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94" d="100"/>
          <a:sy n="94" d="100"/>
        </p:scale>
        <p:origin x="-1290" y="-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2550"/>
            <a:ext cx="7772400" cy="628650"/>
          </a:xfrm>
        </p:spPr>
        <p:txBody>
          <a:bodyPr>
            <a:normAutofit fontScale="90000"/>
          </a:bodyPr>
          <a:lstStyle/>
          <a:p>
            <a:r>
              <a:rPr lang="sr-Cyrl-B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Математика – 2. разред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Сабирање јединице са десетицом</a:t>
            </a:r>
            <a:b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(4+10; 3+12)</a:t>
            </a:r>
            <a:r>
              <a:rPr lang="sr-Cyrl-B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B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Users\EC\Desktop\1591887853_hero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00350"/>
            <a:ext cx="914400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4057650"/>
            <a:ext cx="533400" cy="228600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D:\Users\EC\Desktop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43200" cy="1543050"/>
          </a:xfrm>
          <a:prstGeom prst="rect">
            <a:avLst/>
          </a:prstGeom>
          <a:noFill/>
        </p:spPr>
      </p:pic>
      <p:pic>
        <p:nvPicPr>
          <p:cNvPr id="1028" name="Picture 4" descr="D:\Users\EC\Desktop\101873409-smiley-thumb-up-laik-cool-emoticon-showing-thumb-up-vector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914650"/>
            <a:ext cx="2971800" cy="22288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96260" y="36195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Поновимо:</a:t>
            </a:r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B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Cyrl-B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sr-Cyrl-B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r-Cyrl-B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endParaRPr lang="bs-Latn-BA" sz="3200" dirty="0"/>
          </a:p>
        </p:txBody>
      </p:sp>
      <p:sp>
        <p:nvSpPr>
          <p:cNvPr id="5" name="Rectangle 4"/>
          <p:cNvSpPr/>
          <p:nvPr/>
        </p:nvSpPr>
        <p:spPr>
          <a:xfrm>
            <a:off x="4648200" y="131191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bs-Latn-BA" sz="3200" dirty="0"/>
          </a:p>
        </p:txBody>
      </p:sp>
      <p:sp>
        <p:nvSpPr>
          <p:cNvPr id="6" name="Rectangle 5"/>
          <p:cNvSpPr/>
          <p:nvPr/>
        </p:nvSpPr>
        <p:spPr>
          <a:xfrm>
            <a:off x="3096260" y="2127825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+ </a:t>
            </a:r>
            <a:r>
              <a:rPr lang="sr-Cyrl-B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= </a:t>
            </a:r>
            <a:endParaRPr lang="bs-Latn-BA" sz="3200" dirty="0"/>
          </a:p>
        </p:txBody>
      </p:sp>
      <p:sp>
        <p:nvSpPr>
          <p:cNvPr id="7" name="Rectangle 6"/>
          <p:cNvSpPr/>
          <p:nvPr/>
        </p:nvSpPr>
        <p:spPr>
          <a:xfrm>
            <a:off x="4648198" y="2127825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bs-Latn-BA" sz="3200" dirty="0"/>
          </a:p>
        </p:txBody>
      </p:sp>
      <p:sp>
        <p:nvSpPr>
          <p:cNvPr id="8" name="Rectangle 7"/>
          <p:cNvSpPr/>
          <p:nvPr/>
        </p:nvSpPr>
        <p:spPr>
          <a:xfrm>
            <a:off x="3158755" y="2863343"/>
            <a:ext cx="1499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+ </a:t>
            </a:r>
            <a:r>
              <a:rPr lang="sr-Cyrl-BA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=</a:t>
            </a:r>
            <a:endParaRPr lang="bs-Latn-BA" sz="3200" dirty="0"/>
          </a:p>
        </p:txBody>
      </p:sp>
      <p:sp>
        <p:nvSpPr>
          <p:cNvPr id="9" name="Rectangle 8"/>
          <p:cNvSpPr/>
          <p:nvPr/>
        </p:nvSpPr>
        <p:spPr>
          <a:xfrm>
            <a:off x="4688363" y="2853063"/>
            <a:ext cx="879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br>
              <a:rPr lang="sr-Cyrl-BA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s-Latn-BA" sz="3200" dirty="0"/>
          </a:p>
        </p:txBody>
      </p:sp>
      <p:sp>
        <p:nvSpPr>
          <p:cNvPr id="10" name="Rectangle 9"/>
          <p:cNvSpPr/>
          <p:nvPr/>
        </p:nvSpPr>
        <p:spPr>
          <a:xfrm>
            <a:off x="3179075" y="3552020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+ 12 </a:t>
            </a:r>
            <a:r>
              <a:rPr lang="sr-Cyrl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endParaRPr lang="bs-Latn-BA" sz="3200" dirty="0"/>
          </a:p>
        </p:txBody>
      </p:sp>
      <p:sp>
        <p:nvSpPr>
          <p:cNvPr id="11" name="Rectangle 10"/>
          <p:cNvSpPr/>
          <p:nvPr/>
        </p:nvSpPr>
        <p:spPr>
          <a:xfrm>
            <a:off x="4688363" y="355202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bs-Latn-B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90654"/>
            <a:ext cx="7772400" cy="571499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cs typeface="Aharoni" pitchFamily="2" charset="-79"/>
              </a:rPr>
              <a:t>Задаци за вјежбу:</a:t>
            </a:r>
            <a:r>
              <a:rPr lang="bs-Latn-BA" b="1" dirty="0" smtClean="0">
                <a:solidFill>
                  <a:srgbClr val="FF0000"/>
                </a:solidFill>
                <a:cs typeface="Aharoni" pitchFamily="2" charset="-79"/>
              </a:rPr>
              <a:t/>
            </a:r>
            <a:br>
              <a:rPr lang="bs-Latn-BA" b="1" dirty="0" smtClean="0">
                <a:solidFill>
                  <a:srgbClr val="FF0000"/>
                </a:solidFill>
                <a:cs typeface="Aharoni" pitchFamily="2" charset="-79"/>
              </a:rPr>
            </a:br>
            <a:endParaRPr lang="en-U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" y="962605"/>
            <a:ext cx="5867400" cy="371475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</a:t>
            </a:r>
            <a:r>
              <a:rPr lang="sr-Cyrl-B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+ 10 </a:t>
            </a:r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endParaRPr lang="sr-Cyrl-BA" b="1" dirty="0">
              <a:solidFill>
                <a:srgbClr val="FF0000"/>
              </a:solidFill>
            </a:endParaRPr>
          </a:p>
          <a:p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3 + 11 =                </a:t>
            </a:r>
            <a:endParaRPr lang="sr-Cyrl-BA" b="1" dirty="0" smtClean="0">
              <a:solidFill>
                <a:srgbClr val="FF0000"/>
              </a:solidFill>
            </a:endParaRPr>
          </a:p>
          <a:p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sr-Cyrl-B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+ 10 </a:t>
            </a:r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endParaRPr lang="sr-Cyrl-BA" b="1" dirty="0">
              <a:solidFill>
                <a:srgbClr val="FF0000"/>
              </a:solidFill>
            </a:endParaRPr>
          </a:p>
          <a:p>
            <a:r>
              <a:rPr lang="sr-Cyrl-B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1 + 13 = </a:t>
            </a:r>
            <a:endParaRPr lang="bs-Latn-BA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bs-Latn-B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bs-Latn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</a:t>
            </a:r>
            <a:r>
              <a:rPr lang="sr-Cyrl-B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+ 13 </a:t>
            </a:r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endParaRPr lang="sr-Cyrl-BA" b="1" dirty="0">
              <a:solidFill>
                <a:srgbClr val="FF0000"/>
              </a:solidFill>
            </a:endParaRPr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91279" y="91694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12</a:t>
            </a:r>
            <a:endParaRPr lang="bs-Latn-BA" sz="3200" dirty="0"/>
          </a:p>
        </p:txBody>
      </p:sp>
      <p:sp>
        <p:nvSpPr>
          <p:cNvPr id="4" name="Rectangle 3"/>
          <p:cNvSpPr/>
          <p:nvPr/>
        </p:nvSpPr>
        <p:spPr>
          <a:xfrm>
            <a:off x="3901439" y="152423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7" name="Rectangle 6"/>
          <p:cNvSpPr/>
          <p:nvPr/>
        </p:nvSpPr>
        <p:spPr>
          <a:xfrm>
            <a:off x="3891279" y="2133587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8" name="Rectangle 7"/>
          <p:cNvSpPr/>
          <p:nvPr/>
        </p:nvSpPr>
        <p:spPr>
          <a:xfrm>
            <a:off x="3891279" y="2743036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9" name="Rectangle 8"/>
          <p:cNvSpPr/>
          <p:nvPr/>
        </p:nvSpPr>
        <p:spPr>
          <a:xfrm>
            <a:off x="3891278" y="3354329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15</a:t>
            </a:r>
            <a:endParaRPr lang="bs-Latn-BA" sz="3200" dirty="0"/>
          </a:p>
        </p:txBody>
      </p:sp>
      <p:sp>
        <p:nvSpPr>
          <p:cNvPr id="10" name="Rectangle 9"/>
          <p:cNvSpPr/>
          <p:nvPr/>
        </p:nvSpPr>
        <p:spPr>
          <a:xfrm>
            <a:off x="6629400" y="962153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2769554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29399" y="1583883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29398" y="2158261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9400" y="3327811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rgbClr val="FF0000"/>
                </a:solidFill>
              </a:rPr>
              <a:t>15</a:t>
            </a:r>
          </a:p>
        </p:txBody>
      </p:sp>
      <p:pic>
        <p:nvPicPr>
          <p:cNvPr id="15" name="Picture 2" descr="D:\Users\EC\Desktop\download (1).jpg"/>
          <p:cNvPicPr>
            <a:picLocks noChangeAspect="1" noChangeArrowheads="1"/>
          </p:cNvPicPr>
          <p:nvPr/>
        </p:nvPicPr>
        <p:blipFill>
          <a:blip r:embed="rId2" cstate="print">
            <a:lum bright="1000" contrast="14000"/>
          </a:blip>
          <a:srcRect/>
          <a:stretch>
            <a:fillRect/>
          </a:stretch>
        </p:blipFill>
        <p:spPr bwMode="auto">
          <a:xfrm>
            <a:off x="7192246" y="3646716"/>
            <a:ext cx="1951754" cy="1496784"/>
          </a:xfrm>
          <a:prstGeom prst="rect">
            <a:avLst/>
          </a:prstGeom>
          <a:noFill/>
        </p:spPr>
      </p:pic>
      <p:pic>
        <p:nvPicPr>
          <p:cNvPr id="16" name="Picture 3" descr="D:\Users\EC\Desktop\downloa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536157"/>
            <a:ext cx="2143125" cy="160734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992241" y="972084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+ 12 = </a:t>
            </a:r>
            <a:endParaRPr lang="bs-Latn-BA" sz="3200" dirty="0"/>
          </a:p>
        </p:txBody>
      </p:sp>
      <p:sp>
        <p:nvSpPr>
          <p:cNvPr id="17" name="Rectangle 16"/>
          <p:cNvSpPr/>
          <p:nvPr/>
        </p:nvSpPr>
        <p:spPr>
          <a:xfrm>
            <a:off x="4982081" y="1590713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+ 12 = </a:t>
            </a:r>
            <a:endParaRPr lang="bs-Latn-BA" sz="3200" dirty="0"/>
          </a:p>
        </p:txBody>
      </p:sp>
      <p:sp>
        <p:nvSpPr>
          <p:cNvPr id="18" name="Rectangle 17"/>
          <p:cNvSpPr/>
          <p:nvPr/>
        </p:nvSpPr>
        <p:spPr>
          <a:xfrm>
            <a:off x="4977667" y="2197027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+ 12 = </a:t>
            </a:r>
            <a:endParaRPr lang="bs-Latn-BA" sz="3200" dirty="0"/>
          </a:p>
        </p:txBody>
      </p:sp>
      <p:sp>
        <p:nvSpPr>
          <p:cNvPr id="19" name="Rectangle 18"/>
          <p:cNvSpPr/>
          <p:nvPr/>
        </p:nvSpPr>
        <p:spPr>
          <a:xfrm>
            <a:off x="4962110" y="2761313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 + 10 = </a:t>
            </a:r>
            <a:endParaRPr lang="bs-Latn-BA" sz="3200" dirty="0"/>
          </a:p>
        </p:txBody>
      </p:sp>
      <p:sp>
        <p:nvSpPr>
          <p:cNvPr id="20" name="Rectangle 19"/>
          <p:cNvSpPr/>
          <p:nvPr/>
        </p:nvSpPr>
        <p:spPr>
          <a:xfrm>
            <a:off x="4977666" y="3327810"/>
            <a:ext cx="1592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+ 11 = </a:t>
            </a:r>
            <a:endParaRPr lang="bs-Latn-BA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00099"/>
          </a:xfrm>
        </p:spPr>
        <p:txBody>
          <a:bodyPr>
            <a:normAutofit/>
          </a:bodyPr>
          <a:lstStyle/>
          <a:p>
            <a:r>
              <a:rPr lang="sr-Cyrl-BA" sz="3600" b="1" dirty="0" smtClean="0"/>
              <a:t>Текстуални задаци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42950"/>
            <a:ext cx="9144000" cy="440055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r-Cyrl-BA" dirty="0" smtClean="0"/>
              <a:t> </a:t>
            </a:r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На грани је било 12 птица. Долетјеле су још </a:t>
            </a:r>
          </a:p>
          <a:p>
            <a:pPr algn="l"/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3 птице.  Колико на грани има птица?</a:t>
            </a:r>
            <a:endParaRPr lang="bs-Latn-B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sr-Cyrl-B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2. У једном реду засађено је 10 стабала вишње, </a:t>
            </a:r>
          </a:p>
          <a:p>
            <a:pPr algn="l"/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а у другом реду 4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стабла.Колико је укупно</a:t>
            </a:r>
          </a:p>
          <a:p>
            <a:pPr algn="l"/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стабала вишње з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сађено?</a:t>
            </a:r>
          </a:p>
          <a:p>
            <a:pPr algn="l"/>
            <a:endParaRPr lang="sr-Cyrl-B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/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3. Ана је имала 10 КМ. Од тате је добила још 3 КМ.</a:t>
            </a:r>
          </a:p>
          <a:p>
            <a:pPr marL="514350" indent="-514350" algn="l"/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Колико Ана има укупно КМ?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00099"/>
          </a:xfrm>
        </p:spPr>
        <p:txBody>
          <a:bodyPr>
            <a:normAutofit/>
          </a:bodyPr>
          <a:lstStyle/>
          <a:p>
            <a:r>
              <a:rPr lang="sr-Cyrl-BA" sz="4000" dirty="0" smtClean="0"/>
              <a:t>Рјешење: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0"/>
            <a:ext cx="9144000" cy="3600450"/>
          </a:xfrm>
        </p:spPr>
        <p:txBody>
          <a:bodyPr/>
          <a:lstStyle/>
          <a:p>
            <a:endParaRPr lang="sr-Cyrl-BA" dirty="0" smtClean="0">
              <a:solidFill>
                <a:srgbClr val="FF0000"/>
              </a:solidFill>
            </a:endParaRPr>
          </a:p>
          <a:p>
            <a:pPr algn="l"/>
            <a:r>
              <a:rPr lang="sr-Cyrl-BA" dirty="0" smtClean="0">
                <a:solidFill>
                  <a:srgbClr val="FF0000"/>
                </a:solidFill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</a:rPr>
              <a:t>1.  </a:t>
            </a:r>
            <a:r>
              <a:rPr lang="sr-Cyrl-BA" sz="2800" dirty="0" smtClean="0">
                <a:solidFill>
                  <a:srgbClr val="FF0000"/>
                </a:solidFill>
              </a:rPr>
              <a:t>12 + 3 = 15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sr-Cyrl-BA" sz="2800" dirty="0" smtClean="0">
                <a:solidFill>
                  <a:srgbClr val="FF0000"/>
                </a:solidFill>
              </a:rPr>
              <a:t> На грани има 15 птица. </a:t>
            </a:r>
          </a:p>
          <a:p>
            <a:pPr algn="l"/>
            <a:r>
              <a:rPr lang="sr-Cyrl-BA" sz="2800" dirty="0" smtClean="0">
                <a:solidFill>
                  <a:srgbClr val="FF0000"/>
                </a:solidFill>
              </a:rPr>
              <a:t>    </a:t>
            </a:r>
          </a:p>
          <a:p>
            <a:pPr algn="l"/>
            <a:r>
              <a:rPr lang="sr-Cyrl-BA" sz="2800" dirty="0" smtClean="0">
                <a:solidFill>
                  <a:srgbClr val="FF0000"/>
                </a:solidFill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</a:rPr>
              <a:t>2.  </a:t>
            </a:r>
            <a:r>
              <a:rPr lang="sr-Cyrl-BA" sz="2800" dirty="0" smtClean="0">
                <a:solidFill>
                  <a:srgbClr val="FF0000"/>
                </a:solidFill>
              </a:rPr>
              <a:t>10 + 4 = 14 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sr-Cyrl-BA" sz="2800" dirty="0" smtClean="0">
                <a:solidFill>
                  <a:srgbClr val="FF0000"/>
                </a:solidFill>
              </a:rPr>
              <a:t> Укупно је засађено 14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sr-Cyrl-BA" sz="2800" dirty="0" smtClean="0">
                <a:solidFill>
                  <a:srgbClr val="FF0000"/>
                </a:solidFill>
              </a:rPr>
              <a:t>стабала вишње.</a:t>
            </a:r>
          </a:p>
          <a:p>
            <a:pPr algn="l"/>
            <a:r>
              <a:rPr lang="sr-Cyrl-BA" sz="2800" dirty="0" smtClean="0">
                <a:solidFill>
                  <a:srgbClr val="FF0000"/>
                </a:solidFill>
              </a:rPr>
              <a:t>                                </a:t>
            </a:r>
          </a:p>
          <a:p>
            <a:pPr algn="l"/>
            <a:r>
              <a:rPr lang="sr-Cyrl-BA" sz="2800" dirty="0" smtClean="0">
                <a:solidFill>
                  <a:srgbClr val="FF0000"/>
                </a:solidFill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</a:rPr>
              <a:t>3.   </a:t>
            </a:r>
            <a:r>
              <a:rPr lang="sr-Cyrl-BA" sz="2800" dirty="0" smtClean="0">
                <a:solidFill>
                  <a:srgbClr val="FF0000"/>
                </a:solidFill>
              </a:rPr>
              <a:t>10 + 3 = 13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sr-Cyrl-BA" sz="2800" dirty="0" smtClean="0">
                <a:solidFill>
                  <a:srgbClr val="FF0000"/>
                </a:solidFill>
              </a:rPr>
              <a:t> Ана има укупно 13 КМ.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Users\EC\Desktop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08730"/>
            <a:ext cx="4724400" cy="115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Задаци за самосталан рад: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42950"/>
            <a:ext cx="6934200" cy="3829050"/>
          </a:xfrm>
        </p:spPr>
        <p:txBody>
          <a:bodyPr>
            <a:normAutofit lnSpcReduction="10000"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sr-Cyrl-BA" sz="2800" dirty="0" smtClean="0">
                <a:solidFill>
                  <a:schemeClr val="tx1"/>
                </a:solidFill>
              </a:rPr>
              <a:t>У празан простор упиши одговарајући број</a:t>
            </a:r>
          </a:p>
          <a:p>
            <a:endParaRPr lang="sr-Cyrl-BA" dirty="0" smtClean="0">
              <a:solidFill>
                <a:schemeClr val="tx1"/>
              </a:solidFill>
            </a:endParaRPr>
          </a:p>
          <a:p>
            <a:r>
              <a:rPr lang="sr-Cyrl-BA" dirty="0" smtClean="0">
                <a:solidFill>
                  <a:schemeClr val="tx1"/>
                </a:solidFill>
              </a:rPr>
              <a:t>2 + __=14                __+ 4=16</a:t>
            </a:r>
          </a:p>
          <a:p>
            <a:r>
              <a:rPr lang="sr-Cyrl-BA" dirty="0" smtClean="0">
                <a:solidFill>
                  <a:schemeClr val="tx1"/>
                </a:solidFill>
              </a:rPr>
              <a:t>  4 + __=15                  3+__=16</a:t>
            </a:r>
          </a:p>
          <a:p>
            <a:r>
              <a:rPr lang="sr-Cyrl-BA" dirty="0" smtClean="0">
                <a:solidFill>
                  <a:schemeClr val="tx1"/>
                </a:solidFill>
              </a:rPr>
              <a:t> __+11=13                11+__=12</a:t>
            </a:r>
          </a:p>
          <a:p>
            <a:r>
              <a:rPr lang="sr-Cyrl-BA" dirty="0" smtClean="0">
                <a:solidFill>
                  <a:schemeClr val="tx1"/>
                </a:solidFill>
              </a:rPr>
              <a:t>__ +11=14                 3  +__=12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r-Cyrl-BA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0100"/>
            <a:ext cx="7772400" cy="3314700"/>
          </a:xfrm>
        </p:spPr>
        <p:txBody>
          <a:bodyPr>
            <a:normAutofit/>
          </a:bodyPr>
          <a:lstStyle/>
          <a:p>
            <a:r>
              <a:rPr lang="sr-Cyrl-BA" sz="6000" b="1" dirty="0" smtClean="0"/>
              <a:t>ХВАЛА ДРУГАРИ</a:t>
            </a:r>
            <a:endParaRPr lang="en-US" sz="6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245</Words>
  <Application>Microsoft Office PowerPoint</Application>
  <PresentationFormat>On-screen Show (16:9)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Математика – 2. разред  Сабирање јединице са десетицом (4+10; 3+12) </vt:lpstr>
      <vt:lpstr>PowerPoint Presentation</vt:lpstr>
      <vt:lpstr>Задаци за вјежбу: </vt:lpstr>
      <vt:lpstr>Текстуални задаци</vt:lpstr>
      <vt:lpstr>Рјешење:</vt:lpstr>
      <vt:lpstr>Задаци за самосталан рад:</vt:lpstr>
      <vt:lpstr>ХВАЛА ДРУГАРИ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2. разред  Сабирање јединице са десетицом (4+10; 3+12) </dc:title>
  <dc:creator>EC</dc:creator>
  <cp:lastModifiedBy>mm</cp:lastModifiedBy>
  <cp:revision>35</cp:revision>
  <dcterms:created xsi:type="dcterms:W3CDTF">2006-08-16T00:00:00Z</dcterms:created>
  <dcterms:modified xsi:type="dcterms:W3CDTF">2021-02-09T16:19:15Z</dcterms:modified>
</cp:coreProperties>
</file>