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3" r:id="rId1"/>
  </p:sldMasterIdLst>
  <p:sldIdLst>
    <p:sldId id="256" r:id="rId2"/>
    <p:sldId id="257" r:id="rId3"/>
    <p:sldId id="270" r:id="rId4"/>
    <p:sldId id="269" r:id="rId5"/>
    <p:sldId id="268" r:id="rId6"/>
    <p:sldId id="273" r:id="rId7"/>
    <p:sldId id="275" r:id="rId8"/>
    <p:sldId id="276" r:id="rId9"/>
    <p:sldId id="271" r:id="rId10"/>
    <p:sldId id="279" r:id="rId11"/>
    <p:sldId id="278" r:id="rId12"/>
    <p:sldId id="27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95C5C9-164C-46B3-A87E-7660D39D3106}" type="datetime2">
              <a:rPr lang="en-US" smtClean="0"/>
              <a:t>Wednesday, February 03,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9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February 03,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31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February 03,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6337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February 03,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835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February 03,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25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February 03,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1586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February 03,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9815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Wednesday, February 03,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8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Wednesday, February 03,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3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Wednesday, February 03,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Wednesday, February 03,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Wednesday, February 03,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3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February 03,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7873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Wednesday, February 03,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45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Wednesday, February 03,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Wednesday, February 03,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4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Wednesday, February 03,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7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February 03,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7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1F8EC-E6CB-4E05-82A3-6CD29B19A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10570852" cy="2964104"/>
          </a:xfrm>
        </p:spPr>
        <p:txBody>
          <a:bodyPr>
            <a:normAutofit/>
          </a:bodyPr>
          <a:lstStyle/>
          <a:p>
            <a:pPr algn="ctr"/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Писање управног говора</a:t>
            </a:r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– 5. разред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0592" y="2551836"/>
            <a:ext cx="6150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б) Маја каже: „</a:t>
            </a:r>
            <a:r>
              <a:rPr lang="ru-RU" sz="3200" dirty="0"/>
              <a:t> </a:t>
            </a:r>
            <a:r>
              <a:rPr lang="ru-RU" sz="3200" dirty="0" smtClean="0"/>
              <a:t>Нећу данас учити!“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2450592" y="1778672"/>
            <a:ext cx="6150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а) маја каже </a:t>
            </a:r>
            <a:r>
              <a:rPr lang="sr-Latn-RS" sz="3200" dirty="0" smtClean="0"/>
              <a:t>„</a:t>
            </a:r>
            <a:r>
              <a:rPr lang="ru-RU" sz="3200" dirty="0" smtClean="0"/>
              <a:t>нећу данас учити</a:t>
            </a:r>
            <a:r>
              <a:rPr lang="sr-Latn-RS" sz="3200" dirty="0" smtClean="0"/>
              <a:t>!“</a:t>
            </a:r>
            <a:endParaRPr lang="ru-RU" sz="3200" dirty="0"/>
          </a:p>
          <a:p>
            <a:r>
              <a:rPr lang="ru-RU" sz="3200" dirty="0"/>
              <a:t>         </a:t>
            </a:r>
            <a:endParaRPr lang="sr-Latn-RS" sz="3200" dirty="0"/>
          </a:p>
        </p:txBody>
      </p:sp>
      <p:sp>
        <p:nvSpPr>
          <p:cNvPr id="6" name="Rectangle 5"/>
          <p:cNvSpPr/>
          <p:nvPr/>
        </p:nvSpPr>
        <p:spPr>
          <a:xfrm>
            <a:off x="2346960" y="3252876"/>
            <a:ext cx="6150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в)„ Маја каже</a:t>
            </a:r>
            <a:r>
              <a:rPr lang="sr-Latn-RS" sz="3200" dirty="0" smtClean="0"/>
              <a:t>“</a:t>
            </a:r>
            <a:r>
              <a:rPr lang="ru-RU" sz="3200" dirty="0" smtClean="0"/>
              <a:t> , нећу данас учити.</a:t>
            </a:r>
            <a:endParaRPr lang="sr-Latn-RS" sz="3200" dirty="0"/>
          </a:p>
        </p:txBody>
      </p:sp>
      <p:sp>
        <p:nvSpPr>
          <p:cNvPr id="7" name="Oval 6"/>
          <p:cNvSpPr/>
          <p:nvPr/>
        </p:nvSpPr>
        <p:spPr>
          <a:xfrm>
            <a:off x="2450591" y="2551835"/>
            <a:ext cx="307543" cy="539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3200"/>
          </a:p>
        </p:txBody>
      </p:sp>
    </p:spTree>
    <p:extLst>
      <p:ext uri="{BB962C8B-B14F-4D97-AF65-F5344CB8AC3E}">
        <p14:creationId xmlns:p14="http://schemas.microsoft.com/office/powerpoint/2010/main" val="36853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592" y="2783484"/>
            <a:ext cx="9101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б) </a:t>
            </a:r>
            <a:r>
              <a:rPr lang="ru-RU" sz="3200" dirty="0"/>
              <a:t>„Да ли знаш</a:t>
            </a:r>
            <a:r>
              <a:rPr lang="ru-RU" sz="3200" dirty="0" smtClean="0"/>
              <a:t>“ </a:t>
            </a:r>
            <a:r>
              <a:rPr lang="ru-RU" sz="3200" dirty="0"/>
              <a:t>упита Марко, „да возиш бицикл</a:t>
            </a:r>
            <a:r>
              <a:rPr lang="ru-RU" sz="3200" dirty="0" smtClean="0"/>
              <a:t>?“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1414272" y="1932688"/>
            <a:ext cx="9460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 </a:t>
            </a:r>
            <a:r>
              <a:rPr lang="ru-RU" sz="3200" dirty="0" smtClean="0"/>
              <a:t>  а) </a:t>
            </a:r>
            <a:r>
              <a:rPr lang="ru-RU" sz="3200" dirty="0"/>
              <a:t>„Да ли знаш</a:t>
            </a:r>
            <a:r>
              <a:rPr lang="ru-RU" sz="3200" dirty="0" smtClean="0"/>
              <a:t>“, </a:t>
            </a:r>
            <a:r>
              <a:rPr lang="ru-RU" sz="3200" dirty="0"/>
              <a:t>упита Марко, „да возиш бицикл?“</a:t>
            </a:r>
          </a:p>
          <a:p>
            <a:pPr algn="ctr"/>
            <a:r>
              <a:rPr lang="ru-RU" sz="3200" dirty="0"/>
              <a:t>         </a:t>
            </a:r>
            <a:endParaRPr lang="sr-Latn-RS" sz="3200" dirty="0"/>
          </a:p>
        </p:txBody>
      </p:sp>
      <p:sp>
        <p:nvSpPr>
          <p:cNvPr id="6" name="Rectangle 5"/>
          <p:cNvSpPr/>
          <p:nvPr/>
        </p:nvSpPr>
        <p:spPr>
          <a:xfrm>
            <a:off x="1200912" y="3629265"/>
            <a:ext cx="10088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в) </a:t>
            </a:r>
            <a:r>
              <a:rPr lang="ru-RU" sz="3200" dirty="0"/>
              <a:t>„ Да ли знаш“, упита </a:t>
            </a:r>
            <a:r>
              <a:rPr lang="ru-RU" sz="3200" dirty="0" smtClean="0"/>
              <a:t>Марко</a:t>
            </a:r>
            <a:r>
              <a:rPr lang="ru-RU" sz="3200" dirty="0"/>
              <a:t>, „да возиш бицикл.“</a:t>
            </a:r>
            <a:endParaRPr lang="sr-Latn-RS" sz="3200" dirty="0"/>
          </a:p>
        </p:txBody>
      </p:sp>
      <p:sp>
        <p:nvSpPr>
          <p:cNvPr id="7" name="Oval 6"/>
          <p:cNvSpPr/>
          <p:nvPr/>
        </p:nvSpPr>
        <p:spPr>
          <a:xfrm>
            <a:off x="1879991" y="1939513"/>
            <a:ext cx="304800" cy="496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3200"/>
          </a:p>
        </p:txBody>
      </p:sp>
    </p:spTree>
    <p:extLst>
      <p:ext uri="{BB962C8B-B14F-4D97-AF65-F5344CB8AC3E}">
        <p14:creationId xmlns:p14="http://schemas.microsoft.com/office/powerpoint/2010/main" val="813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568" y="2060448"/>
            <a:ext cx="776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а) </a:t>
            </a:r>
            <a:r>
              <a:rPr lang="ru-RU" sz="3200" dirty="0"/>
              <a:t>Када крећемо: „упитала је комшиница</a:t>
            </a:r>
            <a:r>
              <a:rPr lang="ru-RU" sz="3200" dirty="0" smtClean="0"/>
              <a:t>“.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1877568" y="2676144"/>
            <a:ext cx="776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б) </a:t>
            </a:r>
            <a:r>
              <a:rPr lang="sr-Latn-RS" sz="3200" dirty="0" smtClean="0"/>
              <a:t>„</a:t>
            </a:r>
            <a:r>
              <a:rPr lang="ru-RU" sz="3200" dirty="0" smtClean="0"/>
              <a:t>Када крећемо</a:t>
            </a:r>
            <a:r>
              <a:rPr lang="sr-Latn-RS" sz="3200" dirty="0" smtClean="0"/>
              <a:t>?“</a:t>
            </a:r>
            <a:r>
              <a:rPr lang="sr-Latn-RS" sz="3200" dirty="0"/>
              <a:t> </a:t>
            </a:r>
            <a:r>
              <a:rPr lang="sr-Cyrl-RS" sz="3200" dirty="0"/>
              <a:t>у</a:t>
            </a:r>
            <a:r>
              <a:rPr lang="ru-RU" sz="3200" dirty="0" smtClean="0"/>
              <a:t>питала </a:t>
            </a:r>
            <a:r>
              <a:rPr lang="ru-RU" sz="3200" dirty="0"/>
              <a:t>је комшиница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1962912" y="3401568"/>
            <a:ext cx="776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в) </a:t>
            </a:r>
            <a:r>
              <a:rPr lang="ru-RU" sz="3200" dirty="0"/>
              <a:t>Када крећемо: „Упитала је </a:t>
            </a:r>
            <a:r>
              <a:rPr lang="ru-RU" sz="3200" dirty="0" smtClean="0"/>
              <a:t>комшиница?“</a:t>
            </a:r>
            <a:endParaRPr lang="ru-RU" sz="3200" dirty="0"/>
          </a:p>
        </p:txBody>
      </p:sp>
      <p:sp>
        <p:nvSpPr>
          <p:cNvPr id="6" name="Oval 5"/>
          <p:cNvSpPr/>
          <p:nvPr/>
        </p:nvSpPr>
        <p:spPr>
          <a:xfrm>
            <a:off x="2181217" y="2702248"/>
            <a:ext cx="232989" cy="532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3200"/>
          </a:p>
        </p:txBody>
      </p:sp>
    </p:spTree>
    <p:extLst>
      <p:ext uri="{BB962C8B-B14F-4D97-AF65-F5344CB8AC3E}">
        <p14:creationId xmlns:p14="http://schemas.microsoft.com/office/powerpoint/2010/main" val="21077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75F74-EC3B-4193-8DBA-B5915EA1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92479"/>
            <a:ext cx="9692640" cy="4958963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самосталан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b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Урадите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и други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задатак из Радног листа, на страни 65.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549" y="2743391"/>
            <a:ext cx="752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Воја упита мајку Мама да ли знаш гдjе ми је оловка. </a:t>
            </a:r>
          </a:p>
          <a:p>
            <a:r>
              <a:rPr lang="ru-RU" sz="2400" dirty="0"/>
              <a:t>Погледај у фиоци рече мама. </a:t>
            </a:r>
          </a:p>
          <a:p>
            <a:r>
              <a:rPr lang="ru-RU" sz="2400" dirty="0"/>
              <a:t>Отвори Воја фиоку и нађе оловке. </a:t>
            </a:r>
          </a:p>
          <a:p>
            <a:r>
              <a:rPr lang="ru-RU" sz="2400" dirty="0"/>
              <a:t>Ко их је овде ставио љутито рече Воја сав ми је ред покварио.</a:t>
            </a:r>
          </a:p>
          <a:p>
            <a:r>
              <a:rPr lang="ru-RU" sz="2400" dirty="0"/>
              <a:t>Са тим твојим редом до вечери би их тражио рече мајка.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6592" y="1304544"/>
            <a:ext cx="10551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/>
              <a:t>У наредном кратком тексту имамо задатак да правилно упишемо наводне знаке и </a:t>
            </a:r>
          </a:p>
          <a:p>
            <a:r>
              <a:rPr lang="sr-Cyrl-RS" sz="2400" dirty="0"/>
              <a:t>знаке интерпункције како би све било тачно правописно написано.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4141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536" y="2243328"/>
            <a:ext cx="752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Воја упита </a:t>
            </a:r>
            <a:r>
              <a:rPr lang="ru-RU" sz="2400" dirty="0" smtClean="0"/>
              <a:t>мајку</a:t>
            </a:r>
            <a:r>
              <a:rPr lang="ru-RU" sz="2400" dirty="0" smtClean="0">
                <a:solidFill>
                  <a:srgbClr val="FF0000"/>
                </a:solidFill>
              </a:rPr>
              <a:t>: </a:t>
            </a:r>
            <a:r>
              <a:rPr lang="sr-Latn-RS" sz="2400" dirty="0" smtClean="0">
                <a:solidFill>
                  <a:srgbClr val="FF0000"/>
                </a:solidFill>
              </a:rPr>
              <a:t>„</a:t>
            </a:r>
            <a:r>
              <a:rPr lang="ru-RU" sz="2400" dirty="0" smtClean="0"/>
              <a:t>Мама </a:t>
            </a:r>
            <a:r>
              <a:rPr lang="ru-RU" sz="2400" dirty="0"/>
              <a:t>да ли знаш гдjе ми је </a:t>
            </a:r>
            <a:r>
              <a:rPr lang="ru-RU" sz="2400" dirty="0" smtClean="0"/>
              <a:t>оловка</a:t>
            </a:r>
            <a:r>
              <a:rPr lang="sr-Latn-RS" sz="2400" dirty="0" smtClean="0">
                <a:solidFill>
                  <a:srgbClr val="FF0000"/>
                </a:solidFill>
              </a:rPr>
              <a:t>?“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sr-Latn-RS" sz="2400" dirty="0" smtClean="0">
                <a:solidFill>
                  <a:srgbClr val="FF0000"/>
                </a:solidFill>
              </a:rPr>
              <a:t>„</a:t>
            </a:r>
            <a:r>
              <a:rPr lang="ru-RU" sz="2400" dirty="0" smtClean="0"/>
              <a:t>Погледај </a:t>
            </a:r>
            <a:r>
              <a:rPr lang="ru-RU" sz="2400" dirty="0"/>
              <a:t>у </a:t>
            </a:r>
            <a:r>
              <a:rPr lang="ru-RU" sz="2400" dirty="0" smtClean="0"/>
              <a:t>фиоци</a:t>
            </a:r>
            <a:r>
              <a:rPr lang="sr-Latn-RS" sz="2400" dirty="0" smtClean="0">
                <a:solidFill>
                  <a:srgbClr val="FF0000"/>
                </a:solidFill>
              </a:rPr>
              <a:t>“,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рече мама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</a:t>
            </a:r>
          </a:p>
          <a:p>
            <a:r>
              <a:rPr lang="ru-RU" sz="2400" dirty="0"/>
              <a:t>Отвори Воја фиоку и нађе оловке. </a:t>
            </a:r>
          </a:p>
          <a:p>
            <a:r>
              <a:rPr lang="sr-Latn-RS" sz="2400" dirty="0" smtClean="0">
                <a:solidFill>
                  <a:srgbClr val="FF0000"/>
                </a:solidFill>
              </a:rPr>
              <a:t>„</a:t>
            </a:r>
            <a:r>
              <a:rPr lang="ru-RU" sz="2400" dirty="0" smtClean="0"/>
              <a:t>Ко </a:t>
            </a:r>
            <a:r>
              <a:rPr lang="ru-RU" sz="2400" dirty="0"/>
              <a:t>их је овде </a:t>
            </a:r>
            <a:r>
              <a:rPr lang="ru-RU" sz="2400" dirty="0" smtClean="0"/>
              <a:t>ставио</a:t>
            </a:r>
            <a:r>
              <a:rPr lang="sr-Latn-RS" sz="2400" dirty="0" smtClean="0">
                <a:solidFill>
                  <a:srgbClr val="FF0000"/>
                </a:solidFill>
              </a:rPr>
              <a:t>“,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љутито рече </a:t>
            </a:r>
            <a:r>
              <a:rPr lang="ru-RU" sz="2400" dirty="0" smtClean="0"/>
              <a:t>Воја</a:t>
            </a:r>
            <a:r>
              <a:rPr lang="sr-Latn-RS" sz="2400" dirty="0" smtClean="0">
                <a:solidFill>
                  <a:srgbClr val="FF0000"/>
                </a:solidFill>
              </a:rPr>
              <a:t>,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sr-Latn-RS" sz="2400" dirty="0" smtClean="0">
                <a:solidFill>
                  <a:srgbClr val="FF0000"/>
                </a:solidFill>
              </a:rPr>
              <a:t>„</a:t>
            </a:r>
            <a:r>
              <a:rPr lang="ru-RU" sz="2400" dirty="0" smtClean="0"/>
              <a:t>сав </a:t>
            </a:r>
            <a:r>
              <a:rPr lang="ru-RU" sz="2400" dirty="0"/>
              <a:t>ми је ред </a:t>
            </a:r>
            <a:r>
              <a:rPr lang="ru-RU" sz="2400" dirty="0" smtClean="0"/>
              <a:t>покварио</a:t>
            </a:r>
            <a:r>
              <a:rPr lang="sr-Latn-RS" sz="2400" dirty="0" smtClean="0">
                <a:solidFill>
                  <a:srgbClr val="FF0000"/>
                </a:solidFill>
              </a:rPr>
              <a:t>!“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sr-Latn-RS" sz="2400" dirty="0" smtClean="0">
                <a:solidFill>
                  <a:srgbClr val="FF0000"/>
                </a:solidFill>
              </a:rPr>
              <a:t>„</a:t>
            </a:r>
            <a:r>
              <a:rPr lang="ru-RU" sz="2400" dirty="0" smtClean="0"/>
              <a:t>Са </a:t>
            </a:r>
            <a:r>
              <a:rPr lang="ru-RU" sz="2400" dirty="0"/>
              <a:t>тим твојим </a:t>
            </a:r>
            <a:r>
              <a:rPr lang="ru-RU" sz="2400" dirty="0" smtClean="0"/>
              <a:t>редом</a:t>
            </a:r>
            <a:r>
              <a:rPr lang="sr-Latn-RS" sz="2400" dirty="0" smtClean="0">
                <a:solidFill>
                  <a:srgbClr val="FF0000"/>
                </a:solidFill>
              </a:rPr>
              <a:t>,</a:t>
            </a:r>
            <a:r>
              <a:rPr lang="ru-RU" sz="2400" dirty="0" smtClean="0"/>
              <a:t> </a:t>
            </a:r>
            <a:r>
              <a:rPr lang="ru-RU" sz="2400" dirty="0"/>
              <a:t>до вечери би их </a:t>
            </a:r>
            <a:r>
              <a:rPr lang="ru-RU" sz="2400" dirty="0" smtClean="0"/>
              <a:t>тражио</a:t>
            </a:r>
            <a:r>
              <a:rPr lang="sr-Latn-RS" sz="2400" dirty="0" smtClean="0">
                <a:solidFill>
                  <a:srgbClr val="FF0000"/>
                </a:solidFill>
              </a:rPr>
              <a:t>“,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рече мајка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4544" y="1499616"/>
            <a:ext cx="399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Како ћемо уредити овај текст?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2360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695" y="1041600"/>
            <a:ext cx="854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У претходним реченицама смо видјели три типа управног говора:</a:t>
            </a:r>
            <a:endParaRPr lang="sr-Latn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21664" y="1503265"/>
            <a:ext cx="87078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Воја </a:t>
            </a:r>
            <a:r>
              <a:rPr lang="ru-RU" sz="2400" dirty="0"/>
              <a:t>упита мајку: „Мама да ли знаш гдjе ми је оловка?“ </a:t>
            </a:r>
          </a:p>
          <a:p>
            <a:r>
              <a:rPr lang="sr-Cyrl-RS" sz="2400" dirty="0" smtClean="0"/>
              <a:t> – први начин</a:t>
            </a:r>
          </a:p>
          <a:p>
            <a:r>
              <a:rPr lang="ru-RU" sz="2400" dirty="0" smtClean="0"/>
              <a:t>„</a:t>
            </a:r>
            <a:r>
              <a:rPr lang="ru-RU" sz="2400" dirty="0"/>
              <a:t>Погледај у фиоци“, рече мама. </a:t>
            </a:r>
          </a:p>
          <a:p>
            <a:r>
              <a:rPr lang="sr-Cyrl-RS" sz="2400" dirty="0" smtClean="0"/>
              <a:t>- други начин</a:t>
            </a:r>
          </a:p>
          <a:p>
            <a:r>
              <a:rPr lang="ru-RU" sz="2400" dirty="0"/>
              <a:t>„Ко их је овде ставио“, љутито рече Воја, „сав ми је ред покварио!“</a:t>
            </a:r>
          </a:p>
          <a:p>
            <a:r>
              <a:rPr lang="sr-Cyrl-RS" sz="2400" dirty="0" smtClean="0"/>
              <a:t>– трећи начин</a:t>
            </a:r>
            <a:endParaRPr lang="sr-Cyrl-RS" sz="2400" dirty="0"/>
          </a:p>
        </p:txBody>
      </p:sp>
      <p:sp>
        <p:nvSpPr>
          <p:cNvPr id="9" name="Rectangle 8"/>
          <p:cNvSpPr/>
          <p:nvPr/>
        </p:nvSpPr>
        <p:spPr>
          <a:xfrm rot="10800000" flipV="1">
            <a:off x="5307762" y="2135878"/>
            <a:ext cx="1950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ИЗЈАВНЕ</a:t>
            </a:r>
            <a:r>
              <a:rPr lang="sr-Cyrl-R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R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РЕЧЕНИЦЕ</a:t>
            </a:r>
            <a:endParaRPr lang="sr-Latn-R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8621776" y="1497754"/>
            <a:ext cx="1950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УПИТНЕ РЕЧЕНИЦЕ</a:t>
            </a:r>
            <a:endParaRPr lang="sr-Latn-R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3700741" y="3402948"/>
            <a:ext cx="1950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УЗВИЧНЕ РЕЧЕНИЦЕ</a:t>
            </a:r>
            <a:endParaRPr lang="sr-Latn-RS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2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464" y="1861312"/>
            <a:ext cx="10313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Када желимо да неки дијалог наведемо тачно онако како је разговор текао, требамо пазити како пишемо управни говор. </a:t>
            </a:r>
          </a:p>
          <a:p>
            <a:r>
              <a:rPr lang="ru-RU" sz="2400" dirty="0" smtClean="0"/>
              <a:t>Тада користимо </a:t>
            </a:r>
            <a:r>
              <a:rPr lang="ru-RU" sz="2400" u="sng" dirty="0" smtClean="0"/>
              <a:t>наводнике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FF0000"/>
                </a:solidFill>
              </a:rPr>
              <a:t>„ “ </a:t>
            </a:r>
            <a:r>
              <a:rPr lang="ru-RU" sz="2400" dirty="0"/>
              <a:t>, а у штампаним текстовима наводнике замјењује </a:t>
            </a:r>
            <a:r>
              <a:rPr lang="ru-RU" sz="2400" u="sng" dirty="0"/>
              <a:t>црта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(-)</a:t>
            </a:r>
            <a:r>
              <a:rPr lang="ru-RU" sz="2400" dirty="0"/>
              <a:t>.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45464" y="3713770"/>
            <a:ext cx="968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Т</a:t>
            </a:r>
            <a:r>
              <a:rPr lang="sr-Cyrl-RS" sz="2400" dirty="0" smtClean="0"/>
              <a:t>реба да се присјетимо да постоје три типа управног говора.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1218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913111-A9B2-46E6-A4B3-8AF49B6376B8}"/>
              </a:ext>
            </a:extLst>
          </p:cNvPr>
          <p:cNvSpPr txBox="1"/>
          <p:nvPr/>
        </p:nvSpPr>
        <p:spPr>
          <a:xfrm>
            <a:off x="2365248" y="3889152"/>
            <a:ext cx="85142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Трећи начин: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„Дио управног говора“,  пишчеве ријечи, „наставак управног говора“.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89A928-4DD3-4F53-9C36-4C642EBCBD95}"/>
              </a:ext>
            </a:extLst>
          </p:cNvPr>
          <p:cNvSpPr txBox="1"/>
          <p:nvPr/>
        </p:nvSpPr>
        <p:spPr>
          <a:xfrm>
            <a:off x="4611757" y="2835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AD1A21-E7F6-40CC-B159-C4F7FBF53A7C}"/>
              </a:ext>
            </a:extLst>
          </p:cNvPr>
          <p:cNvSpPr txBox="1"/>
          <p:nvPr/>
        </p:nvSpPr>
        <p:spPr>
          <a:xfrm>
            <a:off x="2288650" y="1736117"/>
            <a:ext cx="736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начин</a:t>
            </a:r>
          </a:p>
          <a:p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Пишчеве ријечи: „Управни 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говор.“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AD1A21-E7F6-40CC-B159-C4F7FBF53A7C}"/>
              </a:ext>
            </a:extLst>
          </p:cNvPr>
          <p:cNvSpPr txBox="1"/>
          <p:nvPr/>
        </p:nvSpPr>
        <p:spPr>
          <a:xfrm>
            <a:off x="2365248" y="2859090"/>
            <a:ext cx="6974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</a:p>
          <a:p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„Управни 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говор“,пишчеве ријечи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01440" y="4462272"/>
            <a:ext cx="2560320" cy="1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510272" y="5193792"/>
            <a:ext cx="1829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5210358" y="2132119"/>
            <a:ext cx="141930" cy="33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Down Arrow 13"/>
          <p:cNvSpPr/>
          <p:nvPr/>
        </p:nvSpPr>
        <p:spPr>
          <a:xfrm>
            <a:off x="5476860" y="2300838"/>
            <a:ext cx="164988" cy="252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Down Arrow 14"/>
          <p:cNvSpPr/>
          <p:nvPr/>
        </p:nvSpPr>
        <p:spPr>
          <a:xfrm>
            <a:off x="5766419" y="2072786"/>
            <a:ext cx="119268" cy="307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Down Arrow 15"/>
          <p:cNvSpPr/>
          <p:nvPr/>
        </p:nvSpPr>
        <p:spPr>
          <a:xfrm>
            <a:off x="8253984" y="2050156"/>
            <a:ext cx="170688" cy="329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Down Arrow 16"/>
          <p:cNvSpPr/>
          <p:nvPr/>
        </p:nvSpPr>
        <p:spPr>
          <a:xfrm>
            <a:off x="7985761" y="2072787"/>
            <a:ext cx="143652" cy="267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Down Arrow 18"/>
          <p:cNvSpPr/>
          <p:nvPr/>
        </p:nvSpPr>
        <p:spPr>
          <a:xfrm>
            <a:off x="5132832" y="3205298"/>
            <a:ext cx="179831" cy="277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Down Arrow 19"/>
          <p:cNvSpPr/>
          <p:nvPr/>
        </p:nvSpPr>
        <p:spPr>
          <a:xfrm>
            <a:off x="5333208" y="3465486"/>
            <a:ext cx="170688" cy="167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Down Arrow 20"/>
          <p:cNvSpPr/>
          <p:nvPr/>
        </p:nvSpPr>
        <p:spPr>
          <a:xfrm>
            <a:off x="8129413" y="3292479"/>
            <a:ext cx="170688" cy="235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Down Arrow 21"/>
          <p:cNvSpPr/>
          <p:nvPr/>
        </p:nvSpPr>
        <p:spPr>
          <a:xfrm>
            <a:off x="2581655" y="4462272"/>
            <a:ext cx="45719" cy="2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Down Arrow 22"/>
          <p:cNvSpPr/>
          <p:nvPr/>
        </p:nvSpPr>
        <p:spPr>
          <a:xfrm>
            <a:off x="6339840" y="4084320"/>
            <a:ext cx="121920" cy="257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Down Arrow 23"/>
          <p:cNvSpPr/>
          <p:nvPr/>
        </p:nvSpPr>
        <p:spPr>
          <a:xfrm>
            <a:off x="6513577" y="4426444"/>
            <a:ext cx="108799" cy="2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Down Arrow 24"/>
          <p:cNvSpPr/>
          <p:nvPr/>
        </p:nvSpPr>
        <p:spPr>
          <a:xfrm>
            <a:off x="7046976" y="4828032"/>
            <a:ext cx="131063" cy="184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Down Arrow 25"/>
          <p:cNvSpPr/>
          <p:nvPr/>
        </p:nvSpPr>
        <p:spPr>
          <a:xfrm>
            <a:off x="7351776" y="4966370"/>
            <a:ext cx="158496" cy="227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Down Arrow 5"/>
          <p:cNvSpPr/>
          <p:nvPr/>
        </p:nvSpPr>
        <p:spPr>
          <a:xfrm>
            <a:off x="2450592" y="3510148"/>
            <a:ext cx="176782" cy="167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>
            <a:off x="9501188" y="4342307"/>
            <a:ext cx="152225" cy="361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Down Arrow 26"/>
          <p:cNvSpPr/>
          <p:nvPr/>
        </p:nvSpPr>
        <p:spPr>
          <a:xfrm>
            <a:off x="2459735" y="4962368"/>
            <a:ext cx="158496" cy="227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2459735" y="1353186"/>
            <a:ext cx="775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u="sng" dirty="0" smtClean="0">
                <a:solidFill>
                  <a:srgbClr val="FF0000"/>
                </a:solidFill>
              </a:rPr>
              <a:t>Изјавне реченице</a:t>
            </a:r>
            <a:r>
              <a:rPr lang="ru-RU" sz="3200" u="sng" dirty="0">
                <a:solidFill>
                  <a:srgbClr val="FF0000"/>
                </a:solidFill>
              </a:rPr>
              <a:t>:</a:t>
            </a:r>
            <a:endParaRPr lang="sr-Latn-RS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 animBg="1"/>
      <p:bldP spid="8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913111-A9B2-46E6-A4B3-8AF49B6376B8}"/>
              </a:ext>
            </a:extLst>
          </p:cNvPr>
          <p:cNvSpPr txBox="1"/>
          <p:nvPr/>
        </p:nvSpPr>
        <p:spPr>
          <a:xfrm>
            <a:off x="2365248" y="3889152"/>
            <a:ext cx="85142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Трећи начин: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„Дио управног говора“,  пишчеве ријечи, „наставак управног 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говора!“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89A928-4DD3-4F53-9C36-4C642EBCBD95}"/>
              </a:ext>
            </a:extLst>
          </p:cNvPr>
          <p:cNvSpPr txBox="1"/>
          <p:nvPr/>
        </p:nvSpPr>
        <p:spPr>
          <a:xfrm>
            <a:off x="4611757" y="2835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AD1A21-E7F6-40CC-B159-C4F7FBF53A7C}"/>
              </a:ext>
            </a:extLst>
          </p:cNvPr>
          <p:cNvSpPr txBox="1"/>
          <p:nvPr/>
        </p:nvSpPr>
        <p:spPr>
          <a:xfrm>
            <a:off x="2365248" y="1758747"/>
            <a:ext cx="736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начин</a:t>
            </a:r>
          </a:p>
          <a:p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Пишчеве ријечи: „Управни 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говор!“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AD1A21-E7F6-40CC-B159-C4F7FBF53A7C}"/>
              </a:ext>
            </a:extLst>
          </p:cNvPr>
          <p:cNvSpPr txBox="1"/>
          <p:nvPr/>
        </p:nvSpPr>
        <p:spPr>
          <a:xfrm>
            <a:off x="2365248" y="2859090"/>
            <a:ext cx="6974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</a:p>
          <a:p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„Управни 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говор!“пишчеве ријечи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01440" y="4462272"/>
            <a:ext cx="2560320" cy="1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510272" y="5193792"/>
            <a:ext cx="1829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5266944" y="2209814"/>
            <a:ext cx="85344" cy="25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Down Arrow 13"/>
          <p:cNvSpPr/>
          <p:nvPr/>
        </p:nvSpPr>
        <p:spPr>
          <a:xfrm>
            <a:off x="5431936" y="2333126"/>
            <a:ext cx="209912" cy="21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Down Arrow 14"/>
          <p:cNvSpPr/>
          <p:nvPr/>
        </p:nvSpPr>
        <p:spPr>
          <a:xfrm>
            <a:off x="5721495" y="2146996"/>
            <a:ext cx="128743" cy="23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Down Arrow 15"/>
          <p:cNvSpPr/>
          <p:nvPr/>
        </p:nvSpPr>
        <p:spPr>
          <a:xfrm>
            <a:off x="8170960" y="2209814"/>
            <a:ext cx="128743" cy="170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Down Arrow 16"/>
          <p:cNvSpPr/>
          <p:nvPr/>
        </p:nvSpPr>
        <p:spPr>
          <a:xfrm>
            <a:off x="8379350" y="2027031"/>
            <a:ext cx="155050" cy="312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Down Arrow 18"/>
          <p:cNvSpPr/>
          <p:nvPr/>
        </p:nvSpPr>
        <p:spPr>
          <a:xfrm>
            <a:off x="5299940" y="3236850"/>
            <a:ext cx="131996" cy="246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Down Arrow 19"/>
          <p:cNvSpPr/>
          <p:nvPr/>
        </p:nvSpPr>
        <p:spPr>
          <a:xfrm>
            <a:off x="5071872" y="3241964"/>
            <a:ext cx="195072" cy="23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Down Arrow 20"/>
          <p:cNvSpPr/>
          <p:nvPr/>
        </p:nvSpPr>
        <p:spPr>
          <a:xfrm>
            <a:off x="8253984" y="3260058"/>
            <a:ext cx="125366" cy="259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Down Arrow 21"/>
          <p:cNvSpPr/>
          <p:nvPr/>
        </p:nvSpPr>
        <p:spPr>
          <a:xfrm>
            <a:off x="2462785" y="4462272"/>
            <a:ext cx="164590" cy="2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Down Arrow 22"/>
          <p:cNvSpPr/>
          <p:nvPr/>
        </p:nvSpPr>
        <p:spPr>
          <a:xfrm>
            <a:off x="6144768" y="4201327"/>
            <a:ext cx="240791" cy="140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Down Arrow 23"/>
          <p:cNvSpPr/>
          <p:nvPr/>
        </p:nvSpPr>
        <p:spPr>
          <a:xfrm>
            <a:off x="6461760" y="4462272"/>
            <a:ext cx="206335" cy="2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Down Arrow 24"/>
          <p:cNvSpPr/>
          <p:nvPr/>
        </p:nvSpPr>
        <p:spPr>
          <a:xfrm>
            <a:off x="7046976" y="4828032"/>
            <a:ext cx="131063" cy="184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Down Arrow 25"/>
          <p:cNvSpPr/>
          <p:nvPr/>
        </p:nvSpPr>
        <p:spPr>
          <a:xfrm>
            <a:off x="7309102" y="4739483"/>
            <a:ext cx="103634" cy="227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Down Arrow 5"/>
          <p:cNvSpPr/>
          <p:nvPr/>
        </p:nvSpPr>
        <p:spPr>
          <a:xfrm>
            <a:off x="9595104" y="4342307"/>
            <a:ext cx="134907" cy="397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>
            <a:off x="2365248" y="3475785"/>
            <a:ext cx="216407" cy="230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Down Arrow 26"/>
          <p:cNvSpPr/>
          <p:nvPr/>
        </p:nvSpPr>
        <p:spPr>
          <a:xfrm>
            <a:off x="2423159" y="4934971"/>
            <a:ext cx="158496" cy="227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TextBox 27"/>
          <p:cNvSpPr txBox="1"/>
          <p:nvPr/>
        </p:nvSpPr>
        <p:spPr>
          <a:xfrm>
            <a:off x="2459735" y="1353186"/>
            <a:ext cx="775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u="sng" dirty="0" smtClean="0">
                <a:solidFill>
                  <a:srgbClr val="FF0000"/>
                </a:solidFill>
              </a:rPr>
              <a:t>Узвичне реченице</a:t>
            </a:r>
            <a:r>
              <a:rPr lang="ru-RU" sz="3200" u="sng" dirty="0">
                <a:solidFill>
                  <a:srgbClr val="FF0000"/>
                </a:solidFill>
              </a:rPr>
              <a:t>:</a:t>
            </a:r>
            <a:endParaRPr lang="sr-Latn-RS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 animBg="1"/>
      <p:bldP spid="8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913111-A9B2-46E6-A4B3-8AF49B6376B8}"/>
              </a:ext>
            </a:extLst>
          </p:cNvPr>
          <p:cNvSpPr txBox="1"/>
          <p:nvPr/>
        </p:nvSpPr>
        <p:spPr>
          <a:xfrm>
            <a:off x="2365248" y="3889152"/>
            <a:ext cx="85142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Трећи начин: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„Дио управног говора“,  пишчеве ријечи, „наставак управног 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говора?“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89A928-4DD3-4F53-9C36-4C642EBCBD95}"/>
              </a:ext>
            </a:extLst>
          </p:cNvPr>
          <p:cNvSpPr txBox="1"/>
          <p:nvPr/>
        </p:nvSpPr>
        <p:spPr>
          <a:xfrm>
            <a:off x="4611757" y="2835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AD1A21-E7F6-40CC-B159-C4F7FBF53A7C}"/>
              </a:ext>
            </a:extLst>
          </p:cNvPr>
          <p:cNvSpPr txBox="1"/>
          <p:nvPr/>
        </p:nvSpPr>
        <p:spPr>
          <a:xfrm>
            <a:off x="2365248" y="1758747"/>
            <a:ext cx="736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начин</a:t>
            </a:r>
          </a:p>
          <a:p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Пишчеве ријечи: „Управни 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говор?“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AD1A21-E7F6-40CC-B159-C4F7FBF53A7C}"/>
              </a:ext>
            </a:extLst>
          </p:cNvPr>
          <p:cNvSpPr txBox="1"/>
          <p:nvPr/>
        </p:nvSpPr>
        <p:spPr>
          <a:xfrm>
            <a:off x="2365248" y="2859090"/>
            <a:ext cx="6974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</a:t>
            </a:r>
          </a:p>
          <a:p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„Управни 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говор?“пишчеве ријечи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01440" y="4462272"/>
            <a:ext cx="2560320" cy="1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510272" y="5193792"/>
            <a:ext cx="1829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5181600" y="2220949"/>
            <a:ext cx="170688" cy="241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Down Arrow 13"/>
          <p:cNvSpPr/>
          <p:nvPr/>
        </p:nvSpPr>
        <p:spPr>
          <a:xfrm>
            <a:off x="5431936" y="2339788"/>
            <a:ext cx="209912" cy="213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Down Arrow 14"/>
          <p:cNvSpPr/>
          <p:nvPr/>
        </p:nvSpPr>
        <p:spPr>
          <a:xfrm>
            <a:off x="5721495" y="2146996"/>
            <a:ext cx="128743" cy="23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Down Arrow 15"/>
          <p:cNvSpPr/>
          <p:nvPr/>
        </p:nvSpPr>
        <p:spPr>
          <a:xfrm>
            <a:off x="8168640" y="2050156"/>
            <a:ext cx="131063" cy="329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Down Arrow 16"/>
          <p:cNvSpPr/>
          <p:nvPr/>
        </p:nvSpPr>
        <p:spPr>
          <a:xfrm>
            <a:off x="8379350" y="2027031"/>
            <a:ext cx="207438" cy="312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Down Arrow 18"/>
          <p:cNvSpPr/>
          <p:nvPr/>
        </p:nvSpPr>
        <p:spPr>
          <a:xfrm>
            <a:off x="5266944" y="3236850"/>
            <a:ext cx="164992" cy="246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Down Arrow 19"/>
          <p:cNvSpPr/>
          <p:nvPr/>
        </p:nvSpPr>
        <p:spPr>
          <a:xfrm>
            <a:off x="4986528" y="3205297"/>
            <a:ext cx="195072" cy="23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Down Arrow 20"/>
          <p:cNvSpPr/>
          <p:nvPr/>
        </p:nvSpPr>
        <p:spPr>
          <a:xfrm>
            <a:off x="8253984" y="3236850"/>
            <a:ext cx="232791" cy="28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Down Arrow 21"/>
          <p:cNvSpPr/>
          <p:nvPr/>
        </p:nvSpPr>
        <p:spPr>
          <a:xfrm>
            <a:off x="2410967" y="4462272"/>
            <a:ext cx="216408" cy="2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Down Arrow 22"/>
          <p:cNvSpPr/>
          <p:nvPr/>
        </p:nvSpPr>
        <p:spPr>
          <a:xfrm>
            <a:off x="6234114" y="4144573"/>
            <a:ext cx="227646" cy="260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Down Arrow 23"/>
          <p:cNvSpPr/>
          <p:nvPr/>
        </p:nvSpPr>
        <p:spPr>
          <a:xfrm>
            <a:off x="6461760" y="4462272"/>
            <a:ext cx="206335" cy="2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Down Arrow 24"/>
          <p:cNvSpPr/>
          <p:nvPr/>
        </p:nvSpPr>
        <p:spPr>
          <a:xfrm>
            <a:off x="6958014" y="4739484"/>
            <a:ext cx="220026" cy="272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Down Arrow 25"/>
          <p:cNvSpPr/>
          <p:nvPr/>
        </p:nvSpPr>
        <p:spPr>
          <a:xfrm>
            <a:off x="7286242" y="4739483"/>
            <a:ext cx="181717" cy="227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Down Arrow 5"/>
          <p:cNvSpPr/>
          <p:nvPr/>
        </p:nvSpPr>
        <p:spPr>
          <a:xfrm>
            <a:off x="2365248" y="3483153"/>
            <a:ext cx="216407" cy="260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>
            <a:off x="9339867" y="4404745"/>
            <a:ext cx="390144" cy="210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Down Arrow 26"/>
          <p:cNvSpPr/>
          <p:nvPr/>
        </p:nvSpPr>
        <p:spPr>
          <a:xfrm>
            <a:off x="2410967" y="4944985"/>
            <a:ext cx="158496" cy="227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TextBox 27"/>
          <p:cNvSpPr txBox="1"/>
          <p:nvPr/>
        </p:nvSpPr>
        <p:spPr>
          <a:xfrm>
            <a:off x="2459735" y="1353186"/>
            <a:ext cx="775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</a:rPr>
              <a:t>Упитне реченице</a:t>
            </a:r>
            <a:r>
              <a:rPr lang="ru-RU" sz="3200" dirty="0">
                <a:solidFill>
                  <a:srgbClr val="FF0000"/>
                </a:solidFill>
              </a:rPr>
              <a:t>:</a:t>
            </a:r>
            <a:endParaRPr lang="sr-Latn-R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 animBg="1"/>
      <p:bldP spid="8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0592" y="2551836"/>
            <a:ext cx="819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б) </a:t>
            </a:r>
            <a:r>
              <a:rPr lang="sr-Cyrl-RS" sz="3200" dirty="0" smtClean="0"/>
              <a:t>Лара</a:t>
            </a:r>
            <a:r>
              <a:rPr lang="ru-RU" sz="3200" dirty="0" smtClean="0"/>
              <a:t> </a:t>
            </a:r>
            <a:r>
              <a:rPr lang="ru-RU" sz="3200" dirty="0"/>
              <a:t>рече: </a:t>
            </a:r>
            <a:r>
              <a:rPr lang="sr-Latn-RS" sz="3200" dirty="0" smtClean="0"/>
              <a:t>„</a:t>
            </a:r>
            <a:r>
              <a:rPr lang="ru-RU" sz="3200" dirty="0" smtClean="0"/>
              <a:t>моја </a:t>
            </a:r>
            <a:r>
              <a:rPr lang="ru-RU" sz="3200" dirty="0"/>
              <a:t>ужина је укусна</a:t>
            </a:r>
            <a:r>
              <a:rPr lang="ru-RU" sz="3200" dirty="0" smtClean="0"/>
              <a:t>.“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2346960" y="1778673"/>
            <a:ext cx="8199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dirty="0" smtClean="0"/>
              <a:t> </a:t>
            </a:r>
            <a:r>
              <a:rPr lang="ru-RU" sz="3200" dirty="0" smtClean="0"/>
              <a:t>а) </a:t>
            </a:r>
            <a:r>
              <a:rPr lang="sr-Cyrl-RS" sz="3200" dirty="0" smtClean="0"/>
              <a:t>лара</a:t>
            </a:r>
            <a:r>
              <a:rPr lang="ru-RU" sz="3200" dirty="0" smtClean="0"/>
              <a:t> рече моја ужина је укусна.</a:t>
            </a:r>
            <a:endParaRPr lang="ru-RU" sz="3200" dirty="0"/>
          </a:p>
          <a:p>
            <a:r>
              <a:rPr lang="ru-RU" sz="3200" dirty="0"/>
              <a:t>         </a:t>
            </a:r>
            <a:endParaRPr lang="sr-Latn-RS" sz="3200" dirty="0"/>
          </a:p>
        </p:txBody>
      </p:sp>
      <p:sp>
        <p:nvSpPr>
          <p:cNvPr id="6" name="Rectangle 5"/>
          <p:cNvSpPr/>
          <p:nvPr/>
        </p:nvSpPr>
        <p:spPr>
          <a:xfrm>
            <a:off x="2346960" y="3252876"/>
            <a:ext cx="8199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в) </a:t>
            </a:r>
            <a:r>
              <a:rPr lang="sr-Cyrl-RS" sz="3200" dirty="0" smtClean="0"/>
              <a:t>Лара</a:t>
            </a:r>
            <a:r>
              <a:rPr lang="ru-RU" sz="3200" dirty="0" smtClean="0"/>
              <a:t> </a:t>
            </a:r>
            <a:r>
              <a:rPr lang="ru-RU" sz="3200" dirty="0"/>
              <a:t>рече: </a:t>
            </a:r>
            <a:r>
              <a:rPr lang="sr-Latn-RS" sz="3200" dirty="0" smtClean="0"/>
              <a:t>„</a:t>
            </a:r>
            <a:r>
              <a:rPr lang="sr-Latn-RS" sz="3200" dirty="0"/>
              <a:t>M</a:t>
            </a:r>
            <a:r>
              <a:rPr lang="ru-RU" sz="3200" dirty="0" smtClean="0"/>
              <a:t>оја </a:t>
            </a:r>
            <a:r>
              <a:rPr lang="ru-RU" sz="3200" dirty="0"/>
              <a:t>ужина је укусна</a:t>
            </a:r>
            <a:r>
              <a:rPr lang="ru-RU" sz="3200" dirty="0" smtClean="0"/>
              <a:t>.</a:t>
            </a:r>
            <a:r>
              <a:rPr lang="sr-Latn-RS" sz="3200" dirty="0" smtClean="0"/>
              <a:t>“</a:t>
            </a:r>
            <a:endParaRPr lang="sr-Latn-RS" sz="3200" dirty="0"/>
          </a:p>
        </p:txBody>
      </p:sp>
      <p:sp>
        <p:nvSpPr>
          <p:cNvPr id="7" name="Oval 6"/>
          <p:cNvSpPr/>
          <p:nvPr/>
        </p:nvSpPr>
        <p:spPr>
          <a:xfrm>
            <a:off x="2450592" y="3235626"/>
            <a:ext cx="353568" cy="674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3200"/>
          </a:p>
        </p:txBody>
      </p:sp>
    </p:spTree>
    <p:extLst>
      <p:ext uri="{BB962C8B-B14F-4D97-AF65-F5344CB8AC3E}">
        <p14:creationId xmlns:p14="http://schemas.microsoft.com/office/powerpoint/2010/main" val="34961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473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</vt:lpstr>
      <vt:lpstr>Писање управног говора Српски језик – 5. разред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Задатак за самосталан рад Урадите први и други задатак из Радног листа, на страни 65.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УПРАВНИ  И  НЕУПРАВНИ   ГОВОР</dc:title>
  <dc:creator>Jadranka</dc:creator>
  <cp:lastModifiedBy>Lenovo</cp:lastModifiedBy>
  <cp:revision>99</cp:revision>
  <dcterms:created xsi:type="dcterms:W3CDTF">2021-01-26T18:52:10Z</dcterms:created>
  <dcterms:modified xsi:type="dcterms:W3CDTF">2021-02-03T13:22:04Z</dcterms:modified>
</cp:coreProperties>
</file>