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0FA3D4-ECA3-4EDD-8F78-D6BBBDA9D04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A1CF7E-1476-4B28-B694-6287D91994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580" y="2492896"/>
            <a:ext cx="7560840" cy="675506"/>
          </a:xfrm>
        </p:spPr>
        <p:txBody>
          <a:bodyPr>
            <a:noAutofit/>
          </a:bodyPr>
          <a:lstStyle/>
          <a:p>
            <a:r>
              <a:rPr lang="bs-Cyrl-BA" sz="4400" dirty="0" smtClean="0"/>
              <a:t>ПОНАВЉАЊЕ И УТВРЂИВАЊЕ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804756" cy="550912"/>
          </a:xfrm>
        </p:spPr>
        <p:txBody>
          <a:bodyPr>
            <a:normAutofit/>
          </a:bodyPr>
          <a:lstStyle/>
          <a:p>
            <a:r>
              <a:rPr lang="bs-Cyrl-BA" dirty="0" smtClean="0"/>
              <a:t>ПРАВОСЛАВНА ВЈЕРОНАУКА ЗА 4. РАЗРЕД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95269"/>
            <a:ext cx="7776864" cy="2573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b="1" dirty="0" smtClean="0"/>
              <a:t>4. Која Божја заповијест </a:t>
            </a:r>
            <a:r>
              <a:rPr lang="sr-Cyrl-CS" b="1" dirty="0"/>
              <a:t>говори о поштовању </a:t>
            </a:r>
            <a:r>
              <a:rPr lang="sr-Cyrl-CS" b="1" dirty="0" smtClean="0"/>
              <a:t>       </a:t>
            </a:r>
          </a:p>
          <a:p>
            <a:pPr marL="0" indent="0">
              <a:buNone/>
            </a:pPr>
            <a:r>
              <a:rPr lang="sr-Cyrl-CS" b="1" dirty="0" smtClean="0"/>
              <a:t>    родитеља</a:t>
            </a:r>
            <a:r>
              <a:rPr lang="sr-Cyrl-CS" b="1" dirty="0"/>
              <a:t>? </a:t>
            </a:r>
            <a:endParaRPr lang="en-US" dirty="0"/>
          </a:p>
          <a:p>
            <a:pPr marL="0" indent="0">
              <a:buNone/>
            </a:pPr>
            <a:r>
              <a:rPr lang="sr-Cyrl-CS" dirty="0" smtClean="0"/>
              <a:t>а</a:t>
            </a:r>
            <a:r>
              <a:rPr lang="sr-Cyrl-CS" dirty="0"/>
              <a:t>) </a:t>
            </a:r>
            <a:r>
              <a:rPr lang="sr-Cyrl-CS" dirty="0" smtClean="0"/>
              <a:t>3</a:t>
            </a:r>
          </a:p>
          <a:p>
            <a:pPr marL="0" indent="0">
              <a:buNone/>
            </a:pPr>
            <a:r>
              <a:rPr lang="sr-Cyrl-CS" dirty="0" smtClean="0"/>
              <a:t>б</a:t>
            </a:r>
            <a:r>
              <a:rPr lang="sr-Cyrl-CS" dirty="0"/>
              <a:t>) </a:t>
            </a:r>
            <a:r>
              <a:rPr lang="sr-Cyrl-CS" dirty="0" smtClean="0"/>
              <a:t>4</a:t>
            </a:r>
          </a:p>
          <a:p>
            <a:pPr marL="0" indent="0">
              <a:buNone/>
            </a:pPr>
            <a:r>
              <a:rPr lang="sr-Cyrl-CS" dirty="0" smtClean="0"/>
              <a:t>в</a:t>
            </a:r>
            <a:r>
              <a:rPr lang="sr-Cyrl-CS" dirty="0"/>
              <a:t>) 5</a:t>
            </a:r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7584" y="3717032"/>
            <a:ext cx="936104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8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12" y="1902236"/>
            <a:ext cx="8712968" cy="1853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b="1" dirty="0"/>
              <a:t>5</a:t>
            </a:r>
            <a:r>
              <a:rPr lang="sr-Cyrl-CS" b="1" dirty="0" smtClean="0"/>
              <a:t>. Који </a:t>
            </a:r>
            <a:r>
              <a:rPr lang="sr-Cyrl-CS" b="1" dirty="0"/>
              <a:t>дан  хришћани поштују као Дан Господњи?</a:t>
            </a:r>
            <a:endParaRPr lang="en-US" dirty="0"/>
          </a:p>
          <a:p>
            <a:pPr marL="0" indent="0">
              <a:buNone/>
            </a:pPr>
            <a:r>
              <a:rPr lang="sr-Cyrl-CS" dirty="0" smtClean="0"/>
              <a:t>а</a:t>
            </a:r>
            <a:r>
              <a:rPr lang="sr-Cyrl-CS" dirty="0"/>
              <a:t>) </a:t>
            </a:r>
            <a:r>
              <a:rPr lang="sr-Cyrl-CS" dirty="0" smtClean="0"/>
              <a:t>сриједу</a:t>
            </a:r>
          </a:p>
          <a:p>
            <a:pPr marL="0" indent="0">
              <a:buNone/>
            </a:pPr>
            <a:r>
              <a:rPr lang="sr-Cyrl-CS" dirty="0" smtClean="0"/>
              <a:t>б) суботу</a:t>
            </a:r>
          </a:p>
          <a:p>
            <a:pPr marL="0" indent="0">
              <a:buNone/>
            </a:pPr>
            <a:r>
              <a:rPr lang="sr-Cyrl-CS" dirty="0" smtClean="0"/>
              <a:t>в) недјељу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251740"/>
            <a:ext cx="1885490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4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97576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6. </a:t>
            </a:r>
            <a:r>
              <a:rPr lang="sr-Cyrl-CS" b="1" dirty="0"/>
              <a:t>Ко је изговорио двије највеће </a:t>
            </a:r>
            <a:r>
              <a:rPr lang="sr-Cyrl-CS" b="1" dirty="0" err="1"/>
              <a:t>заповијести</a:t>
            </a:r>
            <a:r>
              <a:rPr lang="sr-Cyrl-CS" b="1" dirty="0"/>
              <a:t>? </a:t>
            </a:r>
            <a:endParaRPr lang="en-US" dirty="0"/>
          </a:p>
          <a:p>
            <a:pPr marL="0" indent="0">
              <a:buNone/>
            </a:pPr>
            <a:r>
              <a:rPr lang="sr-Cyrl-CS" dirty="0" smtClean="0"/>
              <a:t>а</a:t>
            </a:r>
            <a:r>
              <a:rPr lang="sr-Cyrl-CS" dirty="0"/>
              <a:t>) </a:t>
            </a:r>
            <a:r>
              <a:rPr lang="sr-Cyrl-CS" dirty="0" smtClean="0"/>
              <a:t>Господ Исус Христос</a:t>
            </a:r>
          </a:p>
          <a:p>
            <a:pPr marL="0" indent="0">
              <a:buNone/>
            </a:pPr>
            <a:r>
              <a:rPr lang="sr-Cyrl-CS" dirty="0" smtClean="0"/>
              <a:t>б</a:t>
            </a:r>
            <a:r>
              <a:rPr lang="sr-Cyrl-CS" dirty="0"/>
              <a:t>) </a:t>
            </a:r>
            <a:r>
              <a:rPr lang="sr-Cyrl-CS" dirty="0" smtClean="0"/>
              <a:t>Мојсије</a:t>
            </a:r>
          </a:p>
          <a:p>
            <a:pPr marL="0" indent="0">
              <a:buNone/>
            </a:pPr>
            <a:r>
              <a:rPr lang="sr-Cyrl-CS" dirty="0" smtClean="0"/>
              <a:t>в</a:t>
            </a:r>
            <a:r>
              <a:rPr lang="sr-Cyrl-CS" dirty="0"/>
              <a:t>) </a:t>
            </a:r>
            <a:r>
              <a:rPr lang="sr-Cyrl-CS" dirty="0" smtClean="0"/>
              <a:t>Апостол </a:t>
            </a:r>
            <a:r>
              <a:rPr lang="sr-Cyrl-CS" dirty="0"/>
              <a:t>Петар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00548" y="2420888"/>
            <a:ext cx="3739403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8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0163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7. Доврши </a:t>
            </a:r>
            <a:r>
              <a:rPr lang="ru-RU" b="1" dirty="0" smtClean="0"/>
              <a:t>сљедећу </a:t>
            </a:r>
            <a:r>
              <a:rPr lang="ru-RU" b="1" dirty="0"/>
              <a:t>заповијест: „Љуби ближњега свога </a:t>
            </a:r>
            <a:r>
              <a:rPr lang="ru-RU" b="1" dirty="0" smtClean="0"/>
              <a:t>као ...</a:t>
            </a:r>
            <a:r>
              <a:rPr lang="sr-Latn-RS" b="1" dirty="0" smtClean="0"/>
              <a:t>“</a:t>
            </a:r>
            <a:r>
              <a:rPr lang="sr-Cyrl-CS" b="1" dirty="0" smtClean="0"/>
              <a:t>? </a:t>
            </a:r>
            <a:endParaRPr lang="en-US" dirty="0"/>
          </a:p>
          <a:p>
            <a:pPr marL="0" indent="0">
              <a:buNone/>
            </a:pPr>
            <a:r>
              <a:rPr lang="sr-Cyrl-CS" dirty="0" smtClean="0"/>
              <a:t>а</a:t>
            </a:r>
            <a:r>
              <a:rPr lang="sr-Cyrl-CS" dirty="0"/>
              <a:t>) Бога </a:t>
            </a:r>
            <a:endParaRPr lang="sr-Cyrl-CS" dirty="0" smtClean="0"/>
          </a:p>
          <a:p>
            <a:pPr marL="0" indent="0">
              <a:buNone/>
            </a:pPr>
            <a:r>
              <a:rPr lang="sr-Cyrl-CS" dirty="0" smtClean="0"/>
              <a:t>б</a:t>
            </a:r>
            <a:r>
              <a:rPr lang="sr-Cyrl-CS" dirty="0"/>
              <a:t>) брата свог  	</a:t>
            </a:r>
            <a:endParaRPr lang="sr-Cyrl-CS" dirty="0" smtClean="0"/>
          </a:p>
          <a:p>
            <a:pPr marL="0" indent="0">
              <a:buNone/>
            </a:pPr>
            <a:r>
              <a:rPr lang="sr-Cyrl-CS" dirty="0" smtClean="0"/>
              <a:t>в</a:t>
            </a:r>
            <a:r>
              <a:rPr lang="sr-Cyrl-CS" dirty="0"/>
              <a:t>) самога себе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0246" y="3789040"/>
            <a:ext cx="2533562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1584176"/>
          </a:xfrm>
        </p:spPr>
        <p:txBody>
          <a:bodyPr/>
          <a:lstStyle/>
          <a:p>
            <a:pPr marL="0" indent="0">
              <a:buNone/>
            </a:pPr>
            <a:r>
              <a:rPr lang="sr-Cyrl-CS" b="1" dirty="0"/>
              <a:t>8</a:t>
            </a:r>
            <a:r>
              <a:rPr lang="sr-Cyrl-CS" b="1" dirty="0" smtClean="0"/>
              <a:t>. Свето </a:t>
            </a:r>
            <a:r>
              <a:rPr lang="sr-Cyrl-CS" b="1" dirty="0"/>
              <a:t>Писмо или Библија је скуп више књига.</a:t>
            </a:r>
            <a:endParaRPr lang="en-US" dirty="0"/>
          </a:p>
          <a:p>
            <a:pPr marL="0" indent="0">
              <a:buNone/>
            </a:pPr>
            <a:r>
              <a:rPr lang="sr-Cyrl-CS" b="1" dirty="0"/>
              <a:t>                </a:t>
            </a:r>
            <a:endParaRPr lang="sr-Cyrl-CS" b="1" dirty="0" smtClean="0"/>
          </a:p>
          <a:p>
            <a:pPr marL="0" indent="0">
              <a:buNone/>
            </a:pPr>
            <a:r>
              <a:rPr lang="sr-Cyrl-CS" b="1" dirty="0" smtClean="0"/>
              <a:t>        ТАЧНО                                 </a:t>
            </a:r>
            <a:r>
              <a:rPr lang="sr-Cyrl-CS" b="1" dirty="0"/>
              <a:t>НЕТАЧНО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99592" y="2636912"/>
            <a:ext cx="1813482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1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b="1" dirty="0"/>
              <a:t>9</a:t>
            </a:r>
            <a:r>
              <a:rPr lang="sr-Cyrl-CS" b="1" dirty="0" smtClean="0"/>
              <a:t>. Стварање </a:t>
            </a:r>
            <a:r>
              <a:rPr lang="sr-Cyrl-CS" b="1" dirty="0"/>
              <a:t>свијета се описује у Староме </a:t>
            </a:r>
            <a:r>
              <a:rPr lang="sr-Cyrl-CS" b="1" dirty="0" smtClean="0"/>
              <a:t>завјету</a:t>
            </a:r>
            <a:r>
              <a:rPr lang="sr-Cyrl-CS" b="1" dirty="0"/>
              <a:t>.</a:t>
            </a:r>
            <a:endParaRPr lang="en-US" dirty="0"/>
          </a:p>
          <a:p>
            <a:pPr marL="0" indent="0">
              <a:buNone/>
            </a:pPr>
            <a:r>
              <a:rPr lang="sr-Cyrl-CS" b="1" dirty="0"/>
              <a:t>               </a:t>
            </a:r>
            <a:endParaRPr lang="sr-Cyrl-CS" b="1" dirty="0" smtClean="0"/>
          </a:p>
          <a:p>
            <a:pPr marL="0" indent="0">
              <a:buNone/>
            </a:pPr>
            <a:r>
              <a:rPr lang="sr-Cyrl-CS" b="1" dirty="0" smtClean="0"/>
              <a:t>        </a:t>
            </a:r>
            <a:r>
              <a:rPr lang="sr-Cyrl-CS" b="1" dirty="0"/>
              <a:t>ТАЧНО                                 </a:t>
            </a:r>
            <a:r>
              <a:rPr lang="sr-Cyrl-CS" b="1" dirty="0" smtClean="0"/>
              <a:t>НЕТАЧНО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7584" y="2777972"/>
            <a:ext cx="1813482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0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97576"/>
          </a:xfrm>
        </p:spPr>
        <p:txBody>
          <a:bodyPr/>
          <a:lstStyle/>
          <a:p>
            <a:pPr marL="0" indent="0">
              <a:buNone/>
            </a:pPr>
            <a:r>
              <a:rPr lang="sr-Cyrl-CS" b="1" dirty="0"/>
              <a:t>10</a:t>
            </a:r>
            <a:r>
              <a:rPr lang="sr-Cyrl-CS" b="1" dirty="0" smtClean="0"/>
              <a:t>. Јеванђеља </a:t>
            </a:r>
            <a:r>
              <a:rPr lang="sr-Cyrl-CS" b="1" dirty="0"/>
              <a:t>по </a:t>
            </a:r>
            <a:r>
              <a:rPr lang="sr-Cyrl-CS" b="1" dirty="0" smtClean="0"/>
              <a:t>Матеју, Марку, Луки </a:t>
            </a:r>
            <a:r>
              <a:rPr lang="sr-Cyrl-CS" b="1" dirty="0"/>
              <a:t>и Јовану читамо у </a:t>
            </a:r>
            <a:r>
              <a:rPr lang="sr-Cyrl-CS" b="1" dirty="0" smtClean="0"/>
              <a:t>Новом завјету</a:t>
            </a:r>
            <a:r>
              <a:rPr lang="sr-Cyrl-CS" b="1" dirty="0"/>
              <a:t>.</a:t>
            </a:r>
            <a:endParaRPr lang="en-US" dirty="0"/>
          </a:p>
          <a:p>
            <a:pPr marL="0" indent="0">
              <a:buNone/>
            </a:pPr>
            <a:r>
              <a:rPr lang="sr-Cyrl-C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sr-Cyrl-CS" b="1" dirty="0" smtClean="0"/>
              <a:t>           ТАЧНО                                  </a:t>
            </a:r>
            <a:r>
              <a:rPr lang="sr-Cyrl-CS" b="1" dirty="0"/>
              <a:t>НЕТАЧНО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71600" y="3284984"/>
            <a:ext cx="1813482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4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4800" dirty="0" smtClean="0"/>
              <a:t>СТАРОЗАВЈЕТНИ БОЖЈИ ЗАКОН</a:t>
            </a:r>
            <a:endParaRPr lang="en-US" sz="4800" dirty="0"/>
          </a:p>
        </p:txBody>
      </p:sp>
      <p:pic>
        <p:nvPicPr>
          <p:cNvPr id="6" name="Content Placeholder 5" descr="a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060848"/>
            <a:ext cx="5688632" cy="4076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3672408"/>
          </a:xfrm>
        </p:spPr>
        <p:txBody>
          <a:bodyPr>
            <a:normAutofit fontScale="90000"/>
          </a:bodyPr>
          <a:lstStyle/>
          <a:p>
            <a:r>
              <a:rPr lang="bs-Cyrl-BA" sz="4800" dirty="0" smtClean="0"/>
              <a:t>НОВОЗАВЈЕТНИ БОЖЈИ ЗАКОН</a:t>
            </a:r>
            <a:br>
              <a:rPr lang="bs-Cyrl-BA" sz="4800" dirty="0" smtClean="0"/>
            </a:br>
            <a:r>
              <a:rPr lang="bs-Cyrl-BA" sz="4800" dirty="0" smtClean="0"/>
              <a:t/>
            </a:r>
            <a:br>
              <a:rPr lang="bs-Cyrl-BA" sz="4800" dirty="0" smtClean="0"/>
            </a:br>
            <a:r>
              <a:rPr lang="bs-Cyrl-BA" sz="2800" dirty="0" smtClean="0">
                <a:solidFill>
                  <a:srgbClr val="FF0000"/>
                </a:solidFill>
              </a:rPr>
              <a:t>Двије Христове заповијести о љубави:                 </a:t>
            </a:r>
            <a:br>
              <a:rPr lang="bs-Cyrl-BA" sz="2800" dirty="0" smtClean="0">
                <a:solidFill>
                  <a:srgbClr val="FF0000"/>
                </a:solidFill>
              </a:rPr>
            </a:br>
            <a:r>
              <a:rPr lang="bs-Cyrl-BA" sz="2800" dirty="0" smtClean="0">
                <a:solidFill>
                  <a:srgbClr val="FF0000"/>
                </a:solidFill>
              </a:rPr>
              <a:t/>
            </a:r>
            <a:br>
              <a:rPr lang="bs-Cyrl-BA" sz="2800" dirty="0" smtClean="0">
                <a:solidFill>
                  <a:srgbClr val="FF0000"/>
                </a:solidFill>
              </a:rPr>
            </a:br>
            <a:r>
              <a:rPr lang="bs-Cyrl-BA" sz="2800" dirty="0" smtClean="0">
                <a:solidFill>
                  <a:srgbClr val="FF0000"/>
                </a:solidFill>
              </a:rPr>
              <a:t>1. Љуби Господа Бога </a:t>
            </a:r>
            <a:r>
              <a:rPr lang="bs-Cyrl-BA" sz="2800" dirty="0" smtClean="0">
                <a:solidFill>
                  <a:srgbClr val="FF0000"/>
                </a:solidFill>
              </a:rPr>
              <a:t>својега </a:t>
            </a:r>
            <a:r>
              <a:rPr lang="bs-Cyrl-BA" sz="2800" dirty="0" smtClean="0">
                <a:solidFill>
                  <a:srgbClr val="FF0000"/>
                </a:solidFill>
              </a:rPr>
              <a:t>свим срцем својим и свом душом својом и свом мишљу својом.</a:t>
            </a:r>
            <a:br>
              <a:rPr lang="bs-Cyrl-BA" sz="2800" dirty="0" smtClean="0">
                <a:solidFill>
                  <a:srgbClr val="FF0000"/>
                </a:solidFill>
              </a:rPr>
            </a:br>
            <a:r>
              <a:rPr lang="bs-Cyrl-BA" sz="2800" dirty="0" smtClean="0">
                <a:solidFill>
                  <a:srgbClr val="FF0000"/>
                </a:solidFill>
              </a:rPr>
              <a:t/>
            </a:r>
            <a:br>
              <a:rPr lang="bs-Cyrl-BA" sz="2800" dirty="0" smtClean="0">
                <a:solidFill>
                  <a:srgbClr val="FF0000"/>
                </a:solidFill>
              </a:rPr>
            </a:br>
            <a:r>
              <a:rPr lang="bs-Cyrl-BA" sz="2800" dirty="0" smtClean="0">
                <a:solidFill>
                  <a:srgbClr val="FF0000"/>
                </a:solidFill>
              </a:rPr>
              <a:t>2. Љуби ближњега свога као самога себе</a:t>
            </a:r>
            <a:r>
              <a:rPr lang="bs-Cyrl-BA" sz="2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431" y="1122480"/>
            <a:ext cx="6995120" cy="506320"/>
          </a:xfrm>
        </p:spPr>
        <p:txBody>
          <a:bodyPr>
            <a:normAutofit fontScale="90000"/>
          </a:bodyPr>
          <a:lstStyle/>
          <a:p>
            <a:r>
              <a:rPr lang="bs-Cyrl-BA" sz="3200" dirty="0" smtClean="0"/>
              <a:t>ПОРИЈЕКЛО И ИЗВОРИ ПРАВОСЛАВНЕ ВЈЕРЕ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400" y="2276872"/>
            <a:ext cx="3682752" cy="1080120"/>
          </a:xfrm>
        </p:spPr>
        <p:txBody>
          <a:bodyPr/>
          <a:lstStyle/>
          <a:p>
            <a:r>
              <a:rPr lang="bs-Cyrl-BA" dirty="0" smtClean="0"/>
              <a:t>СВЕТО ПИСМО</a:t>
            </a:r>
          </a:p>
          <a:p>
            <a:r>
              <a:rPr lang="bs-Cyrl-BA" dirty="0" smtClean="0"/>
              <a:t>СВЕТО ПРЕДАЊЕ</a:t>
            </a:r>
            <a:endParaRPr lang="en-US" dirty="0"/>
          </a:p>
        </p:txBody>
      </p:sp>
      <p:pic>
        <p:nvPicPr>
          <p:cNvPr id="5" name="Picture 4" descr="a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276872"/>
            <a:ext cx="3744417" cy="3717032"/>
          </a:xfrm>
          <a:prstGeom prst="rect">
            <a:avLst/>
          </a:prstGeom>
        </p:spPr>
      </p:pic>
      <p:pic>
        <p:nvPicPr>
          <p:cNvPr id="6" name="Picture 5" descr="a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913833"/>
            <a:ext cx="2736304" cy="2104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836712"/>
            <a:ext cx="6961336" cy="722344"/>
          </a:xfrm>
        </p:spPr>
        <p:txBody>
          <a:bodyPr>
            <a:normAutofit fontScale="90000"/>
          </a:bodyPr>
          <a:lstStyle/>
          <a:p>
            <a:r>
              <a:rPr lang="bs-Cyrl-BA" sz="4000" dirty="0" smtClean="0"/>
              <a:t>СВЕТО ПИСМО И ЊЕГОВА ПОДЈЕЛА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25976"/>
            <a:ext cx="5987008" cy="1008112"/>
          </a:xfrm>
        </p:spPr>
        <p:txBody>
          <a:bodyPr/>
          <a:lstStyle/>
          <a:p>
            <a:r>
              <a:rPr lang="bs-Cyrl-BA" dirty="0" smtClean="0"/>
              <a:t>СВЕТО ПИСМО СТАРОГА ЗАВЈЕТА</a:t>
            </a:r>
          </a:p>
          <a:p>
            <a:r>
              <a:rPr lang="bs-Cyrl-BA" dirty="0" smtClean="0"/>
              <a:t>СВЕТО ПИСМО НОВОГА ЗАВЈЕТА</a:t>
            </a:r>
          </a:p>
        </p:txBody>
      </p:sp>
      <p:pic>
        <p:nvPicPr>
          <p:cNvPr id="4" name="Picture 3" descr="a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56992"/>
            <a:ext cx="7874000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435280" cy="5101176"/>
          </a:xfrm>
        </p:spPr>
        <p:txBody>
          <a:bodyPr>
            <a:normAutofit fontScale="90000"/>
          </a:bodyPr>
          <a:lstStyle/>
          <a:p>
            <a:r>
              <a:rPr lang="bs-Cyrl-BA" sz="2800" b="1" dirty="0" smtClean="0"/>
              <a:t>Стари завјет дијели се на</a:t>
            </a:r>
            <a:r>
              <a:rPr lang="bs-Cyrl-BA" sz="2800" dirty="0" smtClean="0"/>
              <a:t>:</a:t>
            </a:r>
            <a:br>
              <a:rPr lang="bs-Cyrl-BA" sz="2800" dirty="0" smtClean="0"/>
            </a:br>
            <a:r>
              <a:rPr lang="bs-Cyrl-BA" sz="2800" dirty="0" smtClean="0"/>
              <a:t>1. Законске књиге</a:t>
            </a:r>
            <a:br>
              <a:rPr lang="bs-Cyrl-BA" sz="2800" dirty="0" smtClean="0"/>
            </a:br>
            <a:r>
              <a:rPr lang="bs-Cyrl-BA" sz="2800" dirty="0" smtClean="0"/>
              <a:t>2. Историјске књиге</a:t>
            </a:r>
            <a:br>
              <a:rPr lang="bs-Cyrl-BA" sz="2800" dirty="0" smtClean="0"/>
            </a:br>
            <a:r>
              <a:rPr lang="bs-Cyrl-BA" sz="2800" dirty="0" smtClean="0"/>
              <a:t>3. Поучне књиге</a:t>
            </a:r>
            <a:br>
              <a:rPr lang="bs-Cyrl-BA" sz="2800" dirty="0" smtClean="0"/>
            </a:br>
            <a:r>
              <a:rPr lang="bs-Cyrl-BA" sz="2800" dirty="0" smtClean="0"/>
              <a:t>4. Пророчке књиге</a:t>
            </a:r>
            <a:br>
              <a:rPr lang="bs-Cyrl-BA" sz="2800" dirty="0" smtClean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b="1" dirty="0" smtClean="0"/>
              <a:t>Нови завјет дијели се на</a:t>
            </a:r>
            <a:r>
              <a:rPr lang="bs-Cyrl-BA" sz="2800" dirty="0" smtClean="0"/>
              <a:t>:</a:t>
            </a:r>
            <a:br>
              <a:rPr lang="bs-Cyrl-BA" sz="2800" dirty="0" smtClean="0"/>
            </a:br>
            <a:r>
              <a:rPr lang="bs-Cyrl-BA" sz="2800" dirty="0" smtClean="0"/>
              <a:t>1. Четири Света Јеванђеља по</a:t>
            </a:r>
            <a:r>
              <a:rPr lang="en-GB" sz="2800" dirty="0" smtClean="0"/>
              <a:t> </a:t>
            </a:r>
            <a:r>
              <a:rPr lang="bs-Cyrl-BA" sz="2800" dirty="0" smtClean="0"/>
              <a:t>Матеју, Марку, Луки и </a:t>
            </a:r>
            <a:r>
              <a:rPr lang="bs-Cyrl-BA" sz="2800" dirty="0" smtClean="0"/>
              <a:t>Јовану</a:t>
            </a: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 smtClean="0"/>
              <a:t>2. Дјела Светих апостола</a:t>
            </a:r>
            <a:br>
              <a:rPr lang="bs-Cyrl-BA" sz="2800" dirty="0" smtClean="0"/>
            </a:br>
            <a:r>
              <a:rPr lang="bs-Cyrl-BA" sz="2800" dirty="0" smtClean="0"/>
              <a:t>3. Посланице Светог апостола Павла  (укупно 14)</a:t>
            </a:r>
            <a:br>
              <a:rPr lang="bs-Cyrl-BA" sz="2800" dirty="0" smtClean="0"/>
            </a:br>
            <a:r>
              <a:rPr lang="bs-Cyrl-BA" sz="2800" dirty="0" smtClean="0"/>
              <a:t>4. Саборне посланице Светих апостола</a:t>
            </a:r>
            <a:r>
              <a:rPr lang="sr-Cyrl-RS" sz="2800" dirty="0" smtClean="0"/>
              <a:t>:</a:t>
            </a:r>
            <a:r>
              <a:rPr lang="bs-Cyrl-BA" sz="2800" dirty="0" smtClean="0"/>
              <a:t> Јакова, Петра, Јуде </a:t>
            </a:r>
            <a:br>
              <a:rPr lang="bs-Cyrl-BA" sz="2800" dirty="0" smtClean="0"/>
            </a:br>
            <a:r>
              <a:rPr lang="bs-Cyrl-BA" sz="2800" dirty="0" smtClean="0"/>
              <a:t>    Јаковљевог и Јована  (укупно 7)</a:t>
            </a:r>
            <a:br>
              <a:rPr lang="bs-Cyrl-BA" sz="2800" dirty="0" smtClean="0"/>
            </a:br>
            <a:r>
              <a:rPr lang="bs-Cyrl-BA" sz="2800" dirty="0" smtClean="0"/>
              <a:t>5.Откривење Светог Јована Богослова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Квиз знања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2069584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/>
              <a:t>1. Десет </a:t>
            </a:r>
            <a:r>
              <a:rPr lang="sr-Cyrl-CS" b="1" dirty="0" smtClean="0"/>
              <a:t>Божјих </a:t>
            </a:r>
            <a:r>
              <a:rPr lang="sr-Cyrl-CS" b="1" dirty="0"/>
              <a:t>заповијести Бог је дао </a:t>
            </a:r>
            <a:r>
              <a:rPr lang="sr-Cyrl-CS" b="1" dirty="0" smtClean="0"/>
              <a:t>преко? 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а) </a:t>
            </a:r>
            <a:r>
              <a:rPr lang="sr-Cyrl-CS" dirty="0" smtClean="0"/>
              <a:t>Аврама</a:t>
            </a:r>
          </a:p>
          <a:p>
            <a:pPr marL="0" indent="0">
              <a:buNone/>
            </a:pPr>
            <a:r>
              <a:rPr lang="sr-Cyrl-CS" dirty="0" smtClean="0"/>
              <a:t>б</a:t>
            </a:r>
            <a:r>
              <a:rPr lang="sr-Cyrl-CS" dirty="0"/>
              <a:t>) </a:t>
            </a:r>
            <a:r>
              <a:rPr lang="sr-Cyrl-CS" dirty="0" smtClean="0"/>
              <a:t>Мојсија</a:t>
            </a:r>
          </a:p>
          <a:p>
            <a:pPr marL="0" indent="0">
              <a:buNone/>
            </a:pPr>
            <a:r>
              <a:rPr lang="sr-Cyrl-CS" dirty="0" smtClean="0"/>
              <a:t>в</a:t>
            </a:r>
            <a:r>
              <a:rPr lang="sr-Cyrl-CS" dirty="0"/>
              <a:t>) </a:t>
            </a:r>
            <a:r>
              <a:rPr lang="sr-Cyrl-CS" dirty="0" smtClean="0"/>
              <a:t>Јосифа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66598" y="2996952"/>
            <a:ext cx="1872208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67" y="1916832"/>
            <a:ext cx="8582233" cy="2664296"/>
          </a:xfrm>
        </p:spPr>
        <p:txBody>
          <a:bodyPr/>
          <a:lstStyle/>
          <a:p>
            <a:pPr marL="0" lvl="0" indent="0">
              <a:buNone/>
            </a:pPr>
            <a:r>
              <a:rPr lang="sr-Cyrl-CS" b="1" dirty="0" smtClean="0"/>
              <a:t>2. Колико </a:t>
            </a:r>
            <a:r>
              <a:rPr lang="sr-Cyrl-CS" b="1" dirty="0" err="1"/>
              <a:t>заповијести</a:t>
            </a:r>
            <a:r>
              <a:rPr lang="sr-Cyrl-CS" b="1" dirty="0"/>
              <a:t> је било на другој каменој таблици?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а) </a:t>
            </a:r>
            <a:r>
              <a:rPr lang="sr-Cyrl-CS" dirty="0" smtClean="0"/>
              <a:t>4</a:t>
            </a:r>
          </a:p>
          <a:p>
            <a:pPr marL="0" indent="0">
              <a:buNone/>
            </a:pPr>
            <a:r>
              <a:rPr lang="sr-Cyrl-CS" dirty="0" smtClean="0"/>
              <a:t>б) 5</a:t>
            </a:r>
          </a:p>
          <a:p>
            <a:pPr marL="0" indent="0">
              <a:buNone/>
            </a:pPr>
            <a:r>
              <a:rPr lang="sr-Cyrl-CS" dirty="0" smtClean="0"/>
              <a:t>в) 6</a:t>
            </a:r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7544" y="3789040"/>
            <a:ext cx="936104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1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2429624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/>
              <a:t>3. Прве </a:t>
            </a:r>
            <a:r>
              <a:rPr lang="ru-RU" b="1" dirty="0"/>
              <a:t>четири </a:t>
            </a:r>
            <a:r>
              <a:rPr lang="ru-RU" b="1" dirty="0" smtClean="0"/>
              <a:t>Божје </a:t>
            </a:r>
            <a:r>
              <a:rPr lang="ru-RU" b="1" dirty="0"/>
              <a:t>заповијести говоре о нашем односу према</a:t>
            </a:r>
            <a:r>
              <a:rPr lang="sr-Cyrl-CS" b="1" dirty="0"/>
              <a:t>? </a:t>
            </a:r>
            <a:endParaRPr lang="en-US" dirty="0"/>
          </a:p>
          <a:p>
            <a:pPr marL="0" indent="0">
              <a:buNone/>
            </a:pPr>
            <a:r>
              <a:rPr lang="ru-RU" i="1" dirty="0"/>
              <a:t> </a:t>
            </a:r>
            <a:r>
              <a:rPr lang="sr-Cyrl-CS" dirty="0" smtClean="0"/>
              <a:t>а</a:t>
            </a:r>
            <a:r>
              <a:rPr lang="sr-Cyrl-CS" dirty="0"/>
              <a:t>) </a:t>
            </a:r>
            <a:r>
              <a:rPr lang="sr-Cyrl-CS" dirty="0" smtClean="0"/>
              <a:t>Богу</a:t>
            </a:r>
          </a:p>
          <a:p>
            <a:pPr marL="0" indent="0">
              <a:buNone/>
            </a:pPr>
            <a:r>
              <a:rPr lang="sr-Cyrl-CS" dirty="0" smtClean="0"/>
              <a:t>б</a:t>
            </a:r>
            <a:r>
              <a:rPr lang="sr-Cyrl-CS" dirty="0"/>
              <a:t>) </a:t>
            </a:r>
            <a:r>
              <a:rPr lang="sr-Cyrl-CS" dirty="0" smtClean="0"/>
              <a:t>људима</a:t>
            </a:r>
          </a:p>
          <a:p>
            <a:pPr marL="0" indent="0">
              <a:buNone/>
            </a:pPr>
            <a:r>
              <a:rPr lang="sr-Cyrl-CS" dirty="0" smtClean="0"/>
              <a:t>в</a:t>
            </a:r>
            <a:r>
              <a:rPr lang="sr-Cyrl-CS" dirty="0"/>
              <a:t>) Цркви</a:t>
            </a:r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5536" y="2780928"/>
            <a:ext cx="1512168" cy="5040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222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Flow</vt:lpstr>
      <vt:lpstr>ПОНАВЉАЊЕ И УТВРЂИВАЊЕ</vt:lpstr>
      <vt:lpstr>СТАРОЗАВЈЕТНИ БОЖЈИ ЗАКОН</vt:lpstr>
      <vt:lpstr>НОВОЗАВЈЕТНИ БОЖЈИ ЗАКОН  Двије Христове заповијести о љубави:                   1. Љуби Господа Бога својега свим срцем својим и свом душом својом и свом мишљу својом.  2. Љуби ближњега свога као самога себе.</vt:lpstr>
      <vt:lpstr>ПОРИЈЕКЛО И ИЗВОРИ ПРАВОСЛАВНЕ ВЈЕРЕ</vt:lpstr>
      <vt:lpstr>СВЕТО ПИСМО И ЊЕГОВА ПОДЈЕЛА</vt:lpstr>
      <vt:lpstr>Стари завјет дијели се на: 1. Законске књиге 2. Историјске књиге 3. Поучне књиге 4. Пророчке књиге  Нови завјет дијели се на: 1. Четири Света Јеванђеља по Матеју, Марку, Луки и Јовану 2. Дјела Светих апостола 3. Посланице Светог апостола Павла  (укупно 14) 4. Саборне посланице Светих апостола: Јакова, Петра, Јуде      Јаковљевог и Јована  (укупно 7) 5.Откривење Светог Јована Богослова</vt:lpstr>
      <vt:lpstr>Квиз знања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СИСТЕМАТИЗАЦИЈА ГРАДИВА</dc:title>
  <dc:creator>lenovo</dc:creator>
  <cp:lastModifiedBy>39. Slavoljub Lukic</cp:lastModifiedBy>
  <cp:revision>19</cp:revision>
  <dcterms:created xsi:type="dcterms:W3CDTF">2020-11-12T16:55:45Z</dcterms:created>
  <dcterms:modified xsi:type="dcterms:W3CDTF">2020-11-25T08:45:04Z</dcterms:modified>
</cp:coreProperties>
</file>