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744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302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9714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1816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39744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4476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960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0299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473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888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227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920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031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788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08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7569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811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963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77559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5ECCB1AB-36E2-4051-9F7F-E92D17116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976"/>
            <a:ext cx="204946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3">
            <a:extLst>
              <a:ext uri="{FF2B5EF4-FFF2-40B4-BE49-F238E27FC236}">
                <a16:creationId xmlns="" xmlns:a16="http://schemas.microsoft.com/office/drawing/2014/main" id="{B5D73B4E-C017-4DE3-AA4D-1D00B2DBA1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1828800"/>
            <a:ext cx="10896600" cy="3557588"/>
          </a:xfrm>
        </p:spPr>
        <p:txBody>
          <a:bodyPr/>
          <a:lstStyle/>
          <a:p>
            <a:pPr algn="ctr"/>
            <a:r>
              <a:rPr lang="sr-Cyrl-BA" altLang="sr-Latn-RS" sz="4800" dirty="0"/>
              <a:t>Базе података</a:t>
            </a:r>
            <a:r>
              <a:rPr lang="en-US" altLang="sr-Latn-RS" sz="4800" dirty="0"/>
              <a:t/>
            </a:r>
            <a:br>
              <a:rPr lang="en-US" altLang="sr-Latn-RS" sz="4800" dirty="0"/>
            </a:br>
            <a:r>
              <a:rPr lang="en-US" altLang="sr-Latn-RS" sz="4800" b="1" dirty="0"/>
              <a:t>Microsoft Access</a:t>
            </a:r>
            <a:r>
              <a:rPr lang="en-US" altLang="sr-Latn-RS" sz="4800" dirty="0"/>
              <a:t/>
            </a:r>
            <a:br>
              <a:rPr lang="en-US" altLang="sr-Latn-RS" sz="4800" dirty="0"/>
            </a:br>
            <a:r>
              <a:rPr lang="sr-Latn-BA" altLang="sr-Latn-RS" sz="4800" i="1" dirty="0"/>
              <a:t>(</a:t>
            </a:r>
            <a:r>
              <a:rPr lang="sr-Cyrl-BA" altLang="sr-Latn-RS" sz="4800" i="1" dirty="0"/>
              <a:t>Понављање</a:t>
            </a:r>
            <a:r>
              <a:rPr lang="sr-Latn-BA" altLang="sr-Latn-RS" sz="4800" i="1" dirty="0"/>
              <a:t>)</a:t>
            </a:r>
            <a:r>
              <a:rPr lang="en-US" altLang="sr-Latn-RS" sz="4800" i="1" dirty="0"/>
              <a:t> </a:t>
            </a:r>
            <a:r>
              <a:rPr lang="en-US" altLang="sr-Latn-RS" sz="4800" dirty="0"/>
              <a:t> </a:t>
            </a:r>
            <a:r>
              <a:rPr lang="en-US" altLang="sr-Latn-RS" dirty="0"/>
              <a:t/>
            </a:r>
            <a:br>
              <a:rPr lang="en-US" altLang="sr-Latn-RS" dirty="0"/>
            </a:br>
            <a:r>
              <a:rPr lang="en-US" altLang="sr-Latn-RS" dirty="0"/>
              <a:t> </a:t>
            </a:r>
            <a:endParaRPr lang="bs-Latn-BA" altLang="sr-Latn-RS" dirty="0"/>
          </a:p>
        </p:txBody>
      </p:sp>
    </p:spTree>
    <p:extLst>
      <p:ext uri="{BB962C8B-B14F-4D97-AF65-F5344CB8AC3E}">
        <p14:creationId xmlns="" xmlns:p14="http://schemas.microsoft.com/office/powerpoint/2010/main" val="15185935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918C94D-6CA6-4F9E-BF23-4722EC1DCACE}"/>
              </a:ext>
            </a:extLst>
          </p:cNvPr>
          <p:cNvSpPr txBox="1"/>
          <p:nvPr/>
        </p:nvSpPr>
        <p:spPr>
          <a:xfrm>
            <a:off x="1219200" y="1600200"/>
            <a:ext cx="9372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Microsoft Access </a:t>
            </a:r>
            <a:r>
              <a:rPr lang="en-US" sz="2800" b="1" dirty="0"/>
              <a:t> </a:t>
            </a:r>
            <a:r>
              <a:rPr lang="sr-Cyrl-BA" sz="2800" dirty="0"/>
              <a:t>је намијењен за послове креирања и управљања базама података</a:t>
            </a:r>
            <a:r>
              <a:rPr lang="sr-Cyrl-BA" sz="2400" dirty="0"/>
              <a:t>.</a:t>
            </a:r>
            <a:endParaRPr lang="en-US" sz="2400" dirty="0"/>
          </a:p>
          <a:p>
            <a:r>
              <a:rPr lang="sr-Cyrl-BA" sz="2800" dirty="0"/>
              <a:t>Складиштење (чување) података се врши у табелама.</a:t>
            </a:r>
          </a:p>
          <a:p>
            <a:r>
              <a:rPr lang="sr-Cyrl-BA" sz="2800" b="1" dirty="0"/>
              <a:t>Табеле</a:t>
            </a:r>
            <a:r>
              <a:rPr lang="sr-Cyrl-BA" sz="2800" dirty="0"/>
              <a:t> су међусобно повезане и функционишу као цијелина.</a:t>
            </a:r>
          </a:p>
          <a:p>
            <a:endParaRPr lang="sr-Latn-BA" sz="2400" b="1" dirty="0"/>
          </a:p>
        </p:txBody>
      </p:sp>
    </p:spTree>
    <p:extLst>
      <p:ext uri="{BB962C8B-B14F-4D97-AF65-F5344CB8AC3E}">
        <p14:creationId xmlns="" xmlns:p14="http://schemas.microsoft.com/office/powerpoint/2010/main" val="1467824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9CA5F7D-C219-4A60-8027-B0DEC4189DBD}"/>
              </a:ext>
            </a:extLst>
          </p:cNvPr>
          <p:cNvSpPr txBox="1"/>
          <p:nvPr/>
        </p:nvSpPr>
        <p:spPr>
          <a:xfrm>
            <a:off x="533400" y="1213556"/>
            <a:ext cx="9906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/>
              <a:t>Табела</a:t>
            </a:r>
            <a:r>
              <a:rPr lang="sr-Cyrl-BA" sz="2800" dirty="0"/>
              <a:t> је најважнији елемент базе података.</a:t>
            </a:r>
          </a:p>
          <a:p>
            <a:r>
              <a:rPr lang="sr-Cyrl-BA" sz="2800" dirty="0"/>
              <a:t>Састављена је од редова и колона који садрже податке о неком појму.</a:t>
            </a:r>
          </a:p>
          <a:p>
            <a:r>
              <a:rPr lang="sr-Cyrl-BA" sz="2800" b="1" dirty="0"/>
              <a:t>Поља</a:t>
            </a:r>
            <a:r>
              <a:rPr lang="sr-Cyrl-BA" sz="2800" dirty="0"/>
              <a:t> су поједине карактеристике записа и у табели се налазе у колонама.</a:t>
            </a:r>
          </a:p>
          <a:p>
            <a:r>
              <a:rPr lang="sr-Cyrl-BA" sz="2800" b="1" dirty="0"/>
              <a:t>Типови података </a:t>
            </a:r>
            <a:r>
              <a:rPr lang="sr-Cyrl-BA" sz="2800" dirty="0"/>
              <a:t>у пољима могу бити :</a:t>
            </a:r>
          </a:p>
          <a:p>
            <a:r>
              <a:rPr lang="sr-Cyrl-BA" sz="2800" dirty="0"/>
              <a:t>-Текст </a:t>
            </a:r>
            <a:r>
              <a:rPr lang="sr-Cyrl-BA" sz="2800" b="1" dirty="0"/>
              <a:t>(</a:t>
            </a:r>
            <a:r>
              <a:rPr lang="en-US" sz="2800" b="1" dirty="0"/>
              <a:t>Text)</a:t>
            </a:r>
            <a:endParaRPr lang="sr-Cyrl-BA" sz="2800" b="1" dirty="0"/>
          </a:p>
          <a:p>
            <a:r>
              <a:rPr lang="sr-Cyrl-BA" sz="2800" dirty="0"/>
              <a:t>-Број </a:t>
            </a:r>
            <a:r>
              <a:rPr lang="en-US" sz="2800" b="1" dirty="0"/>
              <a:t>(Number)</a:t>
            </a:r>
            <a:endParaRPr lang="sr-Cyrl-BA" sz="2800" b="1" dirty="0"/>
          </a:p>
          <a:p>
            <a:r>
              <a:rPr lang="sr-Cyrl-BA" sz="2800" dirty="0"/>
              <a:t>-Датум/Вријеме</a:t>
            </a:r>
            <a:r>
              <a:rPr lang="en-US" sz="2800" dirty="0"/>
              <a:t> </a:t>
            </a:r>
            <a:r>
              <a:rPr lang="en-US" sz="2800" b="1" dirty="0"/>
              <a:t>(Data/Time)</a:t>
            </a:r>
            <a:endParaRPr lang="sr-Cyrl-BA" sz="2800" b="1" dirty="0"/>
          </a:p>
          <a:p>
            <a:r>
              <a:rPr lang="sr-Cyrl-BA" sz="2800" dirty="0"/>
              <a:t>-Валута</a:t>
            </a:r>
            <a:r>
              <a:rPr lang="en-US" sz="2800" dirty="0"/>
              <a:t> </a:t>
            </a:r>
            <a:r>
              <a:rPr lang="en-US" sz="2800" b="1" dirty="0"/>
              <a:t>(Currency)</a:t>
            </a:r>
            <a:endParaRPr lang="sr-Cyrl-BA" sz="2800" b="1" dirty="0"/>
          </a:p>
          <a:p>
            <a:r>
              <a:rPr lang="sr-Cyrl-BA" sz="2800" dirty="0"/>
              <a:t>-Самонумерисање</a:t>
            </a:r>
            <a:r>
              <a:rPr lang="en-US" sz="2800" dirty="0"/>
              <a:t> </a:t>
            </a:r>
            <a:r>
              <a:rPr lang="en-US" sz="2800" b="1" dirty="0"/>
              <a:t>(AutoNumber)</a:t>
            </a:r>
            <a:endParaRPr lang="sr-Cyrl-BA" sz="2800" b="1" dirty="0"/>
          </a:p>
          <a:p>
            <a:endParaRPr lang="sr-Latn-BA" sz="28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2173671-7ED2-4C27-B1AA-AB6FFD78F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196644"/>
            <a:ext cx="4782910" cy="1447800"/>
          </a:xfrm>
          <a:prstGeom prst="rect">
            <a:avLst/>
          </a:prstGeom>
          <a:ln w="57150">
            <a:solidFill>
              <a:schemeClr val="tx2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A15354A-85F8-49B0-A746-7E9F8A8F20E1}"/>
              </a:ext>
            </a:extLst>
          </p:cNvPr>
          <p:cNvSpPr/>
          <p:nvPr/>
        </p:nvSpPr>
        <p:spPr>
          <a:xfrm>
            <a:off x="9906000" y="4196644"/>
            <a:ext cx="2039710" cy="151835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>
              <a:noFill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02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44D6FD9-C896-4480-985A-6EE6099FE856}"/>
              </a:ext>
            </a:extLst>
          </p:cNvPr>
          <p:cNvSpPr txBox="1"/>
          <p:nvPr/>
        </p:nvSpPr>
        <p:spPr>
          <a:xfrm>
            <a:off x="533400" y="1447800"/>
            <a:ext cx="9677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/>
              <a:t>Примарни кључ </a:t>
            </a:r>
            <a:r>
              <a:rPr lang="sr-Cyrl-BA" sz="2800" dirty="0"/>
              <a:t>је поље(поља) које недвосмислено идентификује сваки запис сачуван у табели.</a:t>
            </a:r>
          </a:p>
          <a:p>
            <a:r>
              <a:rPr lang="sr-Cyrl-BA" sz="2800" dirty="0"/>
              <a:t>Одређивање примарних кључева је веома битно за пројектовање базе података.</a:t>
            </a:r>
          </a:p>
          <a:p>
            <a:endParaRPr lang="sr-Latn-BA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58E9D0E-E81F-4588-A1BF-5EB2538D91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365" y="4220324"/>
            <a:ext cx="6553200" cy="1189876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DAF65211-22A7-4605-8B04-72D76C399EB5}"/>
              </a:ext>
            </a:extLst>
          </p:cNvPr>
          <p:cNvCxnSpPr>
            <a:cxnSpLocks/>
          </p:cNvCxnSpPr>
          <p:nvPr/>
        </p:nvCxnSpPr>
        <p:spPr>
          <a:xfrm flipV="1">
            <a:off x="1288965" y="5257800"/>
            <a:ext cx="1295400" cy="3048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4445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DEA2244-80DE-452C-BADF-9447ED8F11B2}"/>
              </a:ext>
            </a:extLst>
          </p:cNvPr>
          <p:cNvSpPr txBox="1"/>
          <p:nvPr/>
        </p:nvSpPr>
        <p:spPr>
          <a:xfrm>
            <a:off x="838200" y="1066800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/>
              <a:t>Повезивање табела  </a:t>
            </a:r>
            <a:r>
              <a:rPr lang="sr-Cyrl-BA" sz="2800" dirty="0"/>
              <a:t>унутар једне базе података назива се ВЕЗА или РЕЛАЦИЈА и врши се у Алати базе података (</a:t>
            </a:r>
            <a:r>
              <a:rPr lang="en-US" sz="2800" dirty="0"/>
              <a:t>Database Tools) – </a:t>
            </a:r>
            <a:r>
              <a:rPr lang="sr-Cyrl-BA" sz="2800" dirty="0"/>
              <a:t>алатка  (</a:t>
            </a:r>
            <a:r>
              <a:rPr lang="en-US" sz="2800" dirty="0"/>
              <a:t>Relationships).</a:t>
            </a:r>
          </a:p>
          <a:p>
            <a:r>
              <a:rPr lang="sr-Cyrl-BA" sz="2800" dirty="0"/>
              <a:t>Повезивање табела се врши јер се база података најчешће састоји из више табела.</a:t>
            </a:r>
            <a:r>
              <a:rPr lang="en-US" sz="2800" dirty="0"/>
              <a:t> </a:t>
            </a:r>
            <a:endParaRPr lang="sr-Latn-BA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001CAAAA-AFE5-4247-8634-023F42C065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962400"/>
            <a:ext cx="4572542" cy="2443172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2521B6E6-D481-4E93-A171-BB988625B7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405628"/>
            <a:ext cx="838200" cy="532691"/>
          </a:xfrm>
          <a:prstGeom prst="rect">
            <a:avLst/>
          </a:prstGeom>
          <a:ln w="12700">
            <a:noFill/>
          </a:ln>
        </p:spPr>
      </p:pic>
    </p:spTree>
    <p:extLst>
      <p:ext uri="{BB962C8B-B14F-4D97-AF65-F5344CB8AC3E}">
        <p14:creationId xmlns="" xmlns:p14="http://schemas.microsoft.com/office/powerpoint/2010/main" val="36325104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5C6FB6F-5F9B-477D-81C6-D0AEA76EDCF6}"/>
              </a:ext>
            </a:extLst>
          </p:cNvPr>
          <p:cNvSpPr txBox="1"/>
          <p:nvPr/>
        </p:nvSpPr>
        <p:spPr>
          <a:xfrm>
            <a:off x="533400" y="903111"/>
            <a:ext cx="10591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u="sng" dirty="0"/>
              <a:t>ОБРАСЦИ</a:t>
            </a:r>
          </a:p>
          <a:p>
            <a:endParaRPr lang="sr-Cyrl-BA" sz="2800" dirty="0"/>
          </a:p>
          <a:p>
            <a:r>
              <a:rPr lang="sr-Cyrl-BA" sz="2800" dirty="0"/>
              <a:t>Образац је  објекат базе података чија је улога интеракција са корисником.</a:t>
            </a:r>
          </a:p>
          <a:p>
            <a:r>
              <a:rPr lang="sr-Cyrl-BA" sz="2800" dirty="0"/>
              <a:t>Корисник не види </a:t>
            </a:r>
            <a:r>
              <a:rPr lang="sr-Cyrl-BA" sz="2800" dirty="0" smtClean="0"/>
              <a:t>табеле, већ </a:t>
            </a:r>
            <a:r>
              <a:rPr lang="sr-Cyrl-BA" sz="2800" dirty="0"/>
              <a:t>обрасце који приказују записе које је тако лакше прегледати и мијењати.</a:t>
            </a:r>
          </a:p>
          <a:p>
            <a:endParaRPr lang="sr-Cyrl-BA" sz="2800" u="sng" dirty="0"/>
          </a:p>
          <a:p>
            <a:endParaRPr lang="sr-Cyrl-BA" sz="2800" u="sng" dirty="0"/>
          </a:p>
          <a:p>
            <a:endParaRPr lang="sr-Cyrl-BA" sz="2800" u="sng" dirty="0"/>
          </a:p>
          <a:p>
            <a:endParaRPr lang="sr-Cyrl-BA" sz="2800" u="sng" dirty="0"/>
          </a:p>
          <a:p>
            <a:endParaRPr lang="sr-Cyrl-BA" sz="2800" u="sng" dirty="0"/>
          </a:p>
          <a:p>
            <a:endParaRPr lang="sr-Cyrl-BA" sz="2800" u="sng" dirty="0"/>
          </a:p>
          <a:p>
            <a:r>
              <a:rPr lang="sr-Cyrl-BA" sz="2800" u="sng" dirty="0"/>
              <a:t>               </a:t>
            </a:r>
          </a:p>
          <a:p>
            <a:endParaRPr lang="sr-Latn-BA" sz="2800" u="sng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F5A0CD1-9886-482F-B0CD-FFE1EB06FE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685800"/>
            <a:ext cx="692727" cy="7620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B5CDC241-E2DC-4696-BAD1-C464BA35EB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962400"/>
            <a:ext cx="7848600" cy="2709266"/>
          </a:xfrm>
          <a:prstGeom prst="rect">
            <a:avLst/>
          </a:prstGeom>
          <a:ln w="57150">
            <a:solidFill>
              <a:schemeClr val="tx2"/>
            </a:solidFill>
          </a:ln>
        </p:spPr>
      </p:pic>
    </p:spTree>
    <p:extLst>
      <p:ext uri="{BB962C8B-B14F-4D97-AF65-F5344CB8AC3E}">
        <p14:creationId xmlns="" xmlns:p14="http://schemas.microsoft.com/office/powerpoint/2010/main" val="228248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D6917A6-82C4-41BA-A2DB-C766618ED96B}"/>
              </a:ext>
            </a:extLst>
          </p:cNvPr>
          <p:cNvSpPr txBox="1"/>
          <p:nvPr/>
        </p:nvSpPr>
        <p:spPr>
          <a:xfrm>
            <a:off x="304800" y="928064"/>
            <a:ext cx="9982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u="sng" dirty="0"/>
              <a:t>УПИТИ</a:t>
            </a:r>
            <a:r>
              <a:rPr lang="sr-Cyrl-BA" sz="2800" dirty="0"/>
              <a:t> </a:t>
            </a:r>
            <a:r>
              <a:rPr lang="sr-Cyrl-BA" sz="2800" b="1" dirty="0"/>
              <a:t>(</a:t>
            </a:r>
            <a:r>
              <a:rPr lang="en-US" sz="2800" b="1" dirty="0" err="1"/>
              <a:t>Queris</a:t>
            </a:r>
            <a:r>
              <a:rPr lang="en-US" sz="2800" b="1" dirty="0"/>
              <a:t>)</a:t>
            </a:r>
            <a:r>
              <a:rPr lang="sr-Cyrl-BA" sz="2800" b="1" dirty="0"/>
              <a:t> </a:t>
            </a:r>
            <a:endParaRPr lang="sr-Cyrl-BA" sz="2800" b="1" u="sng" dirty="0"/>
          </a:p>
          <a:p>
            <a:endParaRPr lang="sr-Cyrl-BA" sz="2800" b="1" u="sng" dirty="0"/>
          </a:p>
          <a:p>
            <a:r>
              <a:rPr lang="sr-Cyrl-BA" sz="2800" dirty="0"/>
              <a:t>Подаци које </a:t>
            </a:r>
            <a:r>
              <a:rPr lang="sr-Cyrl-BA" sz="2800" dirty="0" smtClean="0"/>
              <a:t>желимо видјети </a:t>
            </a:r>
            <a:r>
              <a:rPr lang="sr-Cyrl-BA" sz="2800" dirty="0"/>
              <a:t>обично се налазе у неколико табела, а упити </a:t>
            </a:r>
            <a:r>
              <a:rPr lang="sr-Cyrl-BA" sz="2800" dirty="0" smtClean="0"/>
              <a:t>нам омогућавају </a:t>
            </a:r>
            <a:r>
              <a:rPr lang="sr-Cyrl-BA" sz="2800" dirty="0"/>
              <a:t>да их  све </a:t>
            </a:r>
            <a:r>
              <a:rPr lang="sr-Cyrl-BA" sz="2800" dirty="0" smtClean="0"/>
              <a:t>видимо </a:t>
            </a:r>
            <a:r>
              <a:rPr lang="sr-Cyrl-BA" sz="2800" dirty="0"/>
              <a:t>на </a:t>
            </a:r>
            <a:r>
              <a:rPr lang="sr-Cyrl-BA" sz="2800" dirty="0" smtClean="0"/>
              <a:t> </a:t>
            </a:r>
            <a:r>
              <a:rPr lang="sr-Cyrl-BA" sz="2800" dirty="0"/>
              <a:t>једном листу са подацима</a:t>
            </a:r>
            <a:r>
              <a:rPr lang="sr-Cyrl-BA" sz="2800" dirty="0" smtClean="0"/>
              <a:t>. Додавањем </a:t>
            </a:r>
            <a:r>
              <a:rPr lang="sr-Cyrl-BA" sz="2800" dirty="0"/>
              <a:t>критеријума можемо приказати само жељене податке.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2200345-BB97-4CF4-A9D7-C059DC9E2D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762000"/>
            <a:ext cx="722598" cy="685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4CDE592E-56DA-4309-A25A-63EB5A8C2E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546153"/>
            <a:ext cx="8434862" cy="15385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6319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D9DB517-433A-4C37-990B-765FA09158E7}"/>
              </a:ext>
            </a:extLst>
          </p:cNvPr>
          <p:cNvSpPr txBox="1"/>
          <p:nvPr/>
        </p:nvSpPr>
        <p:spPr>
          <a:xfrm>
            <a:off x="304800" y="1105215"/>
            <a:ext cx="10896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u="sng" dirty="0"/>
              <a:t>Извјештаји </a:t>
            </a:r>
            <a:r>
              <a:rPr lang="sr-Cyrl-BA" sz="2800" b="1" dirty="0"/>
              <a:t>(</a:t>
            </a:r>
            <a:r>
              <a:rPr lang="en-US" sz="2800" b="1" dirty="0"/>
              <a:t>Reports)</a:t>
            </a:r>
            <a:endParaRPr lang="sr-Cyrl-BA" sz="2800" b="1" u="sng" dirty="0"/>
          </a:p>
          <a:p>
            <a:endParaRPr lang="sr-Cyrl-BA" sz="2800" b="1" u="sng" dirty="0"/>
          </a:p>
          <a:p>
            <a:r>
              <a:rPr lang="sr-Cyrl-BA" sz="2800" dirty="0"/>
              <a:t>Извјештаји се користе за обликовање и приказивање података.</a:t>
            </a:r>
          </a:p>
          <a:p>
            <a:r>
              <a:rPr lang="sr-Cyrl-BA" sz="2800" dirty="0"/>
              <a:t>Извјештаји су обично обликовани за штампање</a:t>
            </a:r>
            <a:r>
              <a:rPr lang="sr-Cyrl-BA" sz="2800" dirty="0" smtClean="0"/>
              <a:t>,</a:t>
            </a:r>
            <a:r>
              <a:rPr lang="en-US" sz="2800" dirty="0" smtClean="0"/>
              <a:t> </a:t>
            </a:r>
            <a:r>
              <a:rPr lang="sr-Cyrl-BA" sz="2800" dirty="0" smtClean="0"/>
              <a:t>али </a:t>
            </a:r>
            <a:r>
              <a:rPr lang="sr-Cyrl-BA" sz="2800" dirty="0"/>
              <a:t>могу да се прикажу на екрану</a:t>
            </a:r>
            <a:r>
              <a:rPr lang="sr-Cyrl-BA" sz="2800" dirty="0" smtClean="0"/>
              <a:t>, извезу </a:t>
            </a:r>
            <a:r>
              <a:rPr lang="sr-Cyrl-BA" sz="2800" dirty="0"/>
              <a:t>у други програм или пошаљз као прилог е-поруци.</a:t>
            </a:r>
            <a:endParaRPr lang="sr-Latn-BA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A399590D-E981-43BF-A1BD-BCA57DD895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720364"/>
            <a:ext cx="600106" cy="7697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DABBEBF-6493-4144-BCED-5A1650B4B3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099" y="4495800"/>
            <a:ext cx="8973802" cy="2076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9507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2EA9965-0615-4279-8C00-F128EAB96E3D}"/>
              </a:ext>
            </a:extLst>
          </p:cNvPr>
          <p:cNvSpPr txBox="1"/>
          <p:nvPr/>
        </p:nvSpPr>
        <p:spPr>
          <a:xfrm>
            <a:off x="3124200" y="26670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altLang="sr-Latn-RS" sz="4800" dirty="0"/>
              <a:t>Хвала на пажњи</a:t>
            </a:r>
            <a:endParaRPr lang="sr-Latn-BA" sz="4800" dirty="0"/>
          </a:p>
        </p:txBody>
      </p:sp>
    </p:spTree>
    <p:extLst>
      <p:ext uri="{BB962C8B-B14F-4D97-AF65-F5344CB8AC3E}">
        <p14:creationId xmlns="" xmlns:p14="http://schemas.microsoft.com/office/powerpoint/2010/main" val="84308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225</TotalTime>
  <Words>274</Words>
  <Application>Microsoft Office PowerPoint</Application>
  <PresentationFormat>Custom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</vt:lpstr>
      <vt:lpstr>Базе података Microsoft Access (Понављање) 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Базе података Microsoft Access (Понављање)</dc:title>
  <dc:creator>User</dc:creator>
  <cp:lastModifiedBy>S</cp:lastModifiedBy>
  <cp:revision>22</cp:revision>
  <dcterms:created xsi:type="dcterms:W3CDTF">2006-08-16T00:00:00Z</dcterms:created>
  <dcterms:modified xsi:type="dcterms:W3CDTF">2020-05-28T10:04:04Z</dcterms:modified>
</cp:coreProperties>
</file>