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7" r:id="rId7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pos="7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89" d="100"/>
          <a:sy n="89" d="100"/>
        </p:scale>
        <p:origin x="432" y="53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40"/>
        <p:guide pos="704"/>
        <p:guide pos="7104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1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5/26/2020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1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2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1" b="1"/>
            </a:lvl1pPr>
            <a:lvl2pPr marL="609676" indent="0">
              <a:buNone/>
              <a:defRPr sz="2701" b="1"/>
            </a:lvl2pPr>
            <a:lvl3pPr marL="1219353" indent="0">
              <a:buNone/>
              <a:defRPr sz="2401" b="1"/>
            </a:lvl3pPr>
            <a:lvl4pPr marL="1829029" indent="0">
              <a:buNone/>
              <a:defRPr sz="2101" b="1"/>
            </a:lvl4pPr>
            <a:lvl5pPr marL="2438704" indent="0">
              <a:buNone/>
              <a:defRPr sz="2101" b="1"/>
            </a:lvl5pPr>
            <a:lvl6pPr marL="3048381" indent="0">
              <a:buNone/>
              <a:defRPr sz="2101" b="1"/>
            </a:lvl6pPr>
            <a:lvl7pPr marL="3658057" indent="0">
              <a:buNone/>
              <a:defRPr sz="2101" b="1"/>
            </a:lvl7pPr>
            <a:lvl8pPr marL="4267733" indent="0">
              <a:buNone/>
              <a:defRPr sz="2101" b="1"/>
            </a:lvl8pPr>
            <a:lvl9pPr marL="4877410" indent="0">
              <a:buNone/>
              <a:defRPr sz="21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801"/>
            </a:lvl3pPr>
            <a:lvl4pPr>
              <a:defRPr sz="1801"/>
            </a:lvl4pPr>
            <a:lvl5pPr marL="2011931">
              <a:defRPr sz="1801"/>
            </a:lvl5pPr>
            <a:lvl6pPr marL="2011931">
              <a:defRPr sz="1801"/>
            </a:lvl6pPr>
            <a:lvl7pPr marL="2011931">
              <a:defRPr sz="1801"/>
            </a:lvl7pPr>
            <a:lvl8pPr marL="2011931">
              <a:defRPr sz="1801"/>
            </a:lvl8pPr>
            <a:lvl9pPr marL="2011931"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24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1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1"/>
            </a:lvl1pPr>
            <a:lvl2pPr marL="609676" indent="0">
              <a:buNone/>
              <a:defRPr sz="3701"/>
            </a:lvl2pPr>
            <a:lvl3pPr marL="1219353" indent="0">
              <a:buNone/>
              <a:defRPr sz="3201"/>
            </a:lvl3pPr>
            <a:lvl4pPr marL="1829029" indent="0">
              <a:buNone/>
              <a:defRPr sz="2701"/>
            </a:lvl4pPr>
            <a:lvl5pPr marL="2438704" indent="0">
              <a:buNone/>
              <a:defRPr sz="2701"/>
            </a:lvl5pPr>
            <a:lvl6pPr marL="3048381" indent="0">
              <a:buNone/>
              <a:defRPr sz="2701"/>
            </a:lvl6pPr>
            <a:lvl7pPr marL="3658057" indent="0">
              <a:buNone/>
              <a:defRPr sz="2701"/>
            </a:lvl7pPr>
            <a:lvl8pPr marL="4267733" indent="0">
              <a:buNone/>
              <a:defRPr sz="2701"/>
            </a:lvl8pPr>
            <a:lvl9pPr marL="4877410" indent="0">
              <a:buNone/>
              <a:defRPr sz="2701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676" indent="0">
              <a:buNone/>
              <a:defRPr sz="1600"/>
            </a:lvl2pPr>
            <a:lvl3pPr marL="1219353" indent="0">
              <a:buNone/>
              <a:defRPr sz="1300"/>
            </a:lvl3pPr>
            <a:lvl4pPr marL="1829029" indent="0">
              <a:buNone/>
              <a:defRPr sz="1200"/>
            </a:lvl4pPr>
            <a:lvl5pPr marL="2438704" indent="0">
              <a:buNone/>
              <a:defRPr sz="1200"/>
            </a:lvl5pPr>
            <a:lvl6pPr marL="3048381" indent="0">
              <a:buNone/>
              <a:defRPr sz="1200"/>
            </a:lvl6pPr>
            <a:lvl7pPr marL="3658057" indent="0">
              <a:buNone/>
              <a:defRPr sz="1200"/>
            </a:lvl7pPr>
            <a:lvl8pPr marL="4267733" indent="0">
              <a:buNone/>
              <a:defRPr sz="1200"/>
            </a:lvl8pPr>
            <a:lvl9pPr marL="487741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1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9353" rtl="0" eaLnBrk="1" latinLnBrk="0" hangingPunct="1">
        <a:lnSpc>
          <a:spcPct val="85000"/>
        </a:lnSpc>
        <a:spcBef>
          <a:spcPct val="0"/>
        </a:spcBef>
        <a:buNone/>
        <a:tabLst/>
        <a:defRPr sz="44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838" indent="-304838" algn="l" defTabSz="1219353" rtl="0" eaLnBrk="1" latinLnBrk="0" hangingPunct="1">
        <a:lnSpc>
          <a:spcPct val="95000"/>
        </a:lnSpc>
        <a:spcBef>
          <a:spcPts val="1867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73161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5838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58515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1193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4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5478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2251" indent="-304838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5154" indent="0" algn="l" defTabSz="1219353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3140968"/>
            <a:ext cx="7010400" cy="792363"/>
          </a:xfrm>
        </p:spPr>
        <p:txBody>
          <a:bodyPr>
            <a:normAutofit/>
          </a:bodyPr>
          <a:lstStyle/>
          <a:p>
            <a:r>
              <a:rPr lang="sr-Cyrl-RS" sz="44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МАТЕМАТИЧКИ ИЗРАЗИ</a:t>
            </a:r>
            <a:endParaRPr lang="en-US" sz="4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3861048"/>
            <a:ext cx="7010400" cy="1244600"/>
          </a:xfrm>
        </p:spPr>
        <p:txBody>
          <a:bodyPr>
            <a:normAutofit/>
          </a:bodyPr>
          <a:lstStyle/>
          <a:p>
            <a:r>
              <a:rPr lang="sr-Cyrl-RS" sz="3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(редослијед операција – заграде)</a:t>
            </a:r>
            <a:endParaRPr lang="en-US" sz="3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764704"/>
            <a:ext cx="10160000" cy="5407496"/>
          </a:xfrm>
        </p:spPr>
        <p:txBody>
          <a:bodyPr/>
          <a:lstStyle/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примјер: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 + 545 – 97 = 890 – 97 = 793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 : 9 · 6 = 40 · 6 = 240</a:t>
            </a: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Израчунај вриједност израза.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448 + 157 – 590 = 605 – 590 = 15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 : 8 · 9 = 40 · 9 = 360</a:t>
            </a: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00" y="764704"/>
            <a:ext cx="10018960" cy="115212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 у изразу без заграде дато само сабирање и одузимање или само множење и дијељење, онда се те операције извршавају по реду како су записане. 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примјер: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 + 210 : 3 = 550 + 70 = 620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 : 3 – 20 = 90 – 20 = 70</a:t>
            </a: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Објасни редослијед обављања операција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израчунај вриједност израза.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– 80 · 2 = 400 – 160 = 240</a:t>
            </a:r>
          </a:p>
          <a:p>
            <a:pPr marL="0" indent="0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0636" y="764704"/>
            <a:ext cx="10160000" cy="93709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Најприје се обављају множење и дијељење, па затим сабирање и одузимање.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700808"/>
            <a:ext cx="10160000" cy="4472106"/>
          </a:xfrm>
        </p:spPr>
        <p:txBody>
          <a:bodyPr/>
          <a:lstStyle/>
          <a:p>
            <a:pPr marL="0" indent="0" algn="just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примјер: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· (50 – 43) = 30 · 7 = 210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(86 – 30) : 8 = 56 : 8 = 7</a:t>
            </a:r>
          </a:p>
          <a:p>
            <a:pPr marL="0" indent="0" algn="just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Израчунај вриједност израза.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: (370 – 360) = 600 : 10 = 60</a:t>
            </a:r>
          </a:p>
          <a:p>
            <a:pPr marL="0" indent="0" algn="just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(272 – 180) · 10 = 92 · 10 = 920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600" y="485584"/>
            <a:ext cx="10160000" cy="106853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Најприје се извршавају операције у заградама, па затим остале операције.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20" y="692696"/>
            <a:ext cx="10659960" cy="52795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22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BA" sz="22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израз и израчунај његову вриједност:</a:t>
            </a:r>
          </a:p>
          <a:p>
            <a:pPr marL="0" indent="0" algn="just">
              <a:buNone/>
            </a:pPr>
            <a:r>
              <a:rPr lang="sr-Cyrl-BA" sz="2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а) збир броја 672 и количника бројева 220 и 4;</a:t>
            </a:r>
          </a:p>
          <a:p>
            <a:pPr marL="0" indent="0" algn="just">
              <a:buNone/>
            </a:pPr>
            <a:r>
              <a:rPr lang="sr-Cyrl-BA" sz="2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672 + (220 : 4) = 672 + 55 = 727</a:t>
            </a:r>
          </a:p>
          <a:p>
            <a:pPr marL="0" indent="0" algn="just">
              <a:buNone/>
            </a:pPr>
            <a:endParaRPr lang="sr-Cyrl-BA" sz="220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б) разлику производа бројева 205 и 3 и броја 458;</a:t>
            </a:r>
          </a:p>
          <a:p>
            <a:pPr marL="0" indent="0" algn="just">
              <a:buNone/>
            </a:pPr>
            <a:r>
              <a:rPr lang="sr-Cyrl-BA" sz="220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(205 · 3) – 458 = 615 – 458 = 157</a:t>
            </a:r>
          </a:p>
          <a:p>
            <a:pPr marL="0" indent="0" algn="just">
              <a:buNone/>
            </a:pPr>
            <a:endParaRPr lang="sr-Cyrl-RS" sz="220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  <a:endParaRPr lang="en-US" sz="36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Математици на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137. и 138. страни урадити 1,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214</TotalTime>
  <Words>256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Welcome back to school presentation</vt:lpstr>
      <vt:lpstr>МАТЕМАТИЧКИ ИЗРАЗИ</vt:lpstr>
      <vt:lpstr>PowerPoint Presentation</vt:lpstr>
      <vt:lpstr>Најприје се обављају множење и дијељење, па затим сабирање и одузимање.</vt:lpstr>
      <vt:lpstr>Најприје се извршавају операције у заградама, па затим остале операције.</vt:lpstr>
      <vt:lpstr>PowerPoint Presentation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ЗАДАЦИ СА МНОЖЕЊЕМ И ДИЈЕЉЕЊЕМ</dc:title>
  <dc:creator>Laptop</dc:creator>
  <cp:lastModifiedBy>Korisnik</cp:lastModifiedBy>
  <cp:revision>25</cp:revision>
  <dcterms:created xsi:type="dcterms:W3CDTF">2020-05-15T21:36:50Z</dcterms:created>
  <dcterms:modified xsi:type="dcterms:W3CDTF">2020-05-26T21:46:59Z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