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B16F-06CA-4465-A965-C16EDB693AB0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953-961B-463E-AE94-D9197BB77EF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59575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B16F-06CA-4465-A965-C16EDB693AB0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953-961B-463E-AE94-D9197BB77EF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53263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B16F-06CA-4465-A965-C16EDB693AB0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953-961B-463E-AE94-D9197BB77EF1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78617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B16F-06CA-4465-A965-C16EDB693AB0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953-961B-463E-AE94-D9197BB77EF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140558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B16F-06CA-4465-A965-C16EDB693AB0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953-961B-463E-AE94-D9197BB77EF1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1458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B16F-06CA-4465-A965-C16EDB693AB0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953-961B-463E-AE94-D9197BB77EF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821332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B16F-06CA-4465-A965-C16EDB693AB0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953-961B-463E-AE94-D9197BB77EF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605334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B16F-06CA-4465-A965-C16EDB693AB0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953-961B-463E-AE94-D9197BB77EF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42799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B16F-06CA-4465-A965-C16EDB693AB0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953-961B-463E-AE94-D9197BB77EF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02005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B16F-06CA-4465-A965-C16EDB693AB0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953-961B-463E-AE94-D9197BB77EF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23311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B16F-06CA-4465-A965-C16EDB693AB0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953-961B-463E-AE94-D9197BB77EF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08858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B16F-06CA-4465-A965-C16EDB693AB0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953-961B-463E-AE94-D9197BB77EF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22323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B16F-06CA-4465-A965-C16EDB693AB0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953-961B-463E-AE94-D9197BB77EF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5932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B16F-06CA-4465-A965-C16EDB693AB0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953-961B-463E-AE94-D9197BB77EF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80522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B16F-06CA-4465-A965-C16EDB693AB0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953-961B-463E-AE94-D9197BB77EF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36866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C953-961B-463E-AE94-D9197BB77EF1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B16F-06CA-4465-A965-C16EDB693AB0}" type="datetimeFigureOut">
              <a:rPr lang="sr-Latn-BA" smtClean="0"/>
              <a:pPr/>
              <a:t>13.4.2020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68923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1B16F-06CA-4465-A965-C16EDB693AB0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B9C953-961B-463E-AE94-D9197BB77EF1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55809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FFFAFA-5667-488E-AD47-32129F17B8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0602" y="1476579"/>
            <a:ext cx="7766936" cy="50171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571F7D90-BEC0-466F-9E82-1B5A7092390F}"/>
              </a:ext>
            </a:extLst>
          </p:cNvPr>
          <p:cNvSpPr txBox="1">
            <a:spLocks/>
          </p:cNvSpPr>
          <p:nvPr/>
        </p:nvSpPr>
        <p:spPr>
          <a:xfrm>
            <a:off x="3233857" y="411097"/>
            <a:ext cx="5414140" cy="8851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ТАЈНА ВЕЧЕРА</a:t>
            </a:r>
            <a:endParaRPr kumimoji="0" lang="sr-Latn-BA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41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B69347-DFFD-4C8D-93AB-76E29B8F5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635" y="783771"/>
            <a:ext cx="6816436" cy="2913017"/>
          </a:xfrm>
        </p:spPr>
        <p:txBody>
          <a:bodyPr>
            <a:normAutofit fontScale="90000"/>
          </a:bodyPr>
          <a:lstStyle/>
          <a:p>
            <a:pPr algn="l"/>
            <a:r>
              <a:rPr lang="sr-Cyrl-BA" sz="2000" dirty="0">
                <a:solidFill>
                  <a:srgbClr val="0070C0"/>
                </a:solidFill>
              </a:rPr>
              <a:t/>
            </a:r>
            <a:br>
              <a:rPr lang="sr-Cyrl-BA" sz="2000" dirty="0">
                <a:solidFill>
                  <a:srgbClr val="0070C0"/>
                </a:solidFill>
              </a:rPr>
            </a:br>
            <a:r>
              <a:rPr lang="sr-Cyrl-BA" sz="2000" dirty="0">
                <a:solidFill>
                  <a:srgbClr val="0070C0"/>
                </a:solidFill>
              </a:rPr>
              <a:t>- Тајна вечера била је у </a:t>
            </a:r>
            <a:r>
              <a:rPr lang="sr-Cyrl-BA" sz="2000" b="1" dirty="0">
                <a:solidFill>
                  <a:srgbClr val="0070C0"/>
                </a:solidFill>
              </a:rPr>
              <a:t>четвртак</a:t>
            </a:r>
            <a:r>
              <a:rPr lang="sr-Cyrl-BA" sz="2000" dirty="0">
                <a:solidFill>
                  <a:srgbClr val="0070C0"/>
                </a:solidFill>
              </a:rPr>
              <a:t>.</a:t>
            </a:r>
            <a:br>
              <a:rPr lang="sr-Cyrl-BA" sz="2000" dirty="0">
                <a:solidFill>
                  <a:srgbClr val="0070C0"/>
                </a:solidFill>
              </a:rPr>
            </a:br>
            <a:r>
              <a:rPr lang="sr-Cyrl-BA" sz="2000" dirty="0">
                <a:solidFill>
                  <a:srgbClr val="0070C0"/>
                </a:solidFill>
              </a:rPr>
              <a:t/>
            </a:r>
            <a:br>
              <a:rPr lang="sr-Cyrl-BA" sz="2000" dirty="0">
                <a:solidFill>
                  <a:srgbClr val="0070C0"/>
                </a:solidFill>
              </a:rPr>
            </a:br>
            <a:r>
              <a:rPr lang="sr-Cyrl-BA" sz="2000" dirty="0">
                <a:solidFill>
                  <a:srgbClr val="0070C0"/>
                </a:solidFill>
              </a:rPr>
              <a:t>- Христос открива својим ученицима да ће га један од </a:t>
            </a:r>
            <a:r>
              <a:rPr lang="en-US" sz="2000" dirty="0" smtClean="0">
                <a:solidFill>
                  <a:srgbClr val="0070C0"/>
                </a:solidFill>
              </a:rPr>
              <a:t>  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  A</a:t>
            </a:r>
            <a:r>
              <a:rPr lang="sr-Cyrl-BA" sz="2000" dirty="0" smtClean="0">
                <a:solidFill>
                  <a:srgbClr val="0070C0"/>
                </a:solidFill>
              </a:rPr>
              <a:t>постола </a:t>
            </a:r>
            <a:r>
              <a:rPr lang="sr-Cyrl-BA" sz="2000" dirty="0">
                <a:solidFill>
                  <a:srgbClr val="0070C0"/>
                </a:solidFill>
              </a:rPr>
              <a:t>издати.</a:t>
            </a:r>
            <a:br>
              <a:rPr lang="sr-Cyrl-BA" sz="2000" dirty="0">
                <a:solidFill>
                  <a:srgbClr val="0070C0"/>
                </a:solidFill>
              </a:rPr>
            </a:br>
            <a:r>
              <a:rPr lang="sr-Cyrl-BA" sz="2000" dirty="0">
                <a:solidFill>
                  <a:srgbClr val="0070C0"/>
                </a:solidFill>
              </a:rPr>
              <a:t/>
            </a:r>
            <a:br>
              <a:rPr lang="sr-Cyrl-BA" sz="2000" dirty="0">
                <a:solidFill>
                  <a:srgbClr val="0070C0"/>
                </a:solidFill>
              </a:rPr>
            </a:br>
            <a:r>
              <a:rPr lang="sr-Cyrl-BA" sz="2000" dirty="0">
                <a:solidFill>
                  <a:srgbClr val="0070C0"/>
                </a:solidFill>
              </a:rPr>
              <a:t>- Парче умоченог хљеба дао је </a:t>
            </a:r>
            <a:r>
              <a:rPr lang="en-US" sz="2000" dirty="0" smtClean="0">
                <a:solidFill>
                  <a:srgbClr val="0070C0"/>
                </a:solidFill>
              </a:rPr>
              <a:t>A</a:t>
            </a:r>
            <a:r>
              <a:rPr lang="sr-Cyrl-BA" sz="2000" dirty="0" smtClean="0">
                <a:solidFill>
                  <a:srgbClr val="0070C0"/>
                </a:solidFill>
              </a:rPr>
              <a:t>постолу </a:t>
            </a:r>
            <a:r>
              <a:rPr lang="sr-Cyrl-BA" sz="2000" dirty="0">
                <a:solidFill>
                  <a:srgbClr val="0070C0"/>
                </a:solidFill>
              </a:rPr>
              <a:t>Јуди који га је </a:t>
            </a:r>
            <a:r>
              <a:rPr lang="en-US" sz="2000" dirty="0" smtClean="0">
                <a:solidFill>
                  <a:srgbClr val="0070C0"/>
                </a:solidFill>
              </a:rPr>
              <a:t/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  </a:t>
            </a:r>
            <a:r>
              <a:rPr lang="sr-Cyrl-BA" sz="2000" dirty="0" smtClean="0">
                <a:solidFill>
                  <a:srgbClr val="0070C0"/>
                </a:solidFill>
              </a:rPr>
              <a:t>издао</a:t>
            </a:r>
            <a:r>
              <a:rPr lang="sr-Cyrl-BA" sz="2000" dirty="0">
                <a:solidFill>
                  <a:srgbClr val="0070C0"/>
                </a:solidFill>
              </a:rPr>
              <a:t>.</a:t>
            </a:r>
            <a:br>
              <a:rPr lang="sr-Cyrl-BA" sz="2000" dirty="0">
                <a:solidFill>
                  <a:srgbClr val="0070C0"/>
                </a:solidFill>
              </a:rPr>
            </a:br>
            <a:r>
              <a:rPr lang="sr-Cyrl-BA" sz="2000" dirty="0">
                <a:solidFill>
                  <a:srgbClr val="0070C0"/>
                </a:solidFill>
              </a:rPr>
              <a:t/>
            </a:r>
            <a:br>
              <a:rPr lang="sr-Cyrl-BA" sz="2000" dirty="0">
                <a:solidFill>
                  <a:srgbClr val="0070C0"/>
                </a:solidFill>
              </a:rPr>
            </a:br>
            <a:r>
              <a:rPr lang="sr-Cyrl-BA" sz="2000" dirty="0"/>
              <a:t/>
            </a:r>
            <a:br>
              <a:rPr lang="sr-Cyrl-BA" sz="2000" dirty="0"/>
            </a:br>
            <a:endParaRPr lang="sr-Latn-BA" sz="2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5A51296D-C4CE-418B-B949-EFAF1FF18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509" y="4050835"/>
            <a:ext cx="9622860" cy="2404535"/>
          </a:xfrm>
        </p:spPr>
        <p:txBody>
          <a:bodyPr/>
          <a:lstStyle/>
          <a:p>
            <a:pPr algn="l"/>
            <a:r>
              <a:rPr lang="sr-Cyrl-BA" dirty="0">
                <a:solidFill>
                  <a:srgbClr val="0070C0"/>
                </a:solidFill>
              </a:rPr>
              <a:t>	</a:t>
            </a:r>
            <a:r>
              <a:rPr lang="sr-Cyrl-BA" sz="2000" dirty="0">
                <a:solidFill>
                  <a:srgbClr val="0070C0"/>
                </a:solidFill>
              </a:rPr>
              <a:t>Господ је узео хљеб</a:t>
            </a:r>
            <a:r>
              <a:rPr lang="sr-Cyrl-BA" sz="2000" dirty="0" smtClean="0">
                <a:solidFill>
                  <a:srgbClr val="0070C0"/>
                </a:solidFill>
              </a:rPr>
              <a:t>,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sr-Cyrl-BA" sz="2000" dirty="0" smtClean="0">
                <a:solidFill>
                  <a:srgbClr val="0070C0"/>
                </a:solidFill>
              </a:rPr>
              <a:t>благословио </a:t>
            </a:r>
            <a:r>
              <a:rPr lang="sr-Cyrl-BA" sz="2000" dirty="0">
                <a:solidFill>
                  <a:srgbClr val="0070C0"/>
                </a:solidFill>
              </a:rPr>
              <a:t>и </a:t>
            </a:r>
            <a:r>
              <a:rPr lang="sr-Cyrl-BA" sz="2000" dirty="0" smtClean="0">
                <a:solidFill>
                  <a:srgbClr val="0070C0"/>
                </a:solidFill>
              </a:rPr>
              <a:t>рекао: </a:t>
            </a:r>
            <a:r>
              <a:rPr lang="sr-Cyrl-BA" sz="2000" dirty="0">
                <a:solidFill>
                  <a:srgbClr val="0070C0"/>
                </a:solidFill>
              </a:rPr>
              <a:t>„Узмите</a:t>
            </a:r>
            <a:r>
              <a:rPr lang="sr-Cyrl-BA" sz="2000" dirty="0" smtClean="0">
                <a:solidFill>
                  <a:srgbClr val="0070C0"/>
                </a:solidFill>
              </a:rPr>
              <a:t>, једите, ово </a:t>
            </a:r>
            <a:r>
              <a:rPr lang="sr-Cyrl-BA" sz="2000" dirty="0">
                <a:solidFill>
                  <a:srgbClr val="0070C0"/>
                </a:solidFill>
              </a:rPr>
              <a:t>је тијело моје</a:t>
            </a:r>
            <a:r>
              <a:rPr lang="sr-Cyrl-BA" sz="2000" dirty="0" smtClean="0">
                <a:solidFill>
                  <a:srgbClr val="0070C0"/>
                </a:solidFill>
              </a:rPr>
              <a:t>, које </a:t>
            </a:r>
            <a:r>
              <a:rPr lang="sr-Cyrl-BA" sz="2000" dirty="0">
                <a:solidFill>
                  <a:srgbClr val="0070C0"/>
                </a:solidFill>
              </a:rPr>
              <a:t>се ради вас ломи на отпуштење </a:t>
            </a:r>
            <a:r>
              <a:rPr lang="sr-Cyrl-BA" sz="2000" dirty="0" smtClean="0">
                <a:solidFill>
                  <a:srgbClr val="0070C0"/>
                </a:solidFill>
              </a:rPr>
              <a:t>гријехова!“</a:t>
            </a:r>
            <a:r>
              <a:rPr lang="sr-Cyrl-BA" sz="2000" dirty="0">
                <a:solidFill>
                  <a:srgbClr val="0070C0"/>
                </a:solidFill>
              </a:rPr>
              <a:t/>
            </a:r>
            <a:br>
              <a:rPr lang="sr-Cyrl-BA" sz="2000" dirty="0">
                <a:solidFill>
                  <a:srgbClr val="0070C0"/>
                </a:solidFill>
              </a:rPr>
            </a:br>
            <a:r>
              <a:rPr lang="sr-Cyrl-BA" sz="2000" dirty="0">
                <a:solidFill>
                  <a:srgbClr val="0070C0"/>
                </a:solidFill>
              </a:rPr>
              <a:t>	</a:t>
            </a:r>
            <a:br>
              <a:rPr lang="sr-Cyrl-BA" sz="2000" dirty="0">
                <a:solidFill>
                  <a:srgbClr val="0070C0"/>
                </a:solidFill>
              </a:rPr>
            </a:br>
            <a:r>
              <a:rPr lang="sr-Cyrl-BA" sz="2000" dirty="0">
                <a:solidFill>
                  <a:srgbClr val="0070C0"/>
                </a:solidFill>
              </a:rPr>
              <a:t>	Затим је узео чашу вина и уз благослов је </a:t>
            </a:r>
            <a:r>
              <a:rPr lang="sr-Cyrl-BA" sz="2000" dirty="0" smtClean="0">
                <a:solidFill>
                  <a:srgbClr val="0070C0"/>
                </a:solidFill>
              </a:rPr>
              <a:t>рекао: „Пијте </a:t>
            </a:r>
            <a:r>
              <a:rPr lang="sr-Cyrl-BA" sz="2000" dirty="0">
                <a:solidFill>
                  <a:srgbClr val="0070C0"/>
                </a:solidFill>
              </a:rPr>
              <a:t>из ње сви</a:t>
            </a:r>
            <a:r>
              <a:rPr lang="sr-Cyrl-BA" sz="2000" dirty="0" smtClean="0">
                <a:solidFill>
                  <a:srgbClr val="0070C0"/>
                </a:solidFill>
              </a:rPr>
              <a:t>, ово </a:t>
            </a:r>
            <a:r>
              <a:rPr lang="sr-Cyrl-BA" sz="2000" dirty="0">
                <a:solidFill>
                  <a:srgbClr val="0070C0"/>
                </a:solidFill>
              </a:rPr>
              <a:t>је </a:t>
            </a:r>
            <a:r>
              <a:rPr lang="sr-Cyrl-BA" sz="2000" dirty="0" smtClean="0">
                <a:solidFill>
                  <a:srgbClr val="0070C0"/>
                </a:solidFill>
              </a:rPr>
              <a:t>крв </a:t>
            </a:r>
            <a:r>
              <a:rPr lang="sr-Cyrl-BA" sz="2000" dirty="0">
                <a:solidFill>
                  <a:srgbClr val="0070C0"/>
                </a:solidFill>
              </a:rPr>
              <a:t>моја Новога завјета</a:t>
            </a:r>
            <a:r>
              <a:rPr lang="sr-Cyrl-BA" sz="2000" dirty="0" smtClean="0">
                <a:solidFill>
                  <a:srgbClr val="0070C0"/>
                </a:solidFill>
              </a:rPr>
              <a:t>, која </a:t>
            </a:r>
            <a:r>
              <a:rPr lang="sr-Cyrl-BA" sz="2000" dirty="0">
                <a:solidFill>
                  <a:srgbClr val="0070C0"/>
                </a:solidFill>
              </a:rPr>
              <a:t>се за многе излива</a:t>
            </a:r>
            <a:r>
              <a:rPr lang="sr-Cyrl-BA" sz="2000" dirty="0" smtClean="0">
                <a:solidFill>
                  <a:srgbClr val="0070C0"/>
                </a:solidFill>
              </a:rPr>
              <a:t>, на </a:t>
            </a:r>
            <a:r>
              <a:rPr lang="sr-Cyrl-BA" sz="2000" dirty="0">
                <a:solidFill>
                  <a:srgbClr val="0070C0"/>
                </a:solidFill>
              </a:rPr>
              <a:t>отпуштање </a:t>
            </a:r>
            <a:r>
              <a:rPr lang="sr-Cyrl-BA" sz="2000" dirty="0" smtClean="0">
                <a:solidFill>
                  <a:srgbClr val="0070C0"/>
                </a:solidFill>
              </a:rPr>
              <a:t>гријехова! Ово </a:t>
            </a:r>
            <a:r>
              <a:rPr lang="sr-Cyrl-BA" sz="2000" dirty="0">
                <a:solidFill>
                  <a:srgbClr val="0070C0"/>
                </a:solidFill>
              </a:rPr>
              <a:t>чините у мој спомен.“</a:t>
            </a:r>
            <a:endParaRPr lang="sr-Latn-BA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33D17E-8FEE-4A56-8E33-A7107A45BE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3674" y="-18472"/>
            <a:ext cx="4858326" cy="348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91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079BD8-F947-47AA-810C-844D8C25C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09600"/>
            <a:ext cx="4834824" cy="5431762"/>
          </a:xfrm>
        </p:spPr>
        <p:txBody>
          <a:bodyPr>
            <a:noAutofit/>
          </a:bodyPr>
          <a:lstStyle/>
          <a:p>
            <a:r>
              <a:rPr lang="sr-Cyrl-BA" sz="2800" dirty="0"/>
              <a:t>Овим ријечима Спаситељ је установио </a:t>
            </a:r>
            <a:r>
              <a:rPr lang="sr-Cyrl-BA" sz="2800" b="1" dirty="0"/>
              <a:t>Свету тајну евхаристије (причешћа)</a:t>
            </a:r>
            <a:r>
              <a:rPr lang="sr-Cyrl-BA" sz="2800" dirty="0"/>
              <a:t> и први пут причестио своје ученике.</a:t>
            </a:r>
          </a:p>
          <a:p>
            <a:r>
              <a:rPr lang="sr-Cyrl-BA" sz="2800" dirty="0"/>
              <a:t>Ријеч евхаристија грчког је поријекла и значи </a:t>
            </a:r>
            <a:r>
              <a:rPr lang="sr-Cyrl-BA" sz="2800" b="1" dirty="0"/>
              <a:t>благодарење</a:t>
            </a:r>
            <a:r>
              <a:rPr lang="sr-Cyrl-BA" sz="2800" dirty="0"/>
              <a:t>.</a:t>
            </a:r>
          </a:p>
          <a:p>
            <a:r>
              <a:rPr lang="sr-Cyrl-BA" sz="2800" dirty="0"/>
              <a:t>Због Свете тајне и вечера је названа Тајна вечера.</a:t>
            </a:r>
            <a:endParaRPr lang="sr-Latn-BA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CE6AF3-F595-4602-A56F-377C6E176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8910" y="274782"/>
            <a:ext cx="6373090" cy="630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522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B4AF1B-78D0-4B4D-B81D-B8E5A276C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7" y="732925"/>
            <a:ext cx="9831827" cy="5114083"/>
          </a:xfrm>
        </p:spPr>
        <p:txBody>
          <a:bodyPr>
            <a:normAutofit lnSpcReduction="10000"/>
          </a:bodyPr>
          <a:lstStyle/>
          <a:p>
            <a:r>
              <a:rPr lang="sr-Cyrl-BA" sz="2400" dirty="0"/>
              <a:t>ДОПУНИ РЕЧЕНИЦЕ!</a:t>
            </a:r>
          </a:p>
          <a:p>
            <a:pPr marL="0" indent="0">
              <a:buNone/>
            </a:pPr>
            <a:endParaRPr lang="sr-Cyrl-BA" sz="2400" dirty="0"/>
          </a:p>
          <a:p>
            <a:pPr marL="0" indent="0">
              <a:buNone/>
            </a:pPr>
            <a:r>
              <a:rPr lang="sr-Cyrl-BA" sz="2400" dirty="0" smtClean="0"/>
              <a:t>Господ Исус Христос је у </a:t>
            </a:r>
            <a:r>
              <a:rPr lang="sr-Cyrl-BA" sz="2400" dirty="0"/>
              <a:t>току _____________ </a:t>
            </a:r>
            <a:r>
              <a:rPr lang="sr-Cyrl-BA" sz="2400" dirty="0" smtClean="0"/>
              <a:t>рекао да ће га један од _____________ издати. Тада </a:t>
            </a:r>
            <a:r>
              <a:rPr lang="sr-Cyrl-BA" sz="2400" dirty="0"/>
              <a:t>је залогај умоченог _____________ дао _____________, рекавши му да то што жели _____________ што прије.</a:t>
            </a:r>
          </a:p>
          <a:p>
            <a:pPr marL="0" indent="0">
              <a:buNone/>
            </a:pPr>
            <a:r>
              <a:rPr lang="sr-Cyrl-BA" sz="2400" dirty="0"/>
              <a:t>Затим је Спаситељ узео хљеб _____________ га и рекао „_____________ и </a:t>
            </a:r>
            <a:r>
              <a:rPr lang="sr-Cyrl-BA" sz="2400" dirty="0" smtClean="0"/>
              <a:t>_____________ ово </a:t>
            </a:r>
            <a:r>
              <a:rPr lang="sr-Cyrl-BA" sz="2400" dirty="0"/>
              <a:t>је тијело моје!“</a:t>
            </a:r>
          </a:p>
          <a:p>
            <a:pPr marL="0" indent="0">
              <a:buNone/>
            </a:pPr>
            <a:r>
              <a:rPr lang="sr-Cyrl-BA" sz="2400" dirty="0"/>
              <a:t> Онда је узео чашу вина и рекао: „_____________ из ње сви</a:t>
            </a:r>
            <a:r>
              <a:rPr lang="sr-Cyrl-BA" sz="2400" dirty="0" smtClean="0"/>
              <a:t>, ово </a:t>
            </a:r>
            <a:r>
              <a:rPr lang="sr-Cyrl-BA" sz="2400" dirty="0"/>
              <a:t>је крв моја Новога завјета!“</a:t>
            </a:r>
          </a:p>
          <a:p>
            <a:pPr marL="0" indent="0">
              <a:buNone/>
            </a:pPr>
            <a:endParaRPr lang="sr-Cyrl-BA" sz="2400" dirty="0"/>
          </a:p>
          <a:p>
            <a:pPr marL="0" indent="0">
              <a:buNone/>
            </a:pPr>
            <a:r>
              <a:rPr lang="sr-Cyrl-BA" sz="2400" dirty="0"/>
              <a:t>- </a:t>
            </a:r>
            <a:r>
              <a:rPr lang="sr-Cyrl-RS" sz="2400" dirty="0" smtClean="0"/>
              <a:t>Урадите задатке у </a:t>
            </a:r>
            <a:r>
              <a:rPr lang="sr-Cyrl-BA" sz="2400" dirty="0" smtClean="0"/>
              <a:t>р</a:t>
            </a:r>
            <a:r>
              <a:rPr lang="sr-Cyrl-BA" sz="2400" dirty="0" smtClean="0"/>
              <a:t>адној свесци на страни 27</a:t>
            </a:r>
            <a:r>
              <a:rPr lang="en-US" sz="2400" dirty="0" smtClean="0"/>
              <a:t>!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xmlns="" val="15172335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123</Words>
  <Application>Microsoft Office PowerPoint</Application>
  <PresentationFormat>Custom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Facet</vt:lpstr>
      <vt:lpstr>Slide 1</vt:lpstr>
      <vt:lpstr> - Тајна вечера била је у четвртак.  - Христос открива својим ученицима да ће га један од      Aпостола издати.  - Парче умоченог хљеба дао је Aпостолу Јуди који га је    издао.   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ТАЈНА ВЕЧЕРА</dc:title>
  <dc:creator>Korisnik</dc:creator>
  <cp:lastModifiedBy>Slavoljub Lukic</cp:lastModifiedBy>
  <cp:revision>11</cp:revision>
  <dcterms:created xsi:type="dcterms:W3CDTF">2020-04-01T20:28:09Z</dcterms:created>
  <dcterms:modified xsi:type="dcterms:W3CDTF">2020-04-13T07:55:35Z</dcterms:modified>
</cp:coreProperties>
</file>