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474" autoAdjust="0"/>
  </p:normalViewPr>
  <p:slideViewPr>
    <p:cSldViewPr snapToGrid="0">
      <p:cViewPr varScale="1">
        <p:scale>
          <a:sx n="75" d="100"/>
          <a:sy n="75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5DF1-ABEA-4B2F-9FD8-38E1A733D9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1E80-359E-41F5-A075-85480B9206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41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5DF1-ABEA-4B2F-9FD8-38E1A733D9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1E80-359E-41F5-A075-85480B920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5DF1-ABEA-4B2F-9FD8-38E1A733D9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1E80-359E-41F5-A075-85480B920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5DF1-ABEA-4B2F-9FD8-38E1A733D9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1E80-359E-41F5-A075-85480B920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1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5DF1-ABEA-4B2F-9FD8-38E1A733D9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1E80-359E-41F5-A075-85480B9206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8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5DF1-ABEA-4B2F-9FD8-38E1A733D9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1E80-359E-41F5-A075-85480B920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4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5DF1-ABEA-4B2F-9FD8-38E1A733D9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1E80-359E-41F5-A075-85480B920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8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5DF1-ABEA-4B2F-9FD8-38E1A733D9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1E80-359E-41F5-A075-85480B920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6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5DF1-ABEA-4B2F-9FD8-38E1A733D9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1E80-359E-41F5-A075-85480B920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6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C75DF1-ABEA-4B2F-9FD8-38E1A733D9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C71E80-359E-41F5-A075-85480B920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5DF1-ABEA-4B2F-9FD8-38E1A733D9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1E80-359E-41F5-A075-85480B920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C75DF1-ABEA-4B2F-9FD8-38E1A733D91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C71E80-359E-41F5-A075-85480B9206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29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1158451" cy="2832100"/>
          </a:xfrm>
        </p:spPr>
        <p:txBody>
          <a:bodyPr>
            <a:noAutofit/>
          </a:bodyPr>
          <a:lstStyle/>
          <a:p>
            <a:r>
              <a:rPr lang="sr-Cyrl-RS" sz="4400" b="1" dirty="0" smtClean="0">
                <a:solidFill>
                  <a:schemeClr val="accent1">
                    <a:lumMod val="75000"/>
                  </a:schemeClr>
                </a:solidFill>
              </a:rPr>
              <a:t>            ДОБОЈСКО  - БИЈЕЉИНСКА РЕГИЈА</a:t>
            </a:r>
            <a:br>
              <a:rPr lang="sr-Cyrl-RS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4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ФИЗИЧКО ГЕОГРАФСКА </a:t>
            </a:r>
            <a:br>
              <a:rPr lang="sr-Cyrl-RS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4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И </a:t>
            </a:r>
            <a:br>
              <a:rPr lang="sr-Cyrl-RS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4400" b="1" dirty="0" smtClean="0">
                <a:solidFill>
                  <a:schemeClr val="accent1">
                    <a:lumMod val="75000"/>
                  </a:schemeClr>
                </a:solidFill>
              </a:rPr>
              <a:t>            ДРУШТВЕНО -  ГЕОГРАФСКА ОБИЉЕЖЈА 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42000"/>
            <a:ext cx="12192000" cy="495300"/>
          </a:xfrm>
        </p:spPr>
        <p:txBody>
          <a:bodyPr>
            <a:normAutofit/>
          </a:bodyPr>
          <a:lstStyle/>
          <a:p>
            <a:r>
              <a:rPr lang="sr-Cyrl-RS" sz="1800" dirty="0" smtClean="0"/>
              <a:t>       За данас вам треба , уџбеник за 9.разред, свеска, радна свеска и атлас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25" y="3167561"/>
            <a:ext cx="3624759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3167561"/>
            <a:ext cx="23114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9897"/>
          </a:xfrm>
        </p:spPr>
        <p:txBody>
          <a:bodyPr/>
          <a:lstStyle/>
          <a:p>
            <a:r>
              <a:rPr lang="sr-Cyrl-RS" dirty="0" smtClean="0"/>
              <a:t>                </a:t>
            </a:r>
            <a:r>
              <a:rPr lang="sr-Cyrl-R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БРЧКО  ДИСТРИКТ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AutoShape 2" descr="Положај Брчко Дистрикта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0" y="0"/>
            <a:ext cx="1219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endParaRPr lang="sr-Cyrl-R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Брчко дистрикт је посебна политичка и територијална јединица локалне самоуправе која је под </a:t>
            </a:r>
          </a:p>
          <a:p>
            <a:pPr marL="0" indent="0">
              <a:buNone/>
            </a:pPr>
            <a:r>
              <a:rPr lang="sr-Cyrl-RS" dirty="0" smtClean="0"/>
              <a:t>  суверенитетом државе БиХ.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/>
              <a:t> </a:t>
            </a:r>
            <a:r>
              <a:rPr lang="sr-Cyrl-RS" dirty="0" smtClean="0"/>
              <a:t>Тачан назив је „ Брчко Дистрикт Босне и Херцеговине“ , а сједиште град Брчко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 Природне особине су једнаке као у  Посавини  Добојско </a:t>
            </a:r>
            <a:r>
              <a:rPr lang="sr-Cyrl-RS" dirty="0" smtClean="0"/>
              <a:t>–</a:t>
            </a:r>
            <a:r>
              <a:rPr lang="en-US" dirty="0" smtClean="0"/>
              <a:t> </a:t>
            </a:r>
            <a:r>
              <a:rPr lang="sr-Cyrl-RS" dirty="0" smtClean="0"/>
              <a:t>бијељинске </a:t>
            </a:r>
            <a:r>
              <a:rPr lang="sr-Cyrl-RS" dirty="0" smtClean="0"/>
              <a:t>регије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Према попису из </a:t>
            </a:r>
            <a:r>
              <a:rPr lang="sr-Cyrl-RS" dirty="0" smtClean="0"/>
              <a:t>2013</a:t>
            </a:r>
            <a:r>
              <a:rPr lang="en-US" dirty="0" smtClean="0"/>
              <a:t>.</a:t>
            </a:r>
            <a:r>
              <a:rPr lang="sr-Cyrl-RS" dirty="0" smtClean="0"/>
              <a:t> </a:t>
            </a:r>
            <a:r>
              <a:rPr lang="sr-Cyrl-RS" dirty="0" smtClean="0"/>
              <a:t>године , Брчко Дистрикт је имао  93.028 становника               </a:t>
            </a:r>
            <a:r>
              <a:rPr lang="sr-Cyrl-RS" sz="1050" dirty="0" smtClean="0"/>
              <a:t>Слика  бр.,15   </a:t>
            </a:r>
            <a:r>
              <a:rPr lang="sr-Cyrl-RS" sz="1000" dirty="0" smtClean="0"/>
              <a:t>Брчко Дистрикт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 Брчко , град је на десној обали ријеке Саве и по попису из 2013. године имао је 43.859 становника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sz="1000" dirty="0" smtClean="0"/>
              <a:t>                                               Слика бр.,16  Брчко                                                                                 Слика бр.17,  Брчко на обали Саве                                                                                Слика бр. 18, Међународна лука, једина у БиХ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/>
              <a:t> </a:t>
            </a:r>
            <a:r>
              <a:rPr lang="sr-Cyrl-RS" dirty="0" smtClean="0"/>
              <a:t>   Важан је саобраћајни, трговачки и и ндустријски центар (фабрика уља „Бимал“, фабрика боја „Прохема“)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99" y="4064793"/>
            <a:ext cx="2006282" cy="1357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63" y="1734328"/>
            <a:ext cx="1841818" cy="1427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4064793"/>
            <a:ext cx="2905125" cy="1357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12" y="3973903"/>
            <a:ext cx="2619375" cy="14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sr-Cyrl-RS" dirty="0" smtClean="0"/>
              <a:t>              </a:t>
            </a:r>
            <a:r>
              <a:rPr lang="sr-Cyrl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КРАТАК САДРЖАЈ </a:t>
            </a:r>
            <a:r>
              <a:rPr lang="sr-Cyrl-R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12192000" cy="5308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/>
              <a:t> </a:t>
            </a:r>
            <a:r>
              <a:rPr lang="sr-Cyrl-RS" dirty="0" smtClean="0"/>
              <a:t>Добојско </a:t>
            </a:r>
            <a:r>
              <a:rPr lang="sr-Cyrl-RS" dirty="0"/>
              <a:t>– бијељнска </a:t>
            </a:r>
            <a:r>
              <a:rPr lang="sr-Cyrl-RS" dirty="0" smtClean="0"/>
              <a:t>регија </a:t>
            </a:r>
            <a:r>
              <a:rPr lang="sr-Cyrl-RS" dirty="0"/>
              <a:t>се налази у сјеврном и сјевероисточном дијелу Републике </a:t>
            </a:r>
            <a:r>
              <a:rPr lang="sr-Cyrl-RS" dirty="0" smtClean="0"/>
              <a:t>Српске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/>
              <a:t>Т</a:t>
            </a:r>
            <a:r>
              <a:rPr lang="sr-Cyrl-RS" dirty="0" smtClean="0"/>
              <a:t>ериторија </a:t>
            </a:r>
            <a:r>
              <a:rPr lang="sr-Cyrl-RS" dirty="0"/>
              <a:t>нема цјеловитост , састоји се од Добојске </a:t>
            </a:r>
            <a:r>
              <a:rPr lang="sr-Cyrl-RS" dirty="0" smtClean="0"/>
              <a:t> </a:t>
            </a:r>
            <a:r>
              <a:rPr lang="sr-Cyrl-RS" dirty="0"/>
              <a:t>и Бијељинске регије , које су одвојене </a:t>
            </a:r>
            <a:r>
              <a:rPr lang="sr-Cyrl-RS" dirty="0" smtClean="0"/>
              <a:t>Брчко Дистрктом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/>
              <a:t>Већи дио регије се налази у Панонској рељефној области Републике Српске </a:t>
            </a:r>
            <a:endParaRPr lang="sr-Cyrl-R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Клима : умјереноконтинентална, континентална и планинска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Природна вегетација у Панонској низији, степа, у потпуности је нестала и на њеном мјесту су </a:t>
            </a:r>
            <a:r>
              <a:rPr lang="ru-RU" dirty="0" smtClean="0"/>
              <a:t>оранице</a:t>
            </a:r>
            <a:r>
              <a:rPr lang="ru-RU" dirty="0"/>
              <a:t>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Ријеке </a:t>
            </a:r>
            <a:r>
              <a:rPr lang="sr-Cyrl-RS" dirty="0">
                <a:solidFill>
                  <a:schemeClr val="tx1"/>
                </a:solidFill>
              </a:rPr>
              <a:t> Добојско-бијељинске регије су </a:t>
            </a:r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Црноморског слива </a:t>
            </a:r>
            <a:endParaRPr lang="sr-Cyrl-R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>
                <a:solidFill>
                  <a:schemeClr val="tx1"/>
                </a:solidFill>
              </a:rPr>
              <a:t>Природна богатства угља, мрког угља и лигнита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Становништво - </a:t>
            </a:r>
            <a:r>
              <a:rPr lang="ru-RU" dirty="0"/>
              <a:t>по попису из 2013. године, живјело је 385.112 </a:t>
            </a:r>
            <a:r>
              <a:rPr lang="ru-RU" dirty="0" smtClean="0"/>
              <a:t>становника, густина насељености 87ст/</a:t>
            </a:r>
            <a:r>
              <a:rPr lang="ru-RU" dirty="0"/>
              <a:t>км²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/>
              <a:t>Статус града имају Добој и </a:t>
            </a:r>
            <a:r>
              <a:rPr lang="sr-Cyrl-RS" dirty="0" smtClean="0"/>
              <a:t>Бијељина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Привреда – значајна пољопивреда, индустрија, саобраћај, рударство, енергетика и туризам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Брчко </a:t>
            </a:r>
            <a:r>
              <a:rPr lang="sr-Cyrl-RS" dirty="0"/>
              <a:t>дистрикт је посебна политичка и територијална јединица локалне самоуправе која је под </a:t>
            </a:r>
          </a:p>
          <a:p>
            <a:pPr marL="0" indent="0">
              <a:buNone/>
            </a:pPr>
            <a:r>
              <a:rPr lang="sr-Cyrl-RS" dirty="0"/>
              <a:t>  суверенитетом државе БиХ.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sr-Cyrl-R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11155680" cy="6464300"/>
          </a:xfrm>
        </p:spPr>
        <p:txBody>
          <a:bodyPr>
            <a:normAutofit/>
          </a:bodyPr>
          <a:lstStyle/>
          <a:p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"/>
            <a:ext cx="12192000" cy="14351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                                                                         </a:t>
            </a:r>
          </a:p>
          <a:p>
            <a:r>
              <a:rPr lang="sr-Cyrl-RS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r-Cyrl-RS" sz="4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ЗАДАЋА :</a:t>
            </a:r>
          </a:p>
          <a:p>
            <a:r>
              <a:rPr lang="sr-Cyrl-RS" sz="3000" dirty="0" smtClean="0"/>
              <a:t>                    </a:t>
            </a:r>
            <a:r>
              <a:rPr lang="sr-Cyrl-RS" sz="3000" dirty="0" smtClean="0">
                <a:solidFill>
                  <a:srgbClr val="00B0F0"/>
                </a:solidFill>
              </a:rPr>
              <a:t>НАПРАВИТЕ</a:t>
            </a:r>
            <a:r>
              <a:rPr lang="sr-Cyrl-RS" sz="3000" dirty="0" smtClean="0"/>
              <a:t> </a:t>
            </a:r>
            <a:r>
              <a:rPr lang="sr-Cyrl-RS" sz="3000" dirty="0" smtClean="0">
                <a:solidFill>
                  <a:srgbClr val="92D050"/>
                </a:solidFill>
              </a:rPr>
              <a:t>МАПУ</a:t>
            </a:r>
            <a:r>
              <a:rPr lang="sr-Cyrl-RS" sz="3000" dirty="0" smtClean="0"/>
              <a:t> </a:t>
            </a:r>
            <a:r>
              <a:rPr lang="sr-Cyrl-RS" sz="3000" dirty="0" smtClean="0">
                <a:solidFill>
                  <a:srgbClr val="FF0000"/>
                </a:solidFill>
              </a:rPr>
              <a:t>УМА </a:t>
            </a:r>
            <a:r>
              <a:rPr lang="sr-Cyrl-RS" sz="3000" dirty="0" smtClean="0"/>
              <a:t>ЗА </a:t>
            </a:r>
            <a:r>
              <a:rPr lang="sr-Cyrl-RS" sz="3000" dirty="0" smtClean="0">
                <a:solidFill>
                  <a:srgbClr val="7030A0"/>
                </a:solidFill>
              </a:rPr>
              <a:t>ДОБОЈСКО </a:t>
            </a:r>
            <a:r>
              <a:rPr lang="sr-Cyrl-RS" sz="3000" dirty="0" smtClean="0">
                <a:solidFill>
                  <a:srgbClr val="FF0000"/>
                </a:solidFill>
              </a:rPr>
              <a:t>БИЈЕЉИНСКУ</a:t>
            </a:r>
            <a:r>
              <a:rPr lang="sr-Cyrl-RS" sz="3000" dirty="0" smtClean="0"/>
              <a:t> </a:t>
            </a:r>
            <a:r>
              <a:rPr lang="sr-Cyrl-RS" sz="3000" dirty="0" smtClean="0">
                <a:solidFill>
                  <a:schemeClr val="accent4">
                    <a:lumMod val="75000"/>
                  </a:schemeClr>
                </a:solidFill>
              </a:rPr>
              <a:t>РЕГИЈУ </a:t>
            </a:r>
            <a:endParaRPr lang="en-US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3703320" y="2800351"/>
            <a:ext cx="3327400" cy="14351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ДОБОЈСКО –БИЈЉИНСКА РЕГИЈА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997700" y="3009900"/>
            <a:ext cx="22352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007037" y="4235451"/>
            <a:ext cx="711200" cy="927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714500" y="3098800"/>
            <a:ext cx="1955800" cy="584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2633980" y="3860800"/>
            <a:ext cx="1379220" cy="1320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6527800" y="3632200"/>
            <a:ext cx="1727200" cy="140335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 Arrow 11"/>
          <p:cNvSpPr/>
          <p:nvPr/>
        </p:nvSpPr>
        <p:spPr>
          <a:xfrm>
            <a:off x="5062219" y="2034925"/>
            <a:ext cx="484632" cy="8606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6304279" y="2235200"/>
            <a:ext cx="3705861" cy="7747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>
            <a:off x="1625600" y="2273300"/>
            <a:ext cx="2730500" cy="6223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7-Point Star 16"/>
          <p:cNvSpPr/>
          <p:nvPr/>
        </p:nvSpPr>
        <p:spPr>
          <a:xfrm>
            <a:off x="9325610" y="2749550"/>
            <a:ext cx="1441958" cy="96519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7-Point Star 17"/>
          <p:cNvSpPr/>
          <p:nvPr/>
        </p:nvSpPr>
        <p:spPr>
          <a:xfrm>
            <a:off x="511811" y="2841752"/>
            <a:ext cx="1219200" cy="109829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7-Point Star 18"/>
          <p:cNvSpPr/>
          <p:nvPr/>
        </p:nvSpPr>
        <p:spPr>
          <a:xfrm>
            <a:off x="4789867" y="5181600"/>
            <a:ext cx="1145540" cy="98374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4847335" y="1435099"/>
            <a:ext cx="914400" cy="66357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Callout 20"/>
          <p:cNvSpPr/>
          <p:nvPr/>
        </p:nvSpPr>
        <p:spPr>
          <a:xfrm>
            <a:off x="10010140" y="1703940"/>
            <a:ext cx="856998" cy="5164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Callout 21"/>
          <p:cNvSpPr/>
          <p:nvPr/>
        </p:nvSpPr>
        <p:spPr>
          <a:xfrm>
            <a:off x="647700" y="1703940"/>
            <a:ext cx="876300" cy="5693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Callout 22"/>
          <p:cNvSpPr/>
          <p:nvPr/>
        </p:nvSpPr>
        <p:spPr>
          <a:xfrm>
            <a:off x="1337058" y="4838700"/>
            <a:ext cx="1055367" cy="825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Callout 23"/>
          <p:cNvSpPr/>
          <p:nvPr/>
        </p:nvSpPr>
        <p:spPr>
          <a:xfrm>
            <a:off x="8462010" y="4613529"/>
            <a:ext cx="1229996" cy="8762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3429000" y="2034925"/>
            <a:ext cx="584200" cy="58127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6184900" y="4762502"/>
            <a:ext cx="833120" cy="90169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822" y="286604"/>
            <a:ext cx="8490857" cy="862928"/>
          </a:xfrm>
        </p:spPr>
        <p:txBody>
          <a:bodyPr/>
          <a:lstStyle/>
          <a:p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ПОЛОЖАЈ  И  ГРАНИЦЕ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7946"/>
            <a:ext cx="12192000" cy="496388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sz="1800" dirty="0" smtClean="0"/>
              <a:t> Добојско – </a:t>
            </a:r>
            <a:r>
              <a:rPr lang="sr-Cyrl-RS" sz="1800" dirty="0" smtClean="0"/>
              <a:t>бијељ</a:t>
            </a:r>
            <a:r>
              <a:rPr lang="sr-Cyrl-RS" sz="1800" dirty="0"/>
              <a:t>и</a:t>
            </a:r>
            <a:r>
              <a:rPr lang="sr-Cyrl-RS" sz="1800" dirty="0" smtClean="0"/>
              <a:t>нска </a:t>
            </a:r>
            <a:r>
              <a:rPr lang="sr-Cyrl-RS" sz="1800" dirty="0" smtClean="0"/>
              <a:t>регија се налази у сјеврном и сјевероисточном дијелу Републике Српске.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1600" dirty="0" smtClean="0"/>
              <a:t> Сјевер – ријека Сава – граница са Хрватском                                                                                                                  Сјевероисток –Србија –Сава</a:t>
            </a:r>
          </a:p>
          <a:p>
            <a:pPr marL="0" indent="0">
              <a:buNone/>
            </a:pPr>
            <a:r>
              <a:rPr lang="sr-Cyrl-RS" sz="1600" dirty="0" smtClean="0"/>
              <a:t>  </a:t>
            </a:r>
            <a:r>
              <a:rPr lang="sr-Cyrl-RS" sz="1600" dirty="0" smtClean="0"/>
              <a:t>и међуентитетска граница са Посавинским кантоном                                                                                                     Исток- Дрина -Србија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1600" dirty="0" smtClean="0"/>
              <a:t>Запад –Бањалучка регија                               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1600" dirty="0"/>
              <a:t> </a:t>
            </a:r>
            <a:r>
              <a:rPr lang="sr-Cyrl-RS" sz="1600" dirty="0" smtClean="0"/>
              <a:t>Југ – ентитетска </a:t>
            </a:r>
            <a:r>
              <a:rPr lang="sr-Cyrl-RS" sz="1600" dirty="0"/>
              <a:t>граница </a:t>
            </a:r>
            <a:r>
              <a:rPr lang="sr-Cyrl-RS" sz="1600" dirty="0" smtClean="0"/>
              <a:t>са ФБиХ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1600" dirty="0" smtClean="0"/>
              <a:t> Југо-исток – Источносарјевско - зворничка регија</a:t>
            </a:r>
          </a:p>
          <a:p>
            <a:pPr marL="0" indent="0">
              <a:buNone/>
            </a:pPr>
            <a:r>
              <a:rPr lang="sr-Cyrl-RS" sz="1600" dirty="0" smtClean="0"/>
              <a:t>   Територија нема цјеловитост , састоји се од Добојске </a:t>
            </a:r>
          </a:p>
          <a:p>
            <a:pPr marL="0" indent="0">
              <a:buNone/>
            </a:pPr>
            <a:r>
              <a:rPr lang="sr-Cyrl-RS" sz="1600" dirty="0"/>
              <a:t> </a:t>
            </a:r>
            <a:r>
              <a:rPr lang="sr-Cyrl-RS" sz="1600" dirty="0" smtClean="0"/>
              <a:t>   и Бијељинске регије , које су одвојене Брчко </a:t>
            </a:r>
          </a:p>
          <a:p>
            <a:pPr marL="0" indent="0">
              <a:buNone/>
            </a:pPr>
            <a:r>
              <a:rPr lang="sr-Cyrl-RS" sz="1600" dirty="0"/>
              <a:t> </a:t>
            </a:r>
            <a:r>
              <a:rPr lang="sr-Cyrl-RS" sz="1600" dirty="0" smtClean="0"/>
              <a:t>    Дистрктом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sz="1600" dirty="0"/>
              <a:t> </a:t>
            </a:r>
            <a:r>
              <a:rPr lang="sr-Cyrl-RS" sz="1600" dirty="0" smtClean="0"/>
              <a:t>  Положај </a:t>
            </a:r>
            <a:r>
              <a:rPr lang="sr-Cyrl-RS" sz="1600" dirty="0"/>
              <a:t> </a:t>
            </a:r>
            <a:r>
              <a:rPr lang="sr-Cyrl-RS" sz="1600" dirty="0" smtClean="0"/>
              <a:t>регије је повољан , она је најближа </a:t>
            </a:r>
          </a:p>
          <a:p>
            <a:pPr marL="0" indent="0">
              <a:buNone/>
            </a:pPr>
            <a:r>
              <a:rPr lang="sr-Cyrl-RS" sz="1600" dirty="0"/>
              <a:t> </a:t>
            </a:r>
            <a:r>
              <a:rPr lang="sr-Cyrl-RS" sz="1600" dirty="0" smtClean="0"/>
              <a:t>    саобраћајна веза  БиХ, Србије и </a:t>
            </a:r>
            <a:r>
              <a:rPr lang="sr-Cyrl-RS" sz="1600" dirty="0"/>
              <a:t> Хрватске </a:t>
            </a:r>
            <a:endParaRPr lang="sr-Cyrl-RS" sz="1600" dirty="0" smtClean="0"/>
          </a:p>
          <a:p>
            <a:pPr marL="0" indent="0">
              <a:buNone/>
            </a:pPr>
            <a:r>
              <a:rPr lang="sr-Cyrl-RS" sz="1600" dirty="0" smtClean="0"/>
              <a:t>                                                                     </a:t>
            </a:r>
          </a:p>
          <a:p>
            <a:pPr marL="871400" lvl="5" indent="0">
              <a:buNone/>
            </a:pPr>
            <a:r>
              <a:rPr lang="sr-Cyrl-RS" sz="1600" dirty="0" smtClean="0"/>
              <a:t>                                                                                                     </a:t>
            </a:r>
            <a:r>
              <a:rPr lang="sr-Cyrl-RS" sz="1000" dirty="0" smtClean="0"/>
              <a:t>Слика бр1.,Положај и границе                                    </a:t>
            </a:r>
          </a:p>
          <a:p>
            <a:pPr marL="871400" lvl="5" indent="0">
              <a:buNone/>
            </a:pPr>
            <a:endParaRPr lang="sr-Cyrl-RS" sz="1000" dirty="0" smtClean="0"/>
          </a:p>
          <a:p>
            <a:pPr marL="871400" lvl="5" indent="0">
              <a:buNone/>
            </a:pPr>
            <a:r>
              <a:rPr lang="sr-Cyrl-RS" sz="1600" dirty="0" smtClean="0"/>
              <a:t>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AutoShape 2" descr="Map of Bosnia and Herzegovina. Vector illustration on transparent background. Items are placed on separate layers and editable. Vector illustration eps 1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Map of Bosnia and Herzegovina. Vector illustration on transparent background. Items are placed on separate layers and editable. Vector illustration eps 10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Map of Bosnia and Herzegovina. Vector illustration on transparent background. Items are placed on separate layers and editable. Vector illustration eps 10."/>
          <p:cNvSpPr>
            <a:spLocks noChangeAspect="1" noChangeArrowheads="1"/>
          </p:cNvSpPr>
          <p:nvPr/>
        </p:nvSpPr>
        <p:spPr bwMode="auto">
          <a:xfrm>
            <a:off x="460375" y="160337"/>
            <a:ext cx="1465258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06" y="1693821"/>
            <a:ext cx="3750171" cy="357845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100190" y="1776111"/>
            <a:ext cx="2743200" cy="317262"/>
          </a:xfrm>
          <a:prstGeom prst="rightArrow">
            <a:avLst>
              <a:gd name="adj1" fmla="val 2368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0889943">
            <a:off x="8139431" y="2314911"/>
            <a:ext cx="544692" cy="9706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21221866">
            <a:off x="8138179" y="2109990"/>
            <a:ext cx="533635" cy="803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280393" y="2592830"/>
            <a:ext cx="3639594" cy="1300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1197129" flipV="1">
            <a:off x="4471089" y="2063917"/>
            <a:ext cx="2648110" cy="184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959100" y="2994691"/>
            <a:ext cx="3674213" cy="959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100190" y="3329971"/>
            <a:ext cx="3615318" cy="1530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686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4161"/>
          </a:xfrm>
        </p:spPr>
        <p:txBody>
          <a:bodyPr/>
          <a:lstStyle/>
          <a:p>
            <a:r>
              <a:rPr lang="sr-Cyrl-RS" dirty="0" smtClean="0"/>
              <a:t>                          </a:t>
            </a:r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РЕЉЕФ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11817927" cy="54864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8000" dirty="0" smtClean="0"/>
              <a:t>Већи дио регије се налази у Панонској рељефној области Републике Српске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8000" dirty="0" smtClean="0"/>
              <a:t>Алувијалне равни-Посавина ,Семберија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8000" dirty="0" smtClean="0"/>
              <a:t> Ниске оствске планине: </a:t>
            </a:r>
          </a:p>
          <a:p>
            <a:pPr marL="0" indent="0">
              <a:buNone/>
            </a:pPr>
            <a:r>
              <a:rPr lang="sr-Cyrl-RS" sz="8000" dirty="0" smtClean="0"/>
              <a:t>    Вучијак, Требовац </a:t>
            </a:r>
            <a:r>
              <a:rPr lang="sr-Cyrl-RS" sz="8000" dirty="0"/>
              <a:t>и </a:t>
            </a:r>
            <a:r>
              <a:rPr lang="sr-Cyrl-RS" sz="8000" dirty="0" smtClean="0"/>
              <a:t>Мајевица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8000" dirty="0" smtClean="0"/>
              <a:t> Планине : Озрен и Борја</a:t>
            </a:r>
          </a:p>
          <a:p>
            <a:pPr marL="0" indent="0">
              <a:buNone/>
            </a:pPr>
            <a:endParaRPr lang="sr-Cyrl-RS" sz="9600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sz="42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r-Cyrl-RS" sz="4200" dirty="0"/>
              <a:t> </a:t>
            </a:r>
            <a:r>
              <a:rPr lang="sr-Cyrl-RS" sz="4200" dirty="0" smtClean="0"/>
              <a:t>                            Слика бр.2 ,3 Вучијак, Требовац                                                   Слика бр.4,5,6,7 Семберија,Мајевица ,Озрен  и Борја                                           бр.8, Рељеф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/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44" y="1896773"/>
            <a:ext cx="4324341" cy="39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38" y="1848463"/>
            <a:ext cx="2514858" cy="779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50" y="4955923"/>
            <a:ext cx="2529625" cy="1161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38" y="2760991"/>
            <a:ext cx="2514859" cy="827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15" y="3690395"/>
            <a:ext cx="2514860" cy="1154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955923"/>
            <a:ext cx="2724243" cy="1117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471145"/>
            <a:ext cx="2857500" cy="12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0836"/>
            <a:ext cx="10058400" cy="1094509"/>
          </a:xfrm>
        </p:spPr>
        <p:txBody>
          <a:bodyPr/>
          <a:lstStyle/>
          <a:p>
            <a:r>
              <a:rPr lang="sr-Cyrl-RS" dirty="0" smtClean="0"/>
              <a:t>         </a:t>
            </a:r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КЛИМА И БИЉНИ СВИЈЕТ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" y="1308100"/>
            <a:ext cx="11041380" cy="5003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K</a:t>
            </a:r>
            <a:r>
              <a:rPr lang="ru-RU" b="1" dirty="0" smtClean="0"/>
              <a:t>онтинентална клима</a:t>
            </a:r>
            <a:r>
              <a:rPr lang="ru-RU" dirty="0" smtClean="0"/>
              <a:t> је </a:t>
            </a:r>
            <a:r>
              <a:rPr lang="ru-RU" dirty="0"/>
              <a:t>карактеристична за </a:t>
            </a:r>
            <a:r>
              <a:rPr lang="ru-RU" dirty="0" smtClean="0"/>
              <a:t> </a:t>
            </a:r>
            <a:r>
              <a:rPr lang="ru-RU" b="1" dirty="0" smtClean="0"/>
              <a:t>Посавину </a:t>
            </a:r>
            <a:r>
              <a:rPr lang="ru-RU" b="1" dirty="0"/>
              <a:t>и Семберију. 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ru-RU" dirty="0" smtClean="0"/>
              <a:t>Љета </a:t>
            </a:r>
            <a:r>
              <a:rPr lang="ru-RU" dirty="0"/>
              <a:t>су дуга, топла и сува, а зиме хладне. </a:t>
            </a:r>
            <a:r>
              <a:rPr lang="ru-RU" dirty="0" smtClean="0"/>
              <a:t>Када падне, снијег се задржава дуго, што </a:t>
            </a:r>
            <a:r>
              <a:rPr lang="ru-RU" dirty="0"/>
              <a:t>повољно утиче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sr-Cyrl-RS" dirty="0" smtClean="0"/>
              <a:t>на</a:t>
            </a:r>
            <a:r>
              <a:rPr lang="ru-RU" dirty="0" smtClean="0"/>
              <a:t> </a:t>
            </a:r>
            <a:r>
              <a:rPr lang="ru-RU" dirty="0"/>
              <a:t>озиме пољопривредне културе.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 Умјерено-континентална </a:t>
            </a:r>
            <a:r>
              <a:rPr lang="ru-RU" dirty="0" smtClean="0"/>
              <a:t> је у већем </a:t>
            </a:r>
            <a:r>
              <a:rPr lang="ru-RU" dirty="0"/>
              <a:t>дијелу </a:t>
            </a:r>
            <a:r>
              <a:rPr lang="ru-RU" dirty="0" smtClean="0"/>
              <a:t>регије. Карактеристична за Перипанонски обод </a:t>
            </a:r>
            <a:r>
              <a:rPr lang="ru-RU" dirty="0"/>
              <a:t>и </a:t>
            </a:r>
            <a:r>
              <a:rPr lang="ru-RU" dirty="0" smtClean="0"/>
              <a:t>долине ријека у </a:t>
            </a:r>
            <a:r>
              <a:rPr lang="ru-RU" dirty="0"/>
              <a:t>јужном дијелу регије. Јасно су изражена сва </a:t>
            </a:r>
            <a:r>
              <a:rPr lang="ru-RU" dirty="0" smtClean="0"/>
              <a:t>четири </a:t>
            </a:r>
            <a:r>
              <a:rPr lang="ru-RU" dirty="0"/>
              <a:t>годишња доба са умјерено топлим љетима и умјерено хладним зимама. Количина падавина је око 1000 милиметара.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</a:t>
            </a:r>
            <a:r>
              <a:rPr lang="ru-RU" b="1" dirty="0" smtClean="0"/>
              <a:t>Планинску</a:t>
            </a:r>
            <a:r>
              <a:rPr lang="ru-RU" dirty="0" smtClean="0"/>
              <a:t> климу имају највиши </a:t>
            </a:r>
            <a:r>
              <a:rPr lang="ru-RU" dirty="0"/>
              <a:t>планински предјели </a:t>
            </a:r>
            <a:r>
              <a:rPr lang="ru-RU" dirty="0" smtClean="0"/>
              <a:t>регије, планине </a:t>
            </a:r>
            <a:r>
              <a:rPr lang="ru-RU" dirty="0"/>
              <a:t>Очуаш, Борја и Влашић </a:t>
            </a:r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Природна слика,</a:t>
            </a:r>
            <a:r>
              <a:rPr lang="ru-RU" dirty="0" smtClean="0"/>
              <a:t> пејзаж  је измијењен  </a:t>
            </a:r>
            <a:r>
              <a:rPr lang="ru-RU" dirty="0"/>
              <a:t>сталним уништавањем шума, ширењем обрадивог земљишта, </a:t>
            </a:r>
            <a:r>
              <a:rPr lang="ru-RU" dirty="0" smtClean="0"/>
              <a:t> </a:t>
            </a:r>
            <a:r>
              <a:rPr lang="ru-RU" dirty="0"/>
              <a:t>подизањем насеља и изградњом путева.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Природна </a:t>
            </a:r>
            <a:r>
              <a:rPr lang="ru-RU" b="1" dirty="0"/>
              <a:t>вегетација </a:t>
            </a:r>
            <a:r>
              <a:rPr lang="ru-RU" dirty="0"/>
              <a:t>у Панонској низији, степа, у потпуности је нестала и на њеном мјесту су оранице.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Брдовити </a:t>
            </a:r>
            <a:r>
              <a:rPr lang="ru-RU" b="1" dirty="0"/>
              <a:t>и планински </a:t>
            </a:r>
            <a:r>
              <a:rPr lang="ru-RU" dirty="0"/>
              <a:t>дијелови регије су богати листопадном шумом </a:t>
            </a:r>
            <a:endParaRPr lang="en-US" dirty="0" smtClean="0"/>
          </a:p>
          <a:p>
            <a:r>
              <a:rPr lang="ru-RU" dirty="0" smtClean="0"/>
              <a:t>(</a:t>
            </a:r>
            <a:r>
              <a:rPr lang="ru-RU" dirty="0"/>
              <a:t>храст, граб, буква),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ru-RU" dirty="0" smtClean="0"/>
              <a:t>рјеђе </a:t>
            </a:r>
            <a:r>
              <a:rPr lang="ru-RU" dirty="0"/>
              <a:t>четинарском шумом и великим богатством </a:t>
            </a:r>
            <a:r>
              <a:rPr lang="ru-RU" dirty="0" smtClean="0"/>
              <a:t>гљива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60338"/>
            <a:ext cx="10058400" cy="741362"/>
          </a:xfrm>
        </p:spPr>
        <p:txBody>
          <a:bodyPr/>
          <a:lstStyle/>
          <a:p>
            <a:r>
              <a:rPr lang="sr-Cyrl-RS" dirty="0" smtClean="0"/>
              <a:t>                              </a:t>
            </a:r>
            <a:r>
              <a:rPr lang="sr-Cyrl-RS" b="1" dirty="0" smtClean="0">
                <a:solidFill>
                  <a:schemeClr val="accent1">
                    <a:lumMod val="75000"/>
                  </a:schemeClr>
                </a:solidFill>
              </a:rPr>
              <a:t>ВОДЕ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01700"/>
            <a:ext cx="12065000" cy="5435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Cyrl-RS" dirty="0"/>
          </a:p>
          <a:p>
            <a:pPr>
              <a:buFont typeface="Wingdings" panose="05000000000000000000" pitchFamily="2" charset="2"/>
              <a:buChar char="§"/>
            </a:pPr>
            <a:r>
              <a:rPr lang="sr-Cyrl-RS" sz="5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Ријеке </a:t>
            </a:r>
            <a:r>
              <a:rPr lang="sr-Cyrl-RS" sz="5600" dirty="0">
                <a:solidFill>
                  <a:schemeClr val="tx1"/>
                </a:solidFill>
              </a:rPr>
              <a:t> Добојско-бијељинске регије су </a:t>
            </a:r>
            <a:r>
              <a:rPr lang="sr-Cyrl-RS" sz="5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Црноморског </a:t>
            </a:r>
            <a:r>
              <a:rPr lang="sr-Cyrl-RS" sz="5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слива . </a:t>
            </a:r>
            <a:endParaRPr lang="en-US" sz="5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5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Највећа </a:t>
            </a:r>
            <a:r>
              <a:rPr lang="sr-Cyrl-RS" sz="5600" dirty="0">
                <a:solidFill>
                  <a:schemeClr val="tx1"/>
                </a:solidFill>
              </a:rPr>
              <a:t>ријека је Сава. </a:t>
            </a:r>
            <a:r>
              <a:rPr lang="sr-Cyrl-RS" sz="5600" dirty="0" smtClean="0">
                <a:solidFill>
                  <a:schemeClr val="tx1"/>
                </a:solidFill>
              </a:rPr>
              <a:t>Њене </a:t>
            </a:r>
            <a:r>
              <a:rPr lang="sr-Cyrl-RS" sz="5600" dirty="0">
                <a:solidFill>
                  <a:schemeClr val="tx1"/>
                </a:solidFill>
              </a:rPr>
              <a:t>највеће притоке </a:t>
            </a:r>
            <a:r>
              <a:rPr lang="sr-Cyrl-RS" sz="5600" dirty="0" smtClean="0">
                <a:solidFill>
                  <a:schemeClr val="tx1"/>
                </a:solidFill>
              </a:rPr>
              <a:t>су</a:t>
            </a:r>
          </a:p>
          <a:p>
            <a:pPr marL="0" indent="0">
              <a:buNone/>
            </a:pPr>
            <a:r>
              <a:rPr lang="sr-Cyrl-RS" sz="5600" dirty="0">
                <a:solidFill>
                  <a:schemeClr val="tx1"/>
                </a:solidFill>
              </a:rPr>
              <a:t> </a:t>
            </a:r>
            <a:r>
              <a:rPr lang="sr-Cyrl-RS" sz="5600" dirty="0" smtClean="0">
                <a:solidFill>
                  <a:schemeClr val="tx1"/>
                </a:solidFill>
              </a:rPr>
              <a:t>  </a:t>
            </a:r>
            <a:r>
              <a:rPr lang="sr-Cyrl-RS" sz="5600" dirty="0">
                <a:solidFill>
                  <a:schemeClr val="tx1"/>
                </a:solidFill>
              </a:rPr>
              <a:t>Укрина, </a:t>
            </a:r>
            <a:r>
              <a:rPr lang="sr-Cyrl-RS" sz="5600" dirty="0" smtClean="0">
                <a:solidFill>
                  <a:schemeClr val="tx1"/>
                </a:solidFill>
              </a:rPr>
              <a:t>Босна </a:t>
            </a:r>
            <a:r>
              <a:rPr lang="sr-Cyrl-RS" sz="5600" dirty="0">
                <a:solidFill>
                  <a:schemeClr val="tx1"/>
                </a:solidFill>
              </a:rPr>
              <a:t>и Дрина. </a:t>
            </a:r>
            <a:endParaRPr lang="en-US" sz="5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r-Cyrl-RS" sz="5600" dirty="0" smtClean="0">
                <a:solidFill>
                  <a:schemeClr val="tx1"/>
                </a:solidFill>
              </a:rPr>
              <a:t>Притоке </a:t>
            </a:r>
            <a:r>
              <a:rPr lang="sr-Cyrl-RS" sz="5600" dirty="0">
                <a:solidFill>
                  <a:schemeClr val="tx1"/>
                </a:solidFill>
              </a:rPr>
              <a:t>Босне су Усора и Спреча. </a:t>
            </a:r>
            <a:endParaRPr lang="sr-Cyrl-RS" sz="5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5600" dirty="0"/>
              <a:t> </a:t>
            </a:r>
            <a:r>
              <a:rPr lang="en-US" sz="5600" dirty="0" smtClean="0"/>
              <a:t> </a:t>
            </a:r>
            <a:r>
              <a:rPr lang="sr-Cyrl-RS" sz="5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ru-RU" sz="5600" dirty="0" smtClean="0"/>
              <a:t>ијеке </a:t>
            </a:r>
            <a:r>
              <a:rPr lang="ru-RU" sz="5600" dirty="0"/>
              <a:t>ове регије често се изливају из корита и </a:t>
            </a:r>
            <a:endParaRPr lang="en-US" sz="5600" dirty="0" smtClean="0"/>
          </a:p>
          <a:p>
            <a:r>
              <a:rPr lang="ru-RU" sz="5600" dirty="0" smtClean="0"/>
              <a:t>наносе </a:t>
            </a:r>
            <a:r>
              <a:rPr lang="ru-RU" sz="5600" dirty="0"/>
              <a:t>велике штете </a:t>
            </a:r>
            <a:r>
              <a:rPr lang="ru-RU" sz="5600" dirty="0" smtClean="0"/>
              <a:t>становништву.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 smtClean="0">
                <a:solidFill>
                  <a:schemeClr val="tx1"/>
                </a:solidFill>
              </a:rPr>
              <a:t>Укрина – десна притока Саве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 smtClean="0">
                <a:solidFill>
                  <a:schemeClr val="tx1"/>
                </a:solidFill>
              </a:rPr>
              <a:t>Усора- лијева притока Босне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 smtClean="0">
                <a:solidFill>
                  <a:schemeClr val="tx1"/>
                </a:solidFill>
              </a:rPr>
              <a:t>Спреча –десна притока Босне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 smtClean="0">
                <a:solidFill>
                  <a:schemeClr val="tx1"/>
                </a:solidFill>
              </a:rPr>
              <a:t>Језера -  само Мејзгарско језеро </a:t>
            </a:r>
            <a:r>
              <a:rPr lang="ru-RU" sz="5600" dirty="0">
                <a:solidFill>
                  <a:schemeClr val="tx1"/>
                </a:solidFill>
              </a:rPr>
              <a:t>, </a:t>
            </a:r>
            <a:r>
              <a:rPr lang="ru-RU" sz="5600" dirty="0" smtClean="0">
                <a:solidFill>
                  <a:schemeClr val="tx1"/>
                </a:solidFill>
              </a:rPr>
              <a:t>вјешта</a:t>
            </a:r>
            <a:r>
              <a:rPr lang="sr-Cyrl-RS" sz="5600" dirty="0">
                <a:solidFill>
                  <a:schemeClr val="tx1"/>
                </a:solidFill>
              </a:rPr>
              <a:t>ч</a:t>
            </a:r>
            <a:r>
              <a:rPr lang="ru-RU" sz="5600" dirty="0" smtClean="0">
                <a:solidFill>
                  <a:schemeClr val="tx1"/>
                </a:solidFill>
              </a:rPr>
              <a:t>ко </a:t>
            </a:r>
            <a:endParaRPr lang="en-US" sz="5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 smtClean="0">
                <a:solidFill>
                  <a:schemeClr val="tx1"/>
                </a:solidFill>
              </a:rPr>
              <a:t>Бање </a:t>
            </a:r>
            <a:r>
              <a:rPr lang="ru-RU" sz="5600" dirty="0" smtClean="0">
                <a:solidFill>
                  <a:schemeClr val="tx1"/>
                </a:solidFill>
              </a:rPr>
              <a:t>«Врућица» , Теслић и</a:t>
            </a:r>
            <a:endParaRPr lang="en-US" sz="5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en-US" sz="5600" dirty="0" smtClean="0">
                <a:solidFill>
                  <a:schemeClr val="tx1"/>
                </a:solidFill>
              </a:rPr>
              <a:t>  </a:t>
            </a:r>
            <a:r>
              <a:rPr lang="ru-RU" sz="5600" dirty="0" smtClean="0">
                <a:solidFill>
                  <a:schemeClr val="tx1"/>
                </a:solidFill>
              </a:rPr>
              <a:t>«</a:t>
            </a:r>
            <a:r>
              <a:rPr lang="ru-RU" sz="5600" dirty="0" smtClean="0">
                <a:solidFill>
                  <a:schemeClr val="tx1"/>
                </a:solidFill>
              </a:rPr>
              <a:t>Дворови» код Бијељине</a:t>
            </a:r>
          </a:p>
          <a:p>
            <a:pPr marL="0" indent="0">
              <a:buNone/>
            </a:pPr>
            <a:endParaRPr lang="en-US" sz="5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</a:t>
            </a:r>
            <a:r>
              <a:rPr lang="sr-Cyrl-RS" sz="5600" dirty="0" smtClean="0">
                <a:solidFill>
                  <a:schemeClr val="tx1"/>
                </a:solidFill>
              </a:rPr>
              <a:t>                       </a:t>
            </a:r>
            <a:r>
              <a:rPr lang="en-US" sz="5600" dirty="0" smtClean="0">
                <a:solidFill>
                  <a:schemeClr val="tx1"/>
                </a:solidFill>
              </a:rPr>
              <a:t> </a:t>
            </a:r>
            <a:r>
              <a:rPr lang="sr-Cyrl-RS" sz="5600" dirty="0" smtClean="0">
                <a:solidFill>
                  <a:schemeClr val="tx1"/>
                </a:solidFill>
              </a:rPr>
              <a:t>Слика бр.,9 Ријеке </a:t>
            </a:r>
            <a:endParaRPr lang="ru-RU" sz="5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upload.wikimedia.org/wikipedia/commons/thumb/7/7d/Vrucica_9.jpg/220px-Vrucica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318500" y="3086100"/>
            <a:ext cx="241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15" y="1359567"/>
            <a:ext cx="7251032" cy="468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76997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ПРИРОДНА БОГАТСТВА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5300"/>
            <a:ext cx="11155680" cy="4622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Велика </a:t>
            </a:r>
            <a:r>
              <a:rPr lang="ru-RU" dirty="0"/>
              <a:t>богатства су </a:t>
            </a:r>
            <a:r>
              <a:rPr lang="ru-RU" dirty="0" smtClean="0"/>
              <a:t> </a:t>
            </a:r>
            <a:r>
              <a:rPr lang="ru-RU" dirty="0"/>
              <a:t>налазишта </a:t>
            </a:r>
            <a:r>
              <a:rPr lang="ru-RU" dirty="0" smtClean="0"/>
              <a:t>угља                    </a:t>
            </a:r>
            <a:r>
              <a:rPr lang="ru-RU" dirty="0"/>
              <a:t> Код Угљевика се експлоатише мрки угаљ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У Станарима код Добоја угаљ </a:t>
            </a:r>
            <a:r>
              <a:rPr lang="ru-RU" dirty="0" smtClean="0"/>
              <a:t>лигнит                                         ТЕ «Угљевик»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</a:t>
            </a:r>
            <a:r>
              <a:rPr lang="ru-RU" sz="1100" dirty="0" smtClean="0"/>
              <a:t>Слике 10.,11., и 12 ,Природна богатства</a:t>
            </a:r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1" y="4368800"/>
            <a:ext cx="26574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228849"/>
            <a:ext cx="2471261" cy="14971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7800" y="1884681"/>
            <a:ext cx="101600" cy="9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80" y="2228849"/>
            <a:ext cx="2466975" cy="1497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80" y="427355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7997"/>
          </a:xfrm>
        </p:spPr>
        <p:txBody>
          <a:bodyPr/>
          <a:lstStyle/>
          <a:p>
            <a:r>
              <a:rPr lang="sr-Cyrl-R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ДРУШТВЕНО ГЕОГРАФСКА ОБИЉЕЖЈА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71600"/>
            <a:ext cx="10058400" cy="4497494"/>
          </a:xfrm>
        </p:spPr>
        <p:txBody>
          <a:bodyPr/>
          <a:lstStyle/>
          <a:p>
            <a:r>
              <a:rPr lang="sr-Cyrl-RS" dirty="0" smtClean="0"/>
              <a:t>СТАНОВНШТВО</a:t>
            </a:r>
          </a:p>
          <a:p>
            <a:r>
              <a:rPr lang="ru-RU" dirty="0" smtClean="0"/>
              <a:t>Површина </a:t>
            </a:r>
            <a:r>
              <a:rPr lang="ru-RU" dirty="0"/>
              <a:t>Добојско-бијељинске регије је 4.426 km². </a:t>
            </a:r>
            <a:endParaRPr lang="ru-RU" dirty="0" smtClean="0"/>
          </a:p>
          <a:p>
            <a:r>
              <a:rPr lang="ru-RU" dirty="0" smtClean="0"/>
              <a:t>По попису </a:t>
            </a:r>
            <a:r>
              <a:rPr lang="ru-RU" dirty="0"/>
              <a:t>из 2013. године, живјело </a:t>
            </a:r>
            <a:r>
              <a:rPr lang="ru-RU" dirty="0" smtClean="0"/>
              <a:t>је 385.112 </a:t>
            </a:r>
            <a:r>
              <a:rPr lang="ru-RU" dirty="0"/>
              <a:t>становника. </a:t>
            </a:r>
            <a:endParaRPr lang="ru-RU" dirty="0" smtClean="0"/>
          </a:p>
          <a:p>
            <a:r>
              <a:rPr lang="ru-RU" dirty="0" smtClean="0"/>
              <a:t>Густина </a:t>
            </a:r>
            <a:r>
              <a:rPr lang="ru-RU" dirty="0"/>
              <a:t>насељености је </a:t>
            </a:r>
            <a:r>
              <a:rPr lang="ru-RU" dirty="0" smtClean="0"/>
              <a:t>87/ км² </a:t>
            </a:r>
          </a:p>
          <a:p>
            <a:r>
              <a:rPr lang="ru-RU" dirty="0" smtClean="0"/>
              <a:t> Концентрација </a:t>
            </a:r>
            <a:r>
              <a:rPr lang="ru-RU" dirty="0"/>
              <a:t>становништва је највише везана за веће градске центре (Бијељина, Добој) док се истовремено сеоски (рурални) дијелови регије напуштају и </a:t>
            </a:r>
            <a:r>
              <a:rPr lang="ru-RU" dirty="0" smtClean="0"/>
              <a:t>празне.</a:t>
            </a:r>
          </a:p>
          <a:p>
            <a:r>
              <a:rPr lang="sr-Cyrl-RS" dirty="0"/>
              <a:t>Добојско-бијељинска регија се састоји од 14 општина. </a:t>
            </a:r>
            <a:endParaRPr lang="sr-Cyrl-RS" dirty="0" smtClean="0"/>
          </a:p>
          <a:p>
            <a:r>
              <a:rPr lang="sr-Cyrl-RS" dirty="0" smtClean="0"/>
              <a:t>У </a:t>
            </a:r>
            <a:r>
              <a:rPr lang="sr-Cyrl-RS" dirty="0"/>
              <a:t>Бијељинској регији (источни дио) су 3 општине, а у Добојској регији (западни дио) је 11 општина. </a:t>
            </a:r>
            <a:r>
              <a:rPr lang="sr-Cyrl-RS" dirty="0" smtClean="0"/>
              <a:t> Статус </a:t>
            </a:r>
            <a:r>
              <a:rPr lang="sr-Cyrl-RS" dirty="0"/>
              <a:t>града имају Добој и Бијељина.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6603"/>
            <a:ext cx="10774680" cy="792897"/>
          </a:xfrm>
        </p:spPr>
        <p:txBody>
          <a:bodyPr/>
          <a:lstStyle/>
          <a:p>
            <a:r>
              <a:rPr lang="sr-Cyrl-RS" b="1" dirty="0" smtClean="0"/>
              <a:t>           </a:t>
            </a:r>
            <a:r>
              <a:rPr lang="sr-Cyrl-R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ДОБОЈ                              БИЈЕЉИНА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6102"/>
            <a:ext cx="11811000" cy="506009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/>
              <a:t> </a:t>
            </a:r>
            <a:r>
              <a:rPr lang="sr-Cyrl-RS" dirty="0" smtClean="0"/>
              <a:t>Добој је град </a:t>
            </a:r>
            <a:r>
              <a:rPr lang="sr-Cyrl-RS" dirty="0"/>
              <a:t>на лијевој обали Босне. </a:t>
            </a:r>
            <a:r>
              <a:rPr lang="sr-Cyrl-RS" dirty="0" smtClean="0"/>
              <a:t>               </a:t>
            </a:r>
            <a:r>
              <a:rPr lang="ru-RU" dirty="0"/>
              <a:t> </a:t>
            </a:r>
            <a:r>
              <a:rPr lang="ru-RU" dirty="0" smtClean="0"/>
              <a:t>           Бијељина </a:t>
            </a:r>
            <a:r>
              <a:rPr lang="ru-RU" dirty="0"/>
              <a:t> је други град у Републици Српској </a:t>
            </a:r>
            <a:r>
              <a:rPr lang="sr-Cyrl-RS" dirty="0" smtClean="0"/>
              <a:t> </a:t>
            </a:r>
          </a:p>
          <a:p>
            <a:r>
              <a:rPr lang="sr-Cyrl-RS" dirty="0" smtClean="0"/>
              <a:t>Има </a:t>
            </a:r>
            <a:r>
              <a:rPr lang="sr-Cyrl-RS" dirty="0"/>
              <a:t>изузетно повољан географски положај. </a:t>
            </a:r>
            <a:r>
              <a:rPr lang="sr-Cyrl-RS" dirty="0" smtClean="0"/>
              <a:t>                 Број </a:t>
            </a:r>
            <a:r>
              <a:rPr lang="sr-Cyrl-RS" dirty="0"/>
              <a:t>становника </a:t>
            </a:r>
            <a:r>
              <a:rPr lang="sr-Cyrl-RS" dirty="0" smtClean="0"/>
              <a:t> (45.000</a:t>
            </a:r>
            <a:r>
              <a:rPr lang="sr-Cyrl-RS" dirty="0"/>
              <a:t>)</a:t>
            </a:r>
            <a:endParaRPr lang="sr-Cyrl-RS" dirty="0" smtClean="0"/>
          </a:p>
          <a:p>
            <a:r>
              <a:rPr lang="sr-Cyrl-RS" dirty="0" smtClean="0"/>
              <a:t>Због </a:t>
            </a:r>
            <a:r>
              <a:rPr lang="sr-Cyrl-RS" dirty="0"/>
              <a:t>тога се развио у важан саобраћајни </a:t>
            </a:r>
            <a:r>
              <a:rPr lang="sr-Cyrl-RS" dirty="0" smtClean="0"/>
              <a:t>                        </a:t>
            </a:r>
            <a:r>
              <a:rPr lang="ru-RU" dirty="0" smtClean="0"/>
              <a:t>Има </a:t>
            </a:r>
            <a:r>
              <a:rPr lang="ru-RU" dirty="0"/>
              <a:t>изузетно повољан географски положај у средишту </a:t>
            </a:r>
            <a:endParaRPr lang="sr-Cyrl-RS" dirty="0" smtClean="0"/>
          </a:p>
          <a:p>
            <a:r>
              <a:rPr lang="sr-Cyrl-RS" dirty="0" smtClean="0"/>
              <a:t>чвор </a:t>
            </a:r>
            <a:r>
              <a:rPr lang="sr-Cyrl-RS" dirty="0"/>
              <a:t>жељезничког и друмског саобраћаја</a:t>
            </a:r>
            <a:r>
              <a:rPr lang="sr-Cyrl-RS" dirty="0" smtClean="0"/>
              <a:t> у оквиру     Семберије, р</a:t>
            </a:r>
            <a:r>
              <a:rPr lang="ru-RU" dirty="0" smtClean="0"/>
              <a:t>аскрсница </a:t>
            </a:r>
            <a:r>
              <a:rPr lang="ru-RU" dirty="0"/>
              <a:t>путева је између Србије, Хрватске</a:t>
            </a:r>
            <a:endParaRPr lang="sr-Cyrl-RS" dirty="0" smtClean="0"/>
          </a:p>
          <a:p>
            <a:r>
              <a:rPr lang="sr-Cyrl-RS" dirty="0" smtClean="0"/>
              <a:t>Босне </a:t>
            </a:r>
            <a:r>
              <a:rPr lang="sr-Cyrl-RS" dirty="0"/>
              <a:t>и Херцеговине и Републике Српске. </a:t>
            </a:r>
            <a:r>
              <a:rPr lang="sr-Cyrl-RS" dirty="0" smtClean="0"/>
              <a:t>                    </a:t>
            </a:r>
            <a:r>
              <a:rPr lang="ru-RU" dirty="0" smtClean="0"/>
              <a:t>Федерације </a:t>
            </a:r>
            <a:r>
              <a:rPr lang="ru-RU" dirty="0"/>
              <a:t>Босне и Херцеговине и Републике Српске.</a:t>
            </a:r>
            <a:r>
              <a:rPr lang="sr-Cyrl-RS" dirty="0" smtClean="0"/>
              <a:t>           </a:t>
            </a:r>
            <a:r>
              <a:rPr lang="ru-RU" dirty="0" smtClean="0"/>
              <a:t>     </a:t>
            </a:r>
            <a:endParaRPr lang="sr-Cyrl-RS" dirty="0" smtClean="0"/>
          </a:p>
          <a:p>
            <a:r>
              <a:rPr lang="sr-Cyrl-RS" dirty="0"/>
              <a:t> </a:t>
            </a:r>
            <a:r>
              <a:rPr lang="sr-Cyrl-RS" dirty="0" smtClean="0"/>
              <a:t>                                                                                                   </a:t>
            </a:r>
            <a:r>
              <a:rPr lang="ru-RU" dirty="0" smtClean="0"/>
              <a:t>Зато </a:t>
            </a:r>
            <a:r>
              <a:rPr lang="ru-RU" dirty="0"/>
              <a:t>се развио у значајан </a:t>
            </a:r>
            <a:r>
              <a:rPr lang="ru-RU" dirty="0" smtClean="0"/>
              <a:t>трговачки </a:t>
            </a:r>
            <a:r>
              <a:rPr lang="ru-RU" dirty="0"/>
              <a:t>и саобраћајни</a:t>
            </a:r>
          </a:p>
          <a:p>
            <a:r>
              <a:rPr lang="ru-RU" dirty="0"/>
              <a:t>                                                                                                    </a:t>
            </a:r>
            <a:r>
              <a:rPr lang="ru-RU" dirty="0" smtClean="0"/>
              <a:t>индустријски </a:t>
            </a:r>
            <a:r>
              <a:rPr lang="ru-RU" dirty="0"/>
              <a:t>центар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</a:t>
            </a:r>
            <a:r>
              <a:rPr lang="ru-RU" sz="1100" dirty="0" smtClean="0"/>
              <a:t>Слика 13. , Добој                                                                                                                                                                                                      Слика,14, Бијељина                                                                                </a:t>
            </a:r>
            <a:endParaRPr lang="en-US" sz="11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867400" y="0"/>
            <a:ext cx="25400" cy="668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962400"/>
            <a:ext cx="295402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90" y="3848100"/>
            <a:ext cx="310642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-50800"/>
            <a:ext cx="1168400" cy="1223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800600" y="148685"/>
            <a:ext cx="916400" cy="10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736599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</a:t>
            </a:r>
            <a:r>
              <a:rPr lang="sr-Cyrl-R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ПРИВРЕДА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000"/>
            <a:ext cx="12192000" cy="574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b="1" dirty="0" smtClean="0"/>
              <a:t>Пољопривреда</a:t>
            </a:r>
            <a:r>
              <a:rPr lang="sr-Cyrl-RS" dirty="0" smtClean="0"/>
              <a:t>- најважнија грана регије </a:t>
            </a:r>
            <a:r>
              <a:rPr lang="en-US" dirty="0" smtClean="0"/>
              <a:t>- </a:t>
            </a:r>
            <a:r>
              <a:rPr lang="sr-Cyrl-RS" dirty="0" smtClean="0"/>
              <a:t>обрадиво</a:t>
            </a:r>
            <a:r>
              <a:rPr lang="sr-Cyrl-RS" dirty="0" smtClean="0"/>
              <a:t>, плодно  земљиште, вода, клима су  природни фактори        који  утичу на ову дјелатност. Семберија је „житница“ Републике Српске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b="1" dirty="0" smtClean="0"/>
              <a:t>Индустрија</a:t>
            </a:r>
            <a:r>
              <a:rPr lang="sr-Cyrl-RS" dirty="0" smtClean="0"/>
              <a:t> –  прехрамбена, има основу за развој на бази домаћих сировина.</a:t>
            </a:r>
          </a:p>
          <a:p>
            <a:pPr marL="0" indent="0">
              <a:buNone/>
            </a:pPr>
            <a:r>
              <a:rPr lang="sr-Cyrl-RS" dirty="0"/>
              <a:t>  </a:t>
            </a:r>
            <a:r>
              <a:rPr lang="sr-Cyrl-RS" dirty="0" smtClean="0"/>
              <a:t>Значајна је рафинерија нафте у Броду и моторних уља Модрича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b="1" dirty="0" smtClean="0"/>
              <a:t>Рударство и енергетика- </a:t>
            </a:r>
            <a:r>
              <a:rPr lang="sr-Cyrl-RS" dirty="0" smtClean="0"/>
              <a:t>на бази  резерви угља  у Угљевику и Станарима изграђене су термоелектане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b="1" dirty="0" smtClean="0"/>
              <a:t>Саобраћај</a:t>
            </a:r>
            <a:r>
              <a:rPr lang="sr-Cyrl-RS" dirty="0" smtClean="0"/>
              <a:t> – се заснива на добром географском </a:t>
            </a:r>
            <a:r>
              <a:rPr lang="sr-Cyrl-RS" dirty="0" smtClean="0"/>
              <a:t>положају.</a:t>
            </a:r>
            <a:r>
              <a:rPr lang="en-US" dirty="0" smtClean="0"/>
              <a:t> </a:t>
            </a:r>
            <a:r>
              <a:rPr lang="sr-Cyrl-RS" dirty="0" smtClean="0"/>
              <a:t>Жељезничка </a:t>
            </a:r>
            <a:r>
              <a:rPr lang="sr-Cyrl-RS" dirty="0" smtClean="0"/>
              <a:t>пруга од Шамца преко Добоја и     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Сарајева  повезује са луком Плоче у Хрватској. Ова пруга је веза на сјеверу са Хрватском  и са државама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Средње Европе. Попречни правац од Новог Града, Добоја и Зворника повезује са Србијом.Оба правца су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међународно значајни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b="1" dirty="0" smtClean="0"/>
              <a:t>Туризам</a:t>
            </a:r>
            <a:r>
              <a:rPr lang="sr-Cyrl-RS" dirty="0" smtClean="0"/>
              <a:t> је све значајни за регију. Бања „Врућица“ код Теслића и бања „Дворови“ код Бијељине су важни     рехабилитациони центри. Значајан је етно –туризам – „Стнишићи“ код Бијељине.</a:t>
            </a:r>
            <a:r>
              <a:rPr lang="ru-RU" dirty="0"/>
              <a:t> Читав комплекс дрвених кућица, угоститељски објекти, манастир Светог Николе, спортски терени и бројни други садржаји, привлаче и домаће и стране туристе. Туристичку </a:t>
            </a:r>
            <a:r>
              <a:rPr lang="ru-RU" dirty="0" smtClean="0"/>
              <a:t>понуду регије </a:t>
            </a:r>
            <a:r>
              <a:rPr lang="ru-RU" dirty="0"/>
              <a:t>употпуњују вјерски (манастир Озрен) и градски туризам (стари град, тврђава </a:t>
            </a:r>
            <a:r>
              <a:rPr lang="ru-RU" dirty="0" smtClean="0"/>
              <a:t>Градина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/>
              <a:t>Добоју).</a:t>
            </a:r>
            <a:endParaRPr lang="sr-Cyrl-RS" dirty="0" smtClean="0"/>
          </a:p>
          <a:p>
            <a:pPr>
              <a:buFont typeface="Wingdings" panose="05000000000000000000" pitchFamily="2" charset="2"/>
              <a:buChar char="Ø"/>
            </a:pPr>
            <a:endParaRPr lang="sr-Cyrl-R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1620</TotalTime>
  <Words>880</Words>
  <Application>Microsoft Office PowerPoint</Application>
  <PresentationFormat>Widescreen</PresentationFormat>
  <Paragraphs>149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Retrospect</vt:lpstr>
      <vt:lpstr>            ДОБОЈСКО  - БИЈЕЉИНСКА РЕГИЈА                       ФИЗИЧКО ГЕОГРАФСКА                                       И              ДРУШТВЕНО -  ГЕОГРАФСКА ОБИЉЕЖЈА </vt:lpstr>
      <vt:lpstr>ПОЛОЖАЈ  И  ГРАНИЦЕ</vt:lpstr>
      <vt:lpstr>                          РЕЉЕФ</vt:lpstr>
      <vt:lpstr>         КЛИМА И БИЉНИ СВИЈЕТ</vt:lpstr>
      <vt:lpstr>                              ВОДЕ</vt:lpstr>
      <vt:lpstr>               ПРИРОДНА БОГАТСТВА</vt:lpstr>
      <vt:lpstr>ДРУШТВЕНО ГЕОГРАФСКА ОБИЉЕЖЈА</vt:lpstr>
      <vt:lpstr>           ДОБОЈ                              БИЈЕЉИНА</vt:lpstr>
      <vt:lpstr>                        ПРИВРЕДА</vt:lpstr>
      <vt:lpstr>                БРЧКО  ДИСТРИКТ</vt:lpstr>
      <vt:lpstr>              КРАТАК САДРЖАЈ :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ДОБОЈСКО-БИЈЕЉИНСКА РЕГИЈА  ФИЗИЧКО ГЕОГРАФСКА  И  ДРУШТВЕНО ГЕОГРАФСКА   ОБИЉЕЖЈА</dc:title>
  <dc:creator>Racunar</dc:creator>
  <cp:lastModifiedBy>Racunar</cp:lastModifiedBy>
  <cp:revision>75</cp:revision>
  <dcterms:created xsi:type="dcterms:W3CDTF">2020-03-31T00:09:05Z</dcterms:created>
  <dcterms:modified xsi:type="dcterms:W3CDTF">2020-04-07T17:46:52Z</dcterms:modified>
</cp:coreProperties>
</file>