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6" r:id="rId4"/>
    <p:sldId id="259" r:id="rId5"/>
    <p:sldId id="262" r:id="rId6"/>
    <p:sldId id="263" r:id="rId7"/>
    <p:sldId id="274" r:id="rId8"/>
    <p:sldId id="265" r:id="rId9"/>
    <p:sldId id="273" r:id="rId10"/>
    <p:sldId id="266" r:id="rId11"/>
    <p:sldId id="267" r:id="rId12"/>
    <p:sldId id="277" r:id="rId13"/>
    <p:sldId id="268" r:id="rId14"/>
    <p:sldId id="278" r:id="rId15"/>
    <p:sldId id="272" r:id="rId16"/>
    <p:sldId id="26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72F12-0135-4DDF-9DA8-D30535D8DEE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6E769-59D7-4826-AC67-CCD1EBD7D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6E769-59D7-4826-AC67-CCD1EBD7D4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3F9-A2A7-4533-B5BE-7625F6FF0F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CAD7-E157-4CDC-A39A-E2A87F063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3F9-A2A7-4533-B5BE-7625F6FF0F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CAD7-E157-4CDC-A39A-E2A87F063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3F9-A2A7-4533-B5BE-7625F6FF0F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CAD7-E157-4CDC-A39A-E2A87F063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3F9-A2A7-4533-B5BE-7625F6FF0F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CAD7-E157-4CDC-A39A-E2A87F063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3F9-A2A7-4533-B5BE-7625F6FF0F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CAD7-E157-4CDC-A39A-E2A87F063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3F9-A2A7-4533-B5BE-7625F6FF0F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CAD7-E157-4CDC-A39A-E2A87F063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3F9-A2A7-4533-B5BE-7625F6FF0F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CAD7-E157-4CDC-A39A-E2A87F063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3F9-A2A7-4533-B5BE-7625F6FF0F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CAD7-E157-4CDC-A39A-E2A87F063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3F9-A2A7-4533-B5BE-7625F6FF0F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CAD7-E157-4CDC-A39A-E2A87F063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3F9-A2A7-4533-B5BE-7625F6FF0F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CAD7-E157-4CDC-A39A-E2A87F063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3F9-A2A7-4533-B5BE-7625F6FF0F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CAD7-E157-4CDC-A39A-E2A87F063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53F9-A2A7-4533-B5BE-7625F6FF0F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0CAD7-E157-4CDC-A39A-E2A87F063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BA" b="1" dirty="0" smtClean="0"/>
              <a:t>СИСТЕМ ОРГАНА ЗА ДИСАЊЕ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sr-Cyrl-BA" b="1" dirty="0" smtClean="0"/>
              <a:t>(РЕСПИРАТОРНИ 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ПЛУЋНО</a:t>
            </a:r>
            <a:endParaRPr lang="en-US" b="1" dirty="0"/>
          </a:p>
        </p:txBody>
      </p:sp>
      <p:pic>
        <p:nvPicPr>
          <p:cNvPr id="6146" name="Picture 2" descr="C:\Users\Nikolina Jovicic\Desktop\sistem-organa-za-disanje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870" y="142858"/>
            <a:ext cx="8887130" cy="50006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642924"/>
            <a:ext cx="7643866" cy="187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sr-Cyrl-BA" sz="3200" b="1" dirty="0" smtClean="0">
                <a:solidFill>
                  <a:schemeClr val="tx2">
                    <a:lumMod val="10000"/>
                  </a:schemeClr>
                </a:solidFill>
              </a:rPr>
              <a:t>ПЛУЋНО ДИСАЊЕ</a:t>
            </a:r>
            <a:endParaRPr lang="sr-Cyrl-BA" sz="2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sr-Cyrl-BA" sz="2800" b="1" dirty="0" smtClean="0">
                <a:solidFill>
                  <a:schemeClr val="tx2">
                    <a:lumMod val="10000"/>
                  </a:schemeClr>
                </a:solidFill>
              </a:rPr>
              <a:t>ИЗМЕЂУ </a:t>
            </a:r>
            <a:r>
              <a:rPr lang="sr-Cyrl-BA" sz="2800" b="1" dirty="0" smtClean="0">
                <a:solidFill>
                  <a:schemeClr val="tx2">
                    <a:lumMod val="10000"/>
                  </a:schemeClr>
                </a:solidFill>
              </a:rPr>
              <a:t>АЛВЕОЛА И КАПИЛАРА</a:t>
            </a:r>
          </a:p>
          <a:p>
            <a:r>
              <a:rPr lang="sr-Cyrl-BA" sz="2800" b="1" dirty="0" smtClean="0">
                <a:solidFill>
                  <a:schemeClr val="tx2">
                    <a:lumMod val="10000"/>
                  </a:schemeClr>
                </a:solidFill>
              </a:rPr>
              <a:t>РАЗЛИКА У ПРИТИСЦИМА (О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₂</a:t>
            </a:r>
            <a:r>
              <a:rPr lang="sr-Cyrl-BA" sz="2800" b="1" dirty="0" smtClean="0">
                <a:solidFill>
                  <a:schemeClr val="tx2">
                    <a:lumMod val="10000"/>
                  </a:schemeClr>
                </a:solidFill>
              </a:rPr>
              <a:t> и СО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₂</a:t>
            </a:r>
            <a:r>
              <a:rPr lang="sr-Cyrl-BA" sz="2800" b="1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  <a:endParaRPr lang="sr-Cyrl-BA" sz="2800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15328" cy="704838"/>
          </a:xfrm>
        </p:spPr>
        <p:txBody>
          <a:bodyPr>
            <a:normAutofit fontScale="90000"/>
          </a:bodyPr>
          <a:lstStyle/>
          <a:p>
            <a:r>
              <a:rPr lang="sr-Cyrl-BA" b="1" dirty="0" smtClean="0"/>
              <a:t>ЋЕЛИЈСКО ДИСАЊЕ</a:t>
            </a:r>
            <a:endParaRPr lang="en-US" b="1" dirty="0"/>
          </a:p>
        </p:txBody>
      </p:sp>
      <p:pic>
        <p:nvPicPr>
          <p:cNvPr id="7170" name="Picture 2" descr="C:\Users\Nikolina Jovicic\Desktop\sistem-organa-za-disanje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800"/>
            <a:ext cx="7819267" cy="41255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1142990"/>
            <a:ext cx="664373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tx2">
                    <a:lumMod val="10000"/>
                  </a:schemeClr>
                </a:solidFill>
              </a:rPr>
              <a:t>ИЗМЕЂУ КРВИ И ЋЕЛИЈА</a:t>
            </a:r>
          </a:p>
          <a:p>
            <a:r>
              <a:rPr lang="sr-Cyrl-BA" b="1" dirty="0" smtClean="0">
                <a:solidFill>
                  <a:schemeClr val="tx2">
                    <a:lumMod val="10000"/>
                  </a:schemeClr>
                </a:solidFill>
              </a:rPr>
              <a:t>ОКСИХЕМОГЛОБИН (О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₂ </a:t>
            </a:r>
            <a:r>
              <a:rPr lang="sr-Cyrl-BA" b="1" dirty="0" smtClean="0">
                <a:solidFill>
                  <a:schemeClr val="tx2">
                    <a:lumMod val="10000"/>
                  </a:schemeClr>
                </a:solidFill>
              </a:rPr>
              <a:t> + ХЕМОГЛОБИН)</a:t>
            </a:r>
          </a:p>
          <a:p>
            <a:r>
              <a:rPr lang="sr-Cyrl-BA" b="1" dirty="0" smtClean="0">
                <a:solidFill>
                  <a:schemeClr val="tx2">
                    <a:lumMod val="10000"/>
                  </a:schemeClr>
                </a:solidFill>
              </a:rPr>
              <a:t>КАРБОКСИХЕМОГЛОБИН (СО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₂</a:t>
            </a:r>
            <a:r>
              <a:rPr lang="sr-Cyrl-BA" b="1" dirty="0" smtClean="0">
                <a:solidFill>
                  <a:schemeClr val="tx2">
                    <a:lumMod val="10000"/>
                  </a:schemeClr>
                </a:solidFill>
              </a:rPr>
              <a:t> + ХЕМОГЛОБИН) 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2196701"/>
            <a:ext cx="20002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tx2">
                    <a:lumMod val="10000"/>
                  </a:schemeClr>
                </a:solidFill>
              </a:rPr>
              <a:t>УГЉЕН -ДИОКСИД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2196701"/>
            <a:ext cx="10715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tx2">
                    <a:lumMod val="10000"/>
                  </a:schemeClr>
                </a:solidFill>
              </a:rPr>
              <a:t>КРВ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3214692"/>
            <a:ext cx="10001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tx2">
                    <a:lumMod val="10000"/>
                  </a:schemeClr>
                </a:solidFill>
              </a:rPr>
              <a:t>ЋЕЛИЈЕ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4232684"/>
            <a:ext cx="150019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bg2">
                    <a:lumMod val="50000"/>
                  </a:schemeClr>
                </a:solidFill>
              </a:rPr>
              <a:t>КИСЕОНИК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3321849"/>
            <a:ext cx="25003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bg2">
                    <a:lumMod val="50000"/>
                  </a:schemeClr>
                </a:solidFill>
              </a:rPr>
              <a:t>ЦРВЕНА КРВНА ЗРНЦА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34"/>
            <a:ext cx="81439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КАКО НАСТАЈЕ ГЛАС?</a:t>
            </a:r>
            <a:endParaRPr lang="en-US" b="1" dirty="0"/>
          </a:p>
        </p:txBody>
      </p:sp>
      <p:pic>
        <p:nvPicPr>
          <p:cNvPr id="1026" name="Picture 2" descr="C:\Users\Nikolina Jovicic\Desktop\Biologija-8.-razred-4.-modul_jed-4-i-5.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140"/>
            <a:ext cx="7568596" cy="37877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3107535"/>
            <a:ext cx="18573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bg2">
                    <a:lumMod val="50000"/>
                  </a:schemeClr>
                </a:solidFill>
              </a:rPr>
              <a:t>Особа не говори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714611" y="3053956"/>
            <a:ext cx="17145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bg2">
                    <a:lumMod val="50000"/>
                  </a:schemeClr>
                </a:solidFill>
              </a:rPr>
              <a:t>Особа говори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99" y="285734"/>
            <a:ext cx="6614187" cy="485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НАШ ПРВИ ДАХ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ikolina Jovicic\Desktop\Beba_537708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14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ЗАДАЋА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6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sr-Cyrl-BA" b="1" dirty="0" smtClean="0"/>
              <a:t>Дефинисати у свеске оксихемоглобин и карбоксихемоглобин</a:t>
            </a:r>
          </a:p>
          <a:p>
            <a:r>
              <a:rPr lang="sr-Cyrl-BA" b="1" dirty="0" smtClean="0"/>
              <a:t>Навести </a:t>
            </a:r>
            <a:r>
              <a:rPr lang="sr-Cyrl-BA" b="1" dirty="0" smtClean="0"/>
              <a:t>болести респираторног система (уџбеник страна 102. и 103.)</a:t>
            </a:r>
          </a:p>
          <a:p>
            <a:r>
              <a:rPr lang="sr-Cyrl-BA" b="1" dirty="0" smtClean="0"/>
              <a:t>Навести три корака прве помоћи при престанку дисања (уџбеник страна 10</a:t>
            </a:r>
            <a:r>
              <a:rPr lang="en-US" b="1" dirty="0" smtClean="0"/>
              <a:t>4</a:t>
            </a:r>
            <a:r>
              <a:rPr lang="sr-Cyrl-BA" b="1" dirty="0" smtClean="0"/>
              <a:t>. и 10</a:t>
            </a:r>
            <a:r>
              <a:rPr lang="en-US" b="1" dirty="0" smtClean="0"/>
              <a:t>5.)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b="1" dirty="0" smtClean="0"/>
              <a:t>Респираторни систем чине сви органи који су укључени у преузимање кисеоника и елиминацију угљен-диоксида.</a:t>
            </a:r>
          </a:p>
          <a:p>
            <a:r>
              <a:rPr lang="sr-Cyrl-CS" b="1" dirty="0" smtClean="0"/>
              <a:t>Састоји се од:  спроводног и респираторног дијела.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043890" cy="579821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ГРАЂА РЕСПИРАТОРНОГ СИСТЕМА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71552"/>
            <a:ext cx="3973166" cy="383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НОСНА ДУПЉА</a:t>
            </a:r>
            <a:endParaRPr lang="en-US" b="1" dirty="0"/>
          </a:p>
        </p:txBody>
      </p:sp>
      <p:pic>
        <p:nvPicPr>
          <p:cNvPr id="2050" name="Picture 2" descr="C:\Users\Nikolina Jovicic\Desktop\Nosna duplj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11742" y="1500180"/>
            <a:ext cx="3413149" cy="23038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393023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BA" b="1" dirty="0" smtClean="0"/>
              <a:t>Парне носне шупљине</a:t>
            </a:r>
          </a:p>
          <a:p>
            <a:pPr>
              <a:buFont typeface="Arial" pitchFamily="34" charset="0"/>
              <a:buChar char="•"/>
            </a:pPr>
            <a:r>
              <a:rPr lang="sr-Cyrl-BA" b="1" dirty="0" smtClean="0"/>
              <a:t>Длачице и трепље</a:t>
            </a:r>
          </a:p>
          <a:p>
            <a:pPr>
              <a:buFont typeface="Arial" pitchFamily="34" charset="0"/>
              <a:buChar char="•"/>
            </a:pPr>
            <a:r>
              <a:rPr lang="sr-Cyrl-BA" b="1" dirty="0" smtClean="0"/>
              <a:t>Три региона:</a:t>
            </a:r>
          </a:p>
          <a:p>
            <a:pPr lvl="1">
              <a:buFont typeface="Arial" pitchFamily="34" charset="0"/>
              <a:buChar char="•"/>
            </a:pPr>
            <a:r>
              <a:rPr lang="sr-Cyrl-BA" b="1" dirty="0" smtClean="0"/>
              <a:t>Предворје носне дупље</a:t>
            </a:r>
          </a:p>
          <a:p>
            <a:pPr lvl="1">
              <a:buFont typeface="Arial" pitchFamily="34" charset="0"/>
              <a:buChar char="•"/>
            </a:pPr>
            <a:r>
              <a:rPr lang="sr-Cyrl-BA" b="1" dirty="0" smtClean="0"/>
              <a:t>Дисајни сегмент</a:t>
            </a:r>
          </a:p>
          <a:p>
            <a:pPr lvl="1">
              <a:buFont typeface="Arial" pitchFamily="34" charset="0"/>
              <a:buChar char="•"/>
            </a:pPr>
            <a:r>
              <a:rPr lang="sr-Cyrl-BA" b="1" dirty="0" smtClean="0"/>
              <a:t>Мирисни регион</a:t>
            </a:r>
          </a:p>
          <a:p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750477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/>
              <a:t>Ждријело –укрштају се путеви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/>
              <a:t>			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125131"/>
            <a:ext cx="7758138" cy="3200008"/>
          </a:xfrm>
        </p:spPr>
      </p:pic>
      <p:sp>
        <p:nvSpPr>
          <p:cNvPr id="4" name="TextBox 3"/>
          <p:cNvSpPr txBox="1"/>
          <p:nvPr/>
        </p:nvSpPr>
        <p:spPr>
          <a:xfrm>
            <a:off x="785786" y="0"/>
            <a:ext cx="73581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400" b="1" dirty="0" smtClean="0"/>
              <a:t>ГРКЉАН</a:t>
            </a:r>
          </a:p>
          <a:p>
            <a:pPr algn="ctr"/>
            <a:r>
              <a:rPr lang="sr-Cyrl-BA" sz="2400" b="1" dirty="0" smtClean="0"/>
              <a:t>ОТВОРЕН                                             ЗАТВОРЕН </a:t>
            </a:r>
            <a:r>
              <a:rPr lang="sr-Cyrl-BA" b="1" dirty="0" smtClean="0"/>
              <a:t>                              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554155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/>
              <a:t>Хрскавица, скелетни мишићи повезани лигаментима.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ikolina Jovicic\Desktop\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8690"/>
            <a:ext cx="8286808" cy="466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357304"/>
            <a:ext cx="2571768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3200" b="1" dirty="0" smtClean="0">
                <a:solidFill>
                  <a:schemeClr val="bg2">
                    <a:lumMod val="50000"/>
                  </a:schemeClr>
                </a:solidFill>
              </a:rPr>
              <a:t>Од гркљана до средине грудног коша</a:t>
            </a:r>
          </a:p>
          <a:p>
            <a:endParaRPr lang="sr-Cyrl-BA" sz="3200" dirty="0" smtClean="0"/>
          </a:p>
          <a:p>
            <a:endParaRPr lang="sr-Cyrl-BA" sz="3200" dirty="0"/>
          </a:p>
          <a:p>
            <a:endParaRPr lang="sr-Cyrl-BA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72330" y="1000114"/>
            <a:ext cx="157163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tx2">
                    <a:lumMod val="10000"/>
                  </a:schemeClr>
                </a:solidFill>
              </a:rPr>
              <a:t>  Душник</a:t>
            </a:r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6000760" y="1184780"/>
            <a:ext cx="1071570" cy="601152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Nikolina Jovicic\Desktop\14453253-longen-pulmonale-systeem-vooraanzicht-geÃ¯soleerd-op-w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85866"/>
            <a:ext cx="3273397" cy="3394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571618"/>
            <a:ext cx="35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tx2"/>
                </a:solidFill>
              </a:rPr>
              <a:t>У грудној дупљи</a:t>
            </a:r>
          </a:p>
          <a:p>
            <a:r>
              <a:rPr lang="sr-Cyrl-BA" dirty="0" smtClean="0">
                <a:solidFill>
                  <a:schemeClr val="tx2"/>
                </a:solidFill>
              </a:rPr>
              <a:t>Дијафрагма </a:t>
            </a:r>
          </a:p>
          <a:p>
            <a:r>
              <a:rPr lang="sr-Cyrl-BA" dirty="0" smtClean="0">
                <a:solidFill>
                  <a:schemeClr val="tx2"/>
                </a:solidFill>
              </a:rPr>
              <a:t>Спроводни и репираторни дио</a:t>
            </a:r>
          </a:p>
          <a:p>
            <a:r>
              <a:rPr lang="sr-Cyrl-BA" dirty="0" smtClean="0">
                <a:solidFill>
                  <a:schemeClr val="tx2"/>
                </a:solidFill>
              </a:rPr>
              <a:t>Лобуси</a:t>
            </a:r>
          </a:p>
          <a:p>
            <a:r>
              <a:rPr lang="sr-Cyrl-BA" dirty="0" smtClean="0">
                <a:solidFill>
                  <a:schemeClr val="tx2"/>
                </a:solidFill>
              </a:rPr>
              <a:t>Респираторне бронхиоле прелазе у алвеоларне ходнике, затим у алевеоле</a:t>
            </a:r>
          </a:p>
          <a:p>
            <a:endParaRPr lang="sr-Cyrl-BA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АЛВЕОЛЕ</a:t>
            </a:r>
            <a:endParaRPr lang="en-US" b="1" dirty="0"/>
          </a:p>
        </p:txBody>
      </p:sp>
      <p:pic>
        <p:nvPicPr>
          <p:cNvPr id="5122" name="Picture 2" descr="C:\Users\Nikolina Jovicic\Desktop\how-does-the-structure-of-the-alveoli-relate-to-its-function-in-the-lungs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5" y="1071552"/>
            <a:ext cx="5201707" cy="2984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500180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b="1" dirty="0" smtClean="0"/>
              <a:t>Кесасте шупљине</a:t>
            </a:r>
          </a:p>
          <a:p>
            <a:pPr algn="just"/>
            <a:r>
              <a:rPr lang="sr-Cyrl-BA" b="1" dirty="0" smtClean="0"/>
              <a:t>150 милиона, 140м2</a:t>
            </a:r>
            <a:endParaRPr lang="sr-Cyrl-BA" b="1" dirty="0"/>
          </a:p>
          <a:p>
            <a:pPr algn="just"/>
            <a:r>
              <a:rPr lang="sr-Cyrl-BA" b="1" dirty="0" smtClean="0"/>
              <a:t>Дванаестоугао </a:t>
            </a:r>
          </a:p>
          <a:p>
            <a:pPr algn="just"/>
            <a:r>
              <a:rPr lang="sr-Cyrl-BA" b="1" dirty="0" smtClean="0"/>
              <a:t>Мрежа капилара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sr-Cyrl-BA" b="1" dirty="0" smtClean="0">
                <a:solidFill>
                  <a:schemeClr val="tx2"/>
                </a:solidFill>
              </a:rPr>
              <a:t>КАКО ДИШЕМО?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Nikolina Jovicic\Desktop\sistem-organa-za-disanje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86545"/>
            <a:ext cx="5403626" cy="4056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5828"/>
      </a:dk1>
      <a:lt1>
        <a:sysClr val="window" lastClr="FFFFFF"/>
      </a:lt1>
      <a:dk2>
        <a:srgbClr val="005828"/>
      </a:dk2>
      <a:lt2>
        <a:srgbClr val="FFFFFF"/>
      </a:lt2>
      <a:accent1>
        <a:srgbClr val="00B05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200</Words>
  <Application>Microsoft Office PowerPoint</Application>
  <PresentationFormat>On-screen Show (16:9)</PresentationFormat>
  <Paragraphs>53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СИСТЕМ ОРГАНА ЗА ДИСАЊЕ (РЕСПИРАТОРНИ )</vt:lpstr>
      <vt:lpstr>Slide 2</vt:lpstr>
      <vt:lpstr>ГРАЂА РЕСПИРАТОРНОГ СИСТЕМА</vt:lpstr>
      <vt:lpstr>НОСНА ДУПЉА</vt:lpstr>
      <vt:lpstr>   </vt:lpstr>
      <vt:lpstr>Slide 6</vt:lpstr>
      <vt:lpstr>Slide 7</vt:lpstr>
      <vt:lpstr>АЛВЕОЛЕ</vt:lpstr>
      <vt:lpstr>КАКО ДИШЕМО?</vt:lpstr>
      <vt:lpstr>ПЛУЋНО</vt:lpstr>
      <vt:lpstr>ЋЕЛИЈСКО ДИСАЊЕ</vt:lpstr>
      <vt:lpstr>Slide 12</vt:lpstr>
      <vt:lpstr>КАКО НАСТАЈЕ ГЛАС?</vt:lpstr>
      <vt:lpstr>Slide 14</vt:lpstr>
      <vt:lpstr>НАШ ПРВИ ДАХ</vt:lpstr>
      <vt:lpstr>ЗАДАЋА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 ОРГАНА ЗА ДИСАЊЕ</dc:title>
  <dc:creator>Nikolina Jovicic</dc:creator>
  <cp:lastModifiedBy>Nikolina Jovicic</cp:lastModifiedBy>
  <cp:revision>58</cp:revision>
  <dcterms:created xsi:type="dcterms:W3CDTF">2020-03-23T18:36:01Z</dcterms:created>
  <dcterms:modified xsi:type="dcterms:W3CDTF">2020-03-29T11:23:14Z</dcterms:modified>
</cp:coreProperties>
</file>