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CA70E-91A9-4017-81FB-D0EA0EE1E9E0}" type="datetimeFigureOut">
              <a:rPr lang="bs-Latn-BA" smtClean="0"/>
              <a:t>27. 2. 2021.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7F030-0528-4186-AA81-120BA76BCFCA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294021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7F030-0528-4186-AA81-120BA76BCFCA}" type="slidenum">
              <a:rPr lang="bs-Latn-BA" smtClean="0"/>
              <a:t>1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68028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7F030-0528-4186-AA81-120BA76BCFCA}" type="slidenum">
              <a:rPr lang="bs-Latn-BA" smtClean="0"/>
              <a:t>3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14155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BA" dirty="0" smtClean="0"/>
              <a:t>ПОВЛАЧЕЊЕ ЈЕ НАЗВАНО АЛБАНСКА ГЛОГОТА, ЗБОГ ВЕЛИКИХ</a:t>
            </a:r>
            <a:r>
              <a:rPr lang="sr-Cyrl-BA" baseline="0" dirty="0" smtClean="0"/>
              <a:t> СТРАДАЊА.</a:t>
            </a:r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7F030-0528-4186-AA81-120BA76BCFCA}" type="slidenum">
              <a:rPr lang="bs-Latn-BA" smtClean="0"/>
              <a:t>6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8923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7F030-0528-4186-AA81-120BA76BCFCA}" type="slidenum">
              <a:rPr lang="bs-Latn-BA" smtClean="0"/>
              <a:t>9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317644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2CBF-3F5B-4384-AAAE-71E45916B455}" type="datetimeFigureOut">
              <a:rPr lang="bs-Latn-BA" smtClean="0"/>
              <a:t>27. 2. 2021.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DA616-B519-46F6-938D-5B6BF38AC3A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28120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2CBF-3F5B-4384-AAAE-71E45916B455}" type="datetimeFigureOut">
              <a:rPr lang="bs-Latn-BA" smtClean="0"/>
              <a:t>27. 2. 2021.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DA616-B519-46F6-938D-5B6BF38AC3A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9016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2CBF-3F5B-4384-AAAE-71E45916B455}" type="datetimeFigureOut">
              <a:rPr lang="bs-Latn-BA" smtClean="0"/>
              <a:t>27. 2. 2021.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DA616-B519-46F6-938D-5B6BF38AC3A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97175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2CBF-3F5B-4384-AAAE-71E45916B455}" type="datetimeFigureOut">
              <a:rPr lang="bs-Latn-BA" smtClean="0"/>
              <a:t>27. 2. 2021.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DA616-B519-46F6-938D-5B6BF38AC3A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08332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2CBF-3F5B-4384-AAAE-71E45916B455}" type="datetimeFigureOut">
              <a:rPr lang="bs-Latn-BA" smtClean="0"/>
              <a:t>27. 2. 2021.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DA616-B519-46F6-938D-5B6BF38AC3A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0980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2CBF-3F5B-4384-AAAE-71E45916B455}" type="datetimeFigureOut">
              <a:rPr lang="bs-Latn-BA" smtClean="0"/>
              <a:t>27. 2. 2021.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DA616-B519-46F6-938D-5B6BF38AC3A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5998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2CBF-3F5B-4384-AAAE-71E45916B455}" type="datetimeFigureOut">
              <a:rPr lang="bs-Latn-BA" smtClean="0"/>
              <a:t>27. 2. 2021.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DA616-B519-46F6-938D-5B6BF38AC3A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162338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2CBF-3F5B-4384-AAAE-71E45916B455}" type="datetimeFigureOut">
              <a:rPr lang="bs-Latn-BA" smtClean="0"/>
              <a:t>27. 2. 2021.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DA616-B519-46F6-938D-5B6BF38AC3A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26357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2CBF-3F5B-4384-AAAE-71E45916B455}" type="datetimeFigureOut">
              <a:rPr lang="bs-Latn-BA" smtClean="0"/>
              <a:t>27. 2. 2021.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DA616-B519-46F6-938D-5B6BF38AC3A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26687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2CBF-3F5B-4384-AAAE-71E45916B455}" type="datetimeFigureOut">
              <a:rPr lang="bs-Latn-BA" smtClean="0"/>
              <a:t>27. 2. 2021.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DA616-B519-46F6-938D-5B6BF38AC3A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05401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2CBF-3F5B-4384-AAAE-71E45916B455}" type="datetimeFigureOut">
              <a:rPr lang="bs-Latn-BA" smtClean="0"/>
              <a:t>27. 2. 2021.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DA616-B519-46F6-938D-5B6BF38AC3A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82668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E2CBF-3F5B-4384-AAAE-71E45916B455}" type="datetimeFigureOut">
              <a:rPr lang="bs-Latn-BA" smtClean="0"/>
              <a:t>27. 2. 2021.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DA616-B519-46F6-938D-5B6BF38AC3A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49372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470025"/>
          </a:xfrm>
        </p:spPr>
        <p:txBody>
          <a:bodyPr/>
          <a:lstStyle/>
          <a:p>
            <a:r>
              <a:rPr lang="sr-Cyrl-BA" b="1" u="sng" dirty="0" smtClean="0"/>
              <a:t>ПРВИ СВЈЕТСКИ РАТ</a:t>
            </a:r>
            <a:endParaRPr lang="bs-Latn-BA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sr-Cyrl-BA" sz="2400" b="1" dirty="0" smtClean="0"/>
              <a:t>.</a:t>
            </a:r>
            <a:endParaRPr lang="sr-Cyrl-BA" sz="2400" dirty="0" smtClean="0"/>
          </a:p>
        </p:txBody>
      </p:sp>
      <p:pic>
        <p:nvPicPr>
          <p:cNvPr id="1026" name="Picture 2" descr="C:\Users\BCI SISTEMI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333" y="2852936"/>
            <a:ext cx="6552728" cy="2406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9632" y="456704"/>
            <a:ext cx="619268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r-Cyrl-BA" sz="4400" b="1" dirty="0" smtClean="0"/>
              <a:t> ПОЗНАВАЊЕ ДРУШТВА  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29608" y="1175105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4000" b="1" dirty="0" smtClean="0"/>
              <a:t>5. РАЗРЕД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44065541"/>
      </p:ext>
    </p:extLst>
  </p:cSld>
  <p:clrMapOvr>
    <a:masterClrMapping/>
  </p:clrMapOvr>
  <p:transition spd="med" advClick="0" advTm="60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008112"/>
          </a:xfrm>
        </p:spPr>
        <p:txBody>
          <a:bodyPr>
            <a:normAutofit fontScale="90000"/>
          </a:bodyPr>
          <a:lstStyle/>
          <a:p>
            <a:pPr algn="just"/>
            <a:r>
              <a:rPr lang="sr-Cyrl-BA" dirty="0" smtClean="0"/>
              <a:t>Питања:</a:t>
            </a:r>
            <a:br>
              <a:rPr lang="sr-Cyrl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386598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sr-Cyrl-B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Зашто и када је дошло до Првог свјетског рата?</a:t>
            </a:r>
          </a:p>
          <a:p>
            <a:pPr marL="514350" indent="-514350">
              <a:buAutoNum type="arabicPeriod"/>
            </a:pPr>
            <a:r>
              <a:rPr lang="sr-Cyrl-B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Које су прве побједе савезника у </a:t>
            </a:r>
          </a:p>
          <a:p>
            <a:r>
              <a:rPr lang="sr-Cyrl-B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Првом свјетском рату?</a:t>
            </a:r>
          </a:p>
          <a:p>
            <a:r>
              <a:rPr lang="sr-Cyrl-B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Када је отворен Солунски фронт?</a:t>
            </a:r>
          </a:p>
          <a:p>
            <a:endParaRPr lang="sr-Cyrl-B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bs-Latn-B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7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757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16632"/>
            <a:ext cx="8503675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АУСТРОУГАРСКА, ЊЕМАЧКА И ИТАЛИЈА </a:t>
            </a:r>
          </a:p>
          <a:p>
            <a:pPr algn="ctr"/>
            <a:r>
              <a:rPr lang="sr-Cyrl-BA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ФОРМИРАЈУ ТРОЈНИ САВЕЗ.</a:t>
            </a:r>
            <a:br>
              <a:rPr lang="sr-Cyrl-BA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sr-Cyrl-BA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ИМАЛЕ СУ АМБИЦИЈУ ДА </a:t>
            </a:r>
          </a:p>
          <a:p>
            <a:pPr algn="ctr"/>
            <a:r>
              <a:rPr lang="sr-Cyrl-BA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ОСВОЈЕ СРБИЈУ И ЦРНУ ГОРУ</a:t>
            </a:r>
            <a:r>
              <a:rPr lang="bs-Latn-BA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sr-Cyrl-BA" sz="2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sr-Cyrl-B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САВЕЗНИЦИ СРБИЈЕ И ЦРНЕ ГОРЕ</a:t>
            </a:r>
            <a:endParaRPr lang="bs-Latn-BA" sz="2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sr-Cyrl-B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БИЛЕ СУ: РУСИЈА, </a:t>
            </a:r>
            <a:r>
              <a:rPr lang="sr-Cyrl-B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ФРАНЦУ</a:t>
            </a:r>
            <a:r>
              <a:rPr lang="sr-Latn-B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</a:t>
            </a:r>
            <a:r>
              <a:rPr lang="sr-Cyrl-B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 </a:t>
            </a:r>
            <a:r>
              <a:rPr lang="sr-Cyrl-B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 ВЕЛИКА БРИТАНИЈА</a:t>
            </a:r>
          </a:p>
          <a:p>
            <a:pPr algn="ctr"/>
            <a:r>
              <a:rPr lang="sr-Cyrl-B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(ФОРМИРАЈУ АНТАНТУ, ДА БИ СПРИЈЕЧИЛЕ ПОДЈЕЛУ СВИЈЕТА)</a:t>
            </a:r>
            <a:endParaRPr lang="bs-Latn-BA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bs-Latn-BA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780928"/>
            <a:ext cx="6912768" cy="3813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951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104" y="620688"/>
            <a:ext cx="3429000" cy="2808312"/>
          </a:xfrm>
        </p:spPr>
        <p:txBody>
          <a:bodyPr>
            <a:normAutofit fontScale="90000"/>
          </a:bodyPr>
          <a:lstStyle/>
          <a:p>
            <a:r>
              <a:rPr lang="bs-Latn-BA" sz="2400" dirty="0" smtClean="0"/>
              <a:t>28.6.1914.</a:t>
            </a:r>
            <a:r>
              <a:rPr lang="sr-Cyrl-BA" sz="2400" dirty="0" smtClean="0"/>
              <a:t> ГОДИНЕ ЧЛАН </a:t>
            </a:r>
            <a:r>
              <a:rPr lang="sr-Cyrl-BA" sz="2400" i="1" dirty="0" smtClean="0"/>
              <a:t>МЛАДЕ БОСНЕ</a:t>
            </a:r>
            <a:r>
              <a:rPr lang="sr-Cyrl-BA" sz="2400" dirty="0" smtClean="0"/>
              <a:t>, ГАВРИЛО ПРИНЦИП, У САРАЈЕВУ ЈЕ УБИО АУСТРОУГАРСКОГ ПРЕСТОЛОНАСЉЕДНИКА ФРАНЦА ФЕРДИНАНТА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49" r="20149"/>
          <a:stretch>
            <a:fillRect/>
          </a:stretch>
        </p:blipFill>
        <p:spPr>
          <a:xfrm>
            <a:off x="179512" y="692696"/>
            <a:ext cx="4536504" cy="4824536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508104" y="3212976"/>
            <a:ext cx="3429000" cy="2064256"/>
          </a:xfrm>
        </p:spPr>
        <p:txBody>
          <a:bodyPr>
            <a:noAutofit/>
          </a:bodyPr>
          <a:lstStyle/>
          <a:p>
            <a:r>
              <a:rPr lang="sr-Cyrl-BA" sz="2400" dirty="0" smtClean="0"/>
              <a:t>ОВАЈ ДОГАЂАЈ ИСКОРИСТИЛА ЈЕ АУСТРОУГАРСКА, КОЈА ЈЕ ОПТУЖИЛА СРБИЈУ ЗА АТЕНТАТ</a:t>
            </a:r>
            <a:r>
              <a:rPr lang="bs-Latn-BA" sz="2400" dirty="0" smtClean="0"/>
              <a:t>.</a:t>
            </a:r>
            <a:endParaRPr lang="sr-Cyrl-BA" sz="2400" dirty="0"/>
          </a:p>
          <a:p>
            <a:r>
              <a:rPr lang="sr-Cyrl-BA" sz="2400" b="1" dirty="0" smtClean="0"/>
              <a:t>АУСТРОУГАРСКА ЈЕ ТАДА ОБЈАВИЛА РАТ СРБИЈИ И ЦРНОЈ ГОРИ</a:t>
            </a:r>
            <a:endParaRPr lang="bs-Latn-BA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49313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08920"/>
            <a:ext cx="5486400" cy="566738"/>
          </a:xfrm>
        </p:spPr>
        <p:txBody>
          <a:bodyPr/>
          <a:lstStyle/>
          <a:p>
            <a:r>
              <a:rPr lang="sr-Cyrl-BA" i="1" u="sng" dirty="0" smtClean="0"/>
              <a:t>ГЛАВНЕ БИТКЕ</a:t>
            </a:r>
            <a:endParaRPr lang="bs-Latn-BA" i="1" u="sng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3" r="7533"/>
          <a:stretch>
            <a:fillRect/>
          </a:stretch>
        </p:blipFill>
        <p:spPr>
          <a:xfrm>
            <a:off x="1763688" y="260648"/>
            <a:ext cx="5486400" cy="2312169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835696" y="3284984"/>
            <a:ext cx="5486400" cy="804862"/>
          </a:xfrm>
        </p:spPr>
        <p:txBody>
          <a:bodyPr>
            <a:noAutofit/>
          </a:bodyPr>
          <a:lstStyle/>
          <a:p>
            <a:r>
              <a:rPr lang="sr-Cyrl-BA" sz="2400" dirty="0" smtClean="0"/>
              <a:t>ПРВА ЗНАЧАЈНА БИТКА У СРБИЈИ У ПРВОМ СВЈЕТСКОМ РАТУ БИЛА ЈЕ ЦЕРСКА БИТКА, ПОД КОМАНДОМ ГЕНЕРАЛА СТЕПЕ СТЕПАНОВИЋА.</a:t>
            </a:r>
          </a:p>
          <a:p>
            <a:r>
              <a:rPr lang="sr-Cyrl-BA" sz="2400" dirty="0" smtClean="0"/>
              <a:t>Непријатељска војска доживјела је пораз иако је била надмоћнија.</a:t>
            </a:r>
            <a:endParaRPr lang="bs-Latn-BA" sz="2400" dirty="0"/>
          </a:p>
        </p:txBody>
      </p:sp>
    </p:spTree>
    <p:extLst>
      <p:ext uri="{BB962C8B-B14F-4D97-AF65-F5344CB8AC3E}">
        <p14:creationId xmlns:p14="http://schemas.microsoft.com/office/powerpoint/2010/main" val="782165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476672"/>
            <a:ext cx="5486400" cy="566738"/>
          </a:xfrm>
        </p:spPr>
        <p:txBody>
          <a:bodyPr/>
          <a:lstStyle/>
          <a:p>
            <a:r>
              <a:rPr lang="sr-Cyrl-BA" u="sng" dirty="0" smtClean="0"/>
              <a:t>КОЛУБАРСКА БИТКА</a:t>
            </a:r>
            <a:endParaRPr lang="bs-Latn-BA" u="sng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0" r="13000"/>
          <a:stretch>
            <a:fillRect/>
          </a:stretch>
        </p:blipFill>
        <p:spPr>
          <a:xfrm>
            <a:off x="1691680" y="980728"/>
            <a:ext cx="5486400" cy="2168153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763688" y="3284984"/>
            <a:ext cx="5486400" cy="804862"/>
          </a:xfrm>
        </p:spPr>
        <p:txBody>
          <a:bodyPr>
            <a:noAutofit/>
          </a:bodyPr>
          <a:lstStyle/>
          <a:p>
            <a:r>
              <a:rPr lang="sr-Cyrl-BA" sz="2400" b="1" dirty="0" smtClean="0"/>
              <a:t>ВОЂЕНА ЈЕ У ДОЛИНИ РИЈЕКЕ КОЛУБАРА У  НОВЕМБРУ И ДЕЦЕМБРУ 1914.</a:t>
            </a:r>
          </a:p>
          <a:p>
            <a:r>
              <a:rPr lang="sr-Cyrl-BA" sz="2400" b="1" dirty="0" smtClean="0"/>
              <a:t>ОВО ЈЕ НАЈЗНАЧАЈНИЈА БИТКА У ПРВОМ СВЈЕТСКОМ ГДЈЕ СРПСКА ВОЈСКА НАНОСИ ТЕЖАК ПОРАЗ АУСТРОУГАРСКОЈ. ТОМ ПОБЈЕДОМ ЗАВРШЕНА ЈЕ ПРВА ГОДИНА У 1. СВЈЕТСКОМ РАТУ.</a:t>
            </a:r>
            <a:endParaRPr lang="bs-Latn-BA" sz="2400" dirty="0"/>
          </a:p>
        </p:txBody>
      </p:sp>
    </p:spTree>
    <p:extLst>
      <p:ext uri="{BB962C8B-B14F-4D97-AF65-F5344CB8AC3E}">
        <p14:creationId xmlns:p14="http://schemas.microsoft.com/office/powerpoint/2010/main" val="94261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5486400" cy="494730"/>
          </a:xfrm>
        </p:spPr>
        <p:txBody>
          <a:bodyPr/>
          <a:lstStyle/>
          <a:p>
            <a:r>
              <a:rPr lang="sr-Cyrl-BA" i="1" u="sng" dirty="0" smtClean="0"/>
              <a:t>ВЕЛИКА СТРАДАЊА СРПСКЕ ВОЈСКЕ</a:t>
            </a:r>
            <a:endParaRPr lang="bs-Latn-BA" i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763688" y="1268760"/>
            <a:ext cx="5486400" cy="804862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r-Cyrl-BA" sz="2400" dirty="0" smtClean="0"/>
              <a:t>У ЈЕСЕН 1915 ГОДИНЕ СРБИЈА ЈЕ БИЛА ОКРУЖЕНА СА СВИХ СТРАНА И БИЛА ЈЕ ПРИМОРАНА ДА СЕ ПОВЛАЧИ.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r-Cyrl-BA" sz="2400" b="1" dirty="0" smtClean="0"/>
              <a:t>УЗ ПОМОЋ САВЕЗНИКА ЗАУСТАВЉЕНО ЈЕ ПРОДИРАЊЕ АУСТРОУГАРСКЕ ВОЈСКЕ И ТИМЕ ЈЕ ОМОГУЋЕНО ДА СЕ СРПСКА ВОЈСКА ПОВУЧЕ  ПРЕКО АЛБАНИЈЕ.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r-Cyrl-BA" sz="2400" dirty="0" smtClean="0"/>
              <a:t>СРПСКИ</a:t>
            </a:r>
            <a:r>
              <a:rPr lang="bs-Latn-BA" sz="2400" dirty="0" smtClean="0"/>
              <a:t> </a:t>
            </a:r>
            <a:r>
              <a:rPr lang="sr-Cyrl-BA" sz="2400" dirty="0" smtClean="0"/>
              <a:t>ВОЈНИЦИ СУ БИЛИ</a:t>
            </a:r>
            <a:r>
              <a:rPr lang="sr-Cyrl-BA" sz="2400" dirty="0"/>
              <a:t> </a:t>
            </a:r>
            <a:r>
              <a:rPr lang="sr-Cyrl-BA" sz="2400" dirty="0" smtClean="0"/>
              <a:t>ИСЦРПЉЕНИ</a:t>
            </a:r>
            <a:r>
              <a:rPr lang="sr-Cyrl-BA" sz="2400" dirty="0"/>
              <a:t> </a:t>
            </a:r>
            <a:r>
              <a:rPr lang="sr-Cyrl-BA" sz="2400" dirty="0" smtClean="0"/>
              <a:t>И БОЛЕСНИ. ПРЕВОЂЕНИ СУ НА ГРЧКО ОСТРВО</a:t>
            </a:r>
            <a:r>
              <a:rPr lang="bs-Latn-BA" sz="2400" dirty="0" smtClean="0"/>
              <a:t> </a:t>
            </a:r>
            <a:r>
              <a:rPr lang="sr-Cyrl-BA" sz="2400" b="1" dirty="0" smtClean="0"/>
              <a:t>КРФ</a:t>
            </a:r>
            <a:r>
              <a:rPr lang="bs-Latn-BA" sz="2400" dirty="0" smtClean="0"/>
              <a:t> </a:t>
            </a:r>
            <a:r>
              <a:rPr lang="sr-Cyrl-BA" sz="2400" dirty="0" smtClean="0"/>
              <a:t>ГДЈЕ СУ УМИРАЛИ И САХРАЊИВАНИ У  </a:t>
            </a:r>
            <a:r>
              <a:rPr lang="sr-Cyrl-BA" sz="2400" b="1" dirty="0" smtClean="0"/>
              <a:t>ТЗВ. ПЛАВУ ГРОБНИЦУ</a:t>
            </a:r>
            <a:endParaRPr lang="bs-Latn-BA" sz="2400" b="1" dirty="0"/>
          </a:p>
        </p:txBody>
      </p:sp>
    </p:spTree>
    <p:extLst>
      <p:ext uri="{BB962C8B-B14F-4D97-AF65-F5344CB8AC3E}">
        <p14:creationId xmlns:p14="http://schemas.microsoft.com/office/powerpoint/2010/main" val="166101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476672"/>
            <a:ext cx="7772400" cy="4536504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r-Cyrl-B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 АТЕНТАТ ЈЕ АУСТРОУГАРСКА ОСУДИЛА САВ СРПСКИ НАРОД</a:t>
            </a:r>
            <a:r>
              <a:rPr lang="sr-Latn-B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sr-Cyrl-B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 БОСНИ И ХЕРЦЕГОВИНИ</a:t>
            </a:r>
            <a:r>
              <a:rPr lang="sr-Latn-B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sr-Cyrl-B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ТАКО ДА СУ СТРИЈЕЉАЊА И ОДВОЂЕЊА У ЛОГОРЕ ПОСТАЛИ СВАКОДНЕВНИЦА.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r-Cyrl-B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ЗАБРАЊЕН ЈЕ РАД СРПСКИМ ШКОЛАМА, ЗАБРАЊЕНО ЈЕ БИЛО ПИСАТИ ЋИРИЛИЦОМ И СЛАВИТИ СЛАВУ</a:t>
            </a:r>
            <a:r>
              <a:rPr lang="sr-Cyrl-B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r-Cyrl-BA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ВРШЕНА ЈЕ МОБИЛИЗАЦИЈА СРБА И СЛАЛИ СУ ИХ У РАТ ПРОТИВ СРБИЈЕ</a:t>
            </a:r>
            <a:r>
              <a:rPr lang="sr-Cyrl-B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bs-Latn-B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32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772400" cy="3168352"/>
          </a:xfrm>
        </p:spPr>
        <p:txBody>
          <a:bodyPr>
            <a:normAutofit fontScale="90000"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sr-Cyrl-BA" b="1" dirty="0" smtClean="0"/>
              <a:t>СОЛУНСКИ ФРОНТ</a:t>
            </a:r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sz="2400" dirty="0"/>
              <a:t>У</a:t>
            </a:r>
            <a:r>
              <a:rPr lang="sr-Cyrl-BA" sz="2400" dirty="0" smtClean="0"/>
              <a:t> БЛИЗИНИ ГРАДА СЛОУНА, 1915. ГОДИНЕ, ОТВОРЕНО ЈЕ НОВО РАТИШТЕ, КОЈЕ СУ ЧИНИЛЕ ФРАНЦУСКЕ ТРУПЕ СА СРПСКИМ, ИТАЛИЈАНСКИМ И ГРЧКИМ ВОЈНИЦИМА КАО И ДОБРОВОЉЦИМА ИЗ БИХ.</a:t>
            </a:r>
            <a:br>
              <a:rPr lang="sr-Cyrl-BA" sz="2400" dirty="0" smtClean="0"/>
            </a:br>
            <a:r>
              <a:rPr lang="sr-Cyrl-BA" sz="2400" dirty="0" smtClean="0"/>
              <a:t/>
            </a:r>
            <a:br>
              <a:rPr lang="sr-Cyrl-BA" sz="2400" dirty="0" smtClean="0"/>
            </a:br>
            <a:r>
              <a:rPr lang="sr-Cyrl-BA" sz="2400" dirty="0" smtClean="0"/>
              <a:t>ПОСЛИЈЕ ТРИ ГОДИНЕ ИЗВРШЕН ЈЕ ПРОБОЈ СОЛУНСКОГ ФРОНТА И БУГАРСКА, АУСТРОУГАРСКА И ЊЕМАЧКА СУ КАПИТУЛИРАЛЕ 1918. ГОДИНЕ.</a:t>
            </a:r>
            <a:br>
              <a:rPr lang="sr-Cyrl-BA" sz="2400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3717032"/>
            <a:ext cx="6400800" cy="1752600"/>
          </a:xfrm>
        </p:spPr>
        <p:txBody>
          <a:bodyPr/>
          <a:lstStyle/>
          <a:p>
            <a:r>
              <a:rPr lang="sr-Cyrl-BA" dirty="0" smtClean="0">
                <a:solidFill>
                  <a:srgbClr val="C00000"/>
                </a:solidFill>
              </a:rPr>
              <a:t>ПРВИ СВЈЕТСКИ РАТ ЗАВРШЕН ЈЕ ПОБЈЕДОМ АНТАНТЕ.</a:t>
            </a:r>
            <a:endParaRPr lang="bs-Latn-BA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BCI SISTEMI\Desktop\mojkova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797152"/>
            <a:ext cx="4248472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928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14" y="332656"/>
            <a:ext cx="8416728" cy="63094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r-Cyrl-B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ПОСЉЕДИЦЕ 1. СВЈЕТСКОГ РАТА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sr-Cyrl-BA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ПРВОМ СВЈЕТСКОМ РАТУ ПРВИ ПУТ СУ УПОТРЕБЉЕНИ </a:t>
            </a:r>
          </a:p>
          <a:p>
            <a:pPr algn="ctr"/>
            <a:r>
              <a:rPr lang="sr-Cyrl-BA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АВИОНИ, ТЕНКОВИ, ПОДМОРНИЦЕ И ХЕМИЈСКИ ОТРОВИ. </a:t>
            </a:r>
          </a:p>
          <a:p>
            <a:pPr algn="ctr"/>
            <a:r>
              <a:rPr lang="sr-Cyrl-B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ЗБОГ ТОГА ЈЕ НАЗВАН </a:t>
            </a:r>
            <a:r>
              <a:rPr lang="sr-Cyrl-BA" sz="2400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ВЕЛИКИ РАТ.</a:t>
            </a:r>
            <a:endParaRPr lang="sr-Cyrl-BA" sz="240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342900" indent="-342900" algn="ctr">
              <a:buFont typeface="Arial" pitchFamily="34" charset="0"/>
              <a:buChar char="•"/>
            </a:pPr>
            <a:r>
              <a:rPr lang="sr-Cyrl-BA" sz="2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36 ДРЖАВА ЈЕ УЧЕСТВОВАЛО У ОВОМ РАТУ, </a:t>
            </a:r>
          </a:p>
          <a:p>
            <a:pPr algn="ctr"/>
            <a:r>
              <a:rPr lang="sr-Cyrl-BA" sz="2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МОБИЛИСАНО ЈЕ 70 МИЛИОНА ВОЈНИКА, А ЊИХ</a:t>
            </a:r>
          </a:p>
          <a:p>
            <a:pPr algn="ctr"/>
            <a:r>
              <a:rPr lang="sr-Cyrl-BA" sz="24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 МИЛИОНА ЈЕ УМРЛО ОД РАНА, ГЛАДИ И</a:t>
            </a:r>
          </a:p>
          <a:p>
            <a:pPr algn="ctr"/>
            <a:r>
              <a:rPr lang="sr-Cyrl-BA" sz="24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РАЗНИХ БОЛЕСТИ (ЕПИДЕМИЈА)</a:t>
            </a:r>
          </a:p>
          <a:p>
            <a:pPr algn="ctr"/>
            <a:r>
              <a:rPr lang="sr-Cyrl-B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СРУШЕН</a:t>
            </a:r>
            <a:r>
              <a:rPr lang="sr-Latn-B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 </a:t>
            </a:r>
            <a:r>
              <a:rPr lang="sr-Cyrl-B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ЈЕ АУСТОУГАРСКО, РУСКО, ТУРСКО И ЊЕМАЧКО</a:t>
            </a:r>
          </a:p>
          <a:p>
            <a:pPr algn="ctr"/>
            <a:r>
              <a:rPr lang="sr-Cyrl-BA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ЦАРСТВО А СТВОРЕНЕ СУ НОВЕ ДРЖАВЕ.</a:t>
            </a:r>
          </a:p>
          <a:p>
            <a:pPr lvl="1"/>
            <a:r>
              <a:rPr lang="sr-Cyrl-BA" sz="24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НОВЕ РИЈЕЧИ:</a:t>
            </a:r>
          </a:p>
          <a:p>
            <a:pPr lvl="1"/>
            <a:r>
              <a:rPr lang="sr-Latn-CS" b="1" dirty="0" smtClean="0"/>
              <a:t>престолонас</a:t>
            </a:r>
            <a:r>
              <a:rPr lang="sr-Cyrl-BA" b="1" dirty="0" smtClean="0"/>
              <a:t>љ</a:t>
            </a:r>
            <a:r>
              <a:rPr lang="sr-Latn-CS" b="1" dirty="0" smtClean="0"/>
              <a:t>едник</a:t>
            </a:r>
            <a:r>
              <a:rPr lang="sr-Latn-CS" b="1" dirty="0"/>
              <a:t>;</a:t>
            </a:r>
            <a:endParaRPr lang="bs-Latn-BA" dirty="0"/>
          </a:p>
          <a:p>
            <a:pPr lvl="1"/>
            <a:r>
              <a:rPr lang="sr-Latn-CS" b="1" dirty="0" smtClean="0"/>
              <a:t>атентат</a:t>
            </a:r>
            <a:endParaRPr lang="bs-Latn-BA" dirty="0"/>
          </a:p>
          <a:p>
            <a:pPr lvl="1"/>
            <a:r>
              <a:rPr lang="sr-Latn-CS" b="1" dirty="0"/>
              <a:t>свјетски </a:t>
            </a:r>
            <a:r>
              <a:rPr lang="sr-Latn-CS" b="1" dirty="0" smtClean="0"/>
              <a:t>рат</a:t>
            </a:r>
            <a:endParaRPr lang="bs-Latn-BA" dirty="0"/>
          </a:p>
          <a:p>
            <a:pPr lvl="1"/>
            <a:r>
              <a:rPr lang="sr-Latn-CS" b="1" dirty="0" smtClean="0"/>
              <a:t>савезници</a:t>
            </a:r>
            <a:endParaRPr lang="bs-Latn-BA" dirty="0"/>
          </a:p>
          <a:p>
            <a:pPr lvl="1"/>
            <a:r>
              <a:rPr lang="sr-Latn-CS" b="1" dirty="0"/>
              <a:t>„Плава гробница“</a:t>
            </a:r>
            <a:endParaRPr lang="bs-Latn-BA" dirty="0"/>
          </a:p>
          <a:p>
            <a:r>
              <a:rPr lang="sr-Latn-CS" dirty="0"/>
              <a:t> </a:t>
            </a:r>
            <a:endParaRPr lang="bs-Latn-BA" dirty="0"/>
          </a:p>
          <a:p>
            <a:pPr algn="ctr"/>
            <a:endParaRPr lang="en-US" sz="2400" b="1" cap="none" spc="50" dirty="0">
              <a:ln w="11430"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15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396</Words>
  <Application>Microsoft Office PowerPoint</Application>
  <PresentationFormat>On-screen Show (4:3)</PresentationFormat>
  <Paragraphs>55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ПРВИ СВЈЕТСКИ РАТ</vt:lpstr>
      <vt:lpstr>PowerPoint Presentation</vt:lpstr>
      <vt:lpstr>28.6.1914. ГОДИНЕ ЧЛАН МЛАДЕ БОСНЕ, ГАВРИЛО ПРИНЦИП, У САРАЈЕВУ ЈЕ УБИО АУСТРОУГАРСКОГ ПРЕСТОЛОНАСЉЕДНИКА ФРАНЦА ФЕРДИНАНТА </vt:lpstr>
      <vt:lpstr>ГЛАВНЕ БИТКЕ</vt:lpstr>
      <vt:lpstr>КОЛУБАРСКА БИТКА</vt:lpstr>
      <vt:lpstr>ВЕЛИКА СТРАДАЊА СРПСКЕ ВОЈСКЕ</vt:lpstr>
      <vt:lpstr>PowerPoint Presentation</vt:lpstr>
      <vt:lpstr>СОЛУНСКИ ФРОНТ У БЛИЗИНИ ГРАДА СЛОУНА, 1915. ГОДИНЕ, ОТВОРЕНО ЈЕ НОВО РАТИШТЕ, КОЈЕ СУ ЧИНИЛЕ ФРАНЦУСКЕ ТРУПЕ СА СРПСКИМ, ИТАЛИЈАНСКИМ И ГРЧКИМ ВОЈНИЦИМА КАО И ДОБРОВОЉЦИМА ИЗ БИХ.  ПОСЛИЈЕ ТРИ ГОДИНЕ ИЗВРШЕН ЈЕ ПРОБОЈ СОЛУНСКОГ ФРОНТА И БУГАРСКА, АУСТРОУГАРСКА И ЊЕМАЧКА СУ КАПИТУЛИРАЛЕ 1918. ГОДИНЕ. </vt:lpstr>
      <vt:lpstr>PowerPoint Presentation</vt:lpstr>
      <vt:lpstr>Питања: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PRVI SVJETSKI RAT</dc:title>
  <dc:creator>Nastavnik</dc:creator>
  <cp:lastModifiedBy>Sara Pikac</cp:lastModifiedBy>
  <cp:revision>26</cp:revision>
  <dcterms:created xsi:type="dcterms:W3CDTF">2015-03-12T10:48:00Z</dcterms:created>
  <dcterms:modified xsi:type="dcterms:W3CDTF">2021-02-27T17:43:34Z</dcterms:modified>
</cp:coreProperties>
</file>