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2" r:id="rId5"/>
    <p:sldId id="259" r:id="rId6"/>
    <p:sldId id="261" r:id="rId7"/>
    <p:sldId id="263" r:id="rId8"/>
    <p:sldId id="264" r:id="rId9"/>
    <p:sldId id="265"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edrag Letić" initials="PL" lastIdx="1" clrIdx="0">
    <p:extLst>
      <p:ext uri="{19B8F6BF-5375-455C-9EA6-DF929625EA0E}">
        <p15:presenceInfo xmlns:p15="http://schemas.microsoft.com/office/powerpoint/2012/main" userId="S::predrag.letic@skolers.org::378a06c8-2b71-4335-b29c-7fc5fe3c8f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268335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A79CF6-4F3C-4FB0-9405-4E6F51320E1B}"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80152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1170364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5417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1677427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409723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273525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3805946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19070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368641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86140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A79CF6-4F3C-4FB0-9405-4E6F51320E1B}"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371582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A79CF6-4F3C-4FB0-9405-4E6F51320E1B}"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428293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428846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23867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8A79CF6-4F3C-4FB0-9405-4E6F51320E1B}" type="datetimeFigureOut">
              <a:rPr lang="en-US" smtClean="0"/>
              <a:t>2/26/2021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377619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A79CF6-4F3C-4FB0-9405-4E6F51320E1B}"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82FDB-1B52-4F60-AE1A-9D6678750711}" type="slidenum">
              <a:rPr lang="en-US" smtClean="0"/>
              <a:t>‹#›</a:t>
            </a:fld>
            <a:endParaRPr lang="en-US"/>
          </a:p>
        </p:txBody>
      </p:sp>
    </p:spTree>
    <p:extLst>
      <p:ext uri="{BB962C8B-B14F-4D97-AF65-F5344CB8AC3E}">
        <p14:creationId xmlns:p14="http://schemas.microsoft.com/office/powerpoint/2010/main" val="49938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A79CF6-4F3C-4FB0-9405-4E6F51320E1B}" type="datetimeFigureOut">
              <a:rPr lang="en-US" smtClean="0"/>
              <a:t>2/26/2021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7282FDB-1B52-4F60-AE1A-9D6678750711}" type="slidenum">
              <a:rPr lang="en-US" smtClean="0"/>
              <a:t>‹#›</a:t>
            </a:fld>
            <a:endParaRPr lang="en-US"/>
          </a:p>
        </p:txBody>
      </p:sp>
    </p:spTree>
    <p:extLst>
      <p:ext uri="{BB962C8B-B14F-4D97-AF65-F5344CB8AC3E}">
        <p14:creationId xmlns:p14="http://schemas.microsoft.com/office/powerpoint/2010/main" val="16060871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2547" y="1435608"/>
            <a:ext cx="8825658" cy="1247797"/>
          </a:xfrm>
        </p:spPr>
        <p:txBody>
          <a:bodyPr/>
          <a:lstStyle/>
          <a:p>
            <a:r>
              <a:rPr lang="en-US" dirty="0">
                <a:latin typeface="Garamond" panose="02020404030301010803" pitchFamily="18" charset="0"/>
              </a:rPr>
              <a:t>JUST MARRIED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080" y="2773680"/>
            <a:ext cx="3048000" cy="3048000"/>
          </a:xfrm>
          <a:prstGeom prst="rect">
            <a:avLst/>
          </a:prstGeom>
        </p:spPr>
      </p:pic>
    </p:spTree>
    <p:extLst>
      <p:ext uri="{BB962C8B-B14F-4D97-AF65-F5344CB8AC3E}">
        <p14:creationId xmlns:p14="http://schemas.microsoft.com/office/powerpoint/2010/main" val="1020272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Garamond" panose="02020404030301010803" pitchFamily="18" charset="0"/>
              </a:rPr>
              <a:t>          Homework:</a:t>
            </a:r>
            <a:br>
              <a:rPr lang="en-US" sz="2400" dirty="0">
                <a:latin typeface="Garamond" panose="02020404030301010803" pitchFamily="18" charset="0"/>
              </a:rPr>
            </a:br>
            <a:r>
              <a:rPr lang="en-US" sz="2400" dirty="0">
                <a:latin typeface="Garamond" panose="02020404030301010803" pitchFamily="18" charset="0"/>
              </a:rPr>
              <a:t>          Read text 4.4 again and answer the questions:</a:t>
            </a:r>
          </a:p>
        </p:txBody>
      </p:sp>
      <p:sp>
        <p:nvSpPr>
          <p:cNvPr id="3" name="Content Placeholder 2"/>
          <p:cNvSpPr>
            <a:spLocks noGrp="1"/>
          </p:cNvSpPr>
          <p:nvPr>
            <p:ph idx="1"/>
          </p:nvPr>
        </p:nvSpPr>
        <p:spPr/>
        <p:txBody>
          <a:bodyPr/>
          <a:lstStyle/>
          <a:p>
            <a:r>
              <a:rPr lang="en-US" dirty="0"/>
              <a:t>Who are the main characters and guests in this wedding ceremony?</a:t>
            </a:r>
          </a:p>
          <a:p>
            <a:r>
              <a:rPr lang="en-US" dirty="0"/>
              <a:t>What are the most important moments that have happened during the ceremony?</a:t>
            </a:r>
          </a:p>
          <a:p>
            <a:r>
              <a:rPr lang="en-US" dirty="0"/>
              <a:t>How do Andy and Kate feel about the ceremony?</a:t>
            </a:r>
          </a:p>
          <a:p>
            <a:r>
              <a:rPr lang="en-US" dirty="0"/>
              <a:t>What has just happened in front of the church?</a:t>
            </a:r>
          </a:p>
          <a:p>
            <a:r>
              <a:rPr lang="en-US" dirty="0"/>
              <a:t>What do you think will happen next?</a:t>
            </a:r>
          </a:p>
          <a:p>
            <a:pPr marL="0" indent="0">
              <a:buNone/>
            </a:pPr>
            <a:endParaRPr lang="en-US" dirty="0"/>
          </a:p>
        </p:txBody>
      </p:sp>
    </p:spTree>
    <p:extLst>
      <p:ext uri="{BB962C8B-B14F-4D97-AF65-F5344CB8AC3E}">
        <p14:creationId xmlns:p14="http://schemas.microsoft.com/office/powerpoint/2010/main" val="161151176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440" y="946494"/>
            <a:ext cx="8946541" cy="4195481"/>
          </a:xfrm>
        </p:spPr>
        <p:txBody>
          <a:bodyPr>
            <a:normAutofit/>
          </a:bodyPr>
          <a:lstStyle/>
          <a:p>
            <a:r>
              <a:rPr lang="en-US" sz="2400" dirty="0">
                <a:latin typeface="Garamond" panose="02020404030301010803" pitchFamily="18" charset="0"/>
              </a:rPr>
              <a:t>Please open your </a:t>
            </a:r>
            <a:r>
              <a:rPr lang="sr-Latn-RS" sz="2400" dirty="0" err="1" smtClean="0">
                <a:latin typeface="Garamond" panose="02020404030301010803" pitchFamily="18" charset="0"/>
              </a:rPr>
              <a:t>school</a:t>
            </a:r>
            <a:r>
              <a:rPr lang="en-US" sz="2400" dirty="0" smtClean="0">
                <a:latin typeface="Garamond" panose="02020404030301010803" pitchFamily="18" charset="0"/>
              </a:rPr>
              <a:t>books </a:t>
            </a:r>
            <a:r>
              <a:rPr lang="en-US" sz="2400" dirty="0">
                <a:latin typeface="Garamond" panose="02020404030301010803" pitchFamily="18" charset="0"/>
              </a:rPr>
              <a:t>at page 51 </a:t>
            </a:r>
          </a:p>
          <a:p>
            <a:r>
              <a:rPr lang="en-US" sz="2400" dirty="0">
                <a:latin typeface="Garamond" panose="02020404030301010803" pitchFamily="18" charset="0"/>
              </a:rPr>
              <a:t>Lesson 4.4: JUST MARRIED</a:t>
            </a:r>
          </a:p>
          <a:p>
            <a:pPr marL="0" indent="0">
              <a:buNone/>
            </a:pPr>
            <a:endParaRPr lang="en-US" sz="2400" dirty="0">
              <a:latin typeface="Garamond" panose="02020404030301010803" pitchFamily="18" charset="0"/>
            </a:endParaRPr>
          </a:p>
          <a:p>
            <a:pPr marL="0" indent="0">
              <a:buNone/>
            </a:pPr>
            <a:endParaRPr lang="en-US" sz="2400" dirty="0">
              <a:latin typeface="Garamond" panose="020204040303010108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418" y="1948070"/>
            <a:ext cx="5143500" cy="4407010"/>
          </a:xfrm>
          <a:prstGeom prst="rect">
            <a:avLst/>
          </a:prstGeom>
        </p:spPr>
      </p:pic>
    </p:spTree>
    <p:extLst>
      <p:ext uri="{BB962C8B-B14F-4D97-AF65-F5344CB8AC3E}">
        <p14:creationId xmlns:p14="http://schemas.microsoft.com/office/powerpoint/2010/main" val="2567887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2DF251F-13C5-4D40-83C8-D73D0BDC1F9B}"/>
              </a:ext>
            </a:extLst>
          </p:cNvPr>
          <p:cNvSpPr>
            <a:spLocks noGrp="1"/>
          </p:cNvSpPr>
          <p:nvPr>
            <p:ph idx="1"/>
          </p:nvPr>
        </p:nvSpPr>
        <p:spPr>
          <a:xfrm>
            <a:off x="1103312" y="609600"/>
            <a:ext cx="8946541" cy="5638799"/>
          </a:xfrm>
        </p:spPr>
        <p:txBody>
          <a:bodyPr/>
          <a:lstStyle/>
          <a:p>
            <a:r>
              <a:rPr lang="en-US" sz="2400" dirty="0">
                <a:latin typeface="Garamond" panose="02020404030301010803" pitchFamily="18" charset="0"/>
              </a:rPr>
              <a:t>This is the story about the wedding ceremony. Fred and Fiona are getting married. Many characters and guests are here too.</a:t>
            </a:r>
            <a:br>
              <a:rPr lang="en-US" sz="2400" dirty="0">
                <a:latin typeface="Garamond" panose="02020404030301010803" pitchFamily="18" charset="0"/>
              </a:rPr>
            </a:br>
            <a:r>
              <a:rPr lang="en-US" sz="2400" dirty="0">
                <a:latin typeface="Garamond" panose="02020404030301010803" pitchFamily="18" charset="0"/>
              </a:rPr>
              <a:t>James Davis is as excited as Fred is, because he is the groom`s best man at the wedding. The two gentlemen, the bride and her maid of honor are all smartly dressed. The bride and groom have just exchanged their wedding vows and the priest is now holding the wedding ceremony. </a:t>
            </a:r>
          </a:p>
          <a:p>
            <a:endParaRPr lang="en-US" dirty="0"/>
          </a:p>
          <a:p>
            <a:endParaRPr lang="en-US" dirty="0"/>
          </a:p>
          <a:p>
            <a:endParaRPr lang="en-US" dirty="0"/>
          </a:p>
          <a:p>
            <a:endParaRPr lang="en-US" dirty="0"/>
          </a:p>
          <a:p>
            <a:endParaRPr lang="en-US" dirty="0">
              <a:latin typeface="Garamond" panose="02020404030301010803" pitchFamily="18" charset="0"/>
            </a:endParaRPr>
          </a:p>
          <a:p>
            <a:endParaRPr lang="en-US" dirty="0">
              <a:latin typeface="Garamond" panose="02020404030301010803" pitchFamily="18" charset="0"/>
            </a:endParaRPr>
          </a:p>
        </p:txBody>
      </p:sp>
      <p:pic>
        <p:nvPicPr>
          <p:cNvPr id="7" name="Picture 6">
            <a:extLst>
              <a:ext uri="{FF2B5EF4-FFF2-40B4-BE49-F238E27FC236}">
                <a16:creationId xmlns:a16="http://schemas.microsoft.com/office/drawing/2014/main" xmlns="" id="{4957A79C-F6AB-4832-8141-73DED2D50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32" y="3428999"/>
            <a:ext cx="4057650" cy="2464904"/>
          </a:xfrm>
          <a:prstGeom prst="rect">
            <a:avLst/>
          </a:prstGeom>
        </p:spPr>
      </p:pic>
    </p:spTree>
    <p:extLst>
      <p:ext uri="{BB962C8B-B14F-4D97-AF65-F5344CB8AC3E}">
        <p14:creationId xmlns:p14="http://schemas.microsoft.com/office/powerpoint/2010/main" val="27465302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BEFFF1-8139-42F1-B53E-759800178976}"/>
              </a:ext>
            </a:extLst>
          </p:cNvPr>
          <p:cNvSpPr>
            <a:spLocks noGrp="1"/>
          </p:cNvSpPr>
          <p:nvPr>
            <p:ph idx="1"/>
          </p:nvPr>
        </p:nvSpPr>
        <p:spPr>
          <a:xfrm>
            <a:off x="1050303" y="921885"/>
            <a:ext cx="8946541" cy="3982291"/>
          </a:xfrm>
        </p:spPr>
        <p:txBody>
          <a:bodyPr>
            <a:normAutofit/>
          </a:bodyPr>
          <a:lstStyle/>
          <a:p>
            <a:r>
              <a:rPr lang="en-US" sz="2400" dirty="0">
                <a:latin typeface="Garamond" panose="02020404030301010803" pitchFamily="18" charset="0"/>
              </a:rPr>
              <a:t>And the last part of the wedding ceremony takes place in front of the church. One of excited girls is going to catch the bouquet and become the next bride soon. </a:t>
            </a:r>
          </a:p>
        </p:txBody>
      </p:sp>
      <p:pic>
        <p:nvPicPr>
          <p:cNvPr id="5" name="Picture 4">
            <a:extLst>
              <a:ext uri="{FF2B5EF4-FFF2-40B4-BE49-F238E27FC236}">
                <a16:creationId xmlns:a16="http://schemas.microsoft.com/office/drawing/2014/main" xmlns="" id="{E02DF8FF-96DB-43B3-8EF7-A303863FE0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087" y="2138725"/>
            <a:ext cx="5852160" cy="3181393"/>
          </a:xfrm>
          <a:prstGeom prst="rect">
            <a:avLst/>
          </a:prstGeom>
        </p:spPr>
      </p:pic>
      <p:sp>
        <p:nvSpPr>
          <p:cNvPr id="7" name="TextBox 6">
            <a:extLst>
              <a:ext uri="{FF2B5EF4-FFF2-40B4-BE49-F238E27FC236}">
                <a16:creationId xmlns:a16="http://schemas.microsoft.com/office/drawing/2014/main" xmlns="" id="{45F99478-86BA-4AFC-B2ED-894DFA92C6D0}"/>
              </a:ext>
            </a:extLst>
          </p:cNvPr>
          <p:cNvSpPr txBox="1"/>
          <p:nvPr/>
        </p:nvSpPr>
        <p:spPr>
          <a:xfrm>
            <a:off x="1455087" y="5736060"/>
            <a:ext cx="6096000" cy="400110"/>
          </a:xfrm>
          <a:prstGeom prst="rect">
            <a:avLst/>
          </a:prstGeom>
          <a:noFill/>
        </p:spPr>
        <p:txBody>
          <a:bodyPr wrap="square">
            <a:spAutoFit/>
          </a:bodyPr>
          <a:lstStyle/>
          <a:p>
            <a:r>
              <a:rPr lang="en-US" sz="2000" dirty="0">
                <a:latin typeface="Garamond" panose="02020404030301010803" pitchFamily="18" charset="0"/>
              </a:rPr>
              <a:t>After reading the text let`s do some vocabulary exercises</a:t>
            </a:r>
            <a:r>
              <a:rPr lang="en-US" sz="2000" dirty="0"/>
              <a:t>.</a:t>
            </a:r>
          </a:p>
        </p:txBody>
      </p:sp>
    </p:spTree>
    <p:extLst>
      <p:ext uri="{BB962C8B-B14F-4D97-AF65-F5344CB8AC3E}">
        <p14:creationId xmlns:p14="http://schemas.microsoft.com/office/powerpoint/2010/main" val="323118582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   Vocabulary</a:t>
            </a:r>
            <a:r>
              <a:rPr lang="en-US" sz="2000" dirty="0">
                <a:latin typeface="Garamond" panose="02020404030301010803" pitchFamily="18" charset="0"/>
              </a:rPr>
              <a:t/>
            </a:r>
            <a:br>
              <a:rPr lang="en-US" sz="2000" dirty="0">
                <a:latin typeface="Garamond" panose="02020404030301010803" pitchFamily="18" charset="0"/>
              </a:rPr>
            </a:br>
            <a:r>
              <a:rPr lang="en-US" sz="2000" dirty="0">
                <a:latin typeface="Garamond" panose="02020404030301010803" pitchFamily="18" charset="0"/>
              </a:rPr>
              <a:t>       1.  Study the example. Then complete the table:</a:t>
            </a:r>
            <a:endParaRPr lang="en-US" dirty="0">
              <a:latin typeface="Garamond" panose="020204040303010108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9153573"/>
              </p:ext>
            </p:extLst>
          </p:nvPr>
        </p:nvGraphicFramePr>
        <p:xfrm>
          <a:off x="1103313" y="2052638"/>
          <a:ext cx="8947150" cy="259588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xmlns="" val="607609667"/>
                    </a:ext>
                  </a:extLst>
                </a:gridCol>
                <a:gridCol w="4473575">
                  <a:extLst>
                    <a:ext uri="{9D8B030D-6E8A-4147-A177-3AD203B41FA5}">
                      <a16:colId xmlns:a16="http://schemas.microsoft.com/office/drawing/2014/main" xmlns="" val="3757339430"/>
                    </a:ext>
                  </a:extLst>
                </a:gridCol>
              </a:tblGrid>
              <a:tr h="370840">
                <a:tc>
                  <a:txBody>
                    <a:bodyPr/>
                    <a:lstStyle/>
                    <a:p>
                      <a:r>
                        <a:rPr lang="en-US" dirty="0">
                          <a:latin typeface="Garamond" panose="02020404030301010803" pitchFamily="18" charset="0"/>
                        </a:rPr>
                        <a:t>Noun</a:t>
                      </a:r>
                    </a:p>
                  </a:txBody>
                  <a:tcPr/>
                </a:tc>
                <a:tc>
                  <a:txBody>
                    <a:bodyPr/>
                    <a:lstStyle/>
                    <a:p>
                      <a:r>
                        <a:rPr lang="en-US" dirty="0"/>
                        <a:t>Verb</a:t>
                      </a:r>
                    </a:p>
                  </a:txBody>
                  <a:tcPr/>
                </a:tc>
                <a:extLst>
                  <a:ext uri="{0D108BD9-81ED-4DB2-BD59-A6C34878D82A}">
                    <a16:rowId xmlns:a16="http://schemas.microsoft.com/office/drawing/2014/main" xmlns="" val="4011253214"/>
                  </a:ext>
                </a:extLst>
              </a:tr>
              <a:tr h="370840">
                <a:tc>
                  <a:txBody>
                    <a:bodyPr/>
                    <a:lstStyle/>
                    <a:p>
                      <a:r>
                        <a:rPr lang="en-US" dirty="0"/>
                        <a:t>company</a:t>
                      </a:r>
                    </a:p>
                  </a:txBody>
                  <a:tcPr/>
                </a:tc>
                <a:tc>
                  <a:txBody>
                    <a:bodyPr/>
                    <a:lstStyle/>
                    <a:p>
                      <a:r>
                        <a:rPr lang="en-US" dirty="0"/>
                        <a:t>accompany</a:t>
                      </a:r>
                    </a:p>
                  </a:txBody>
                  <a:tcPr/>
                </a:tc>
                <a:extLst>
                  <a:ext uri="{0D108BD9-81ED-4DB2-BD59-A6C34878D82A}">
                    <a16:rowId xmlns:a16="http://schemas.microsoft.com/office/drawing/2014/main" xmlns="" val="2099345477"/>
                  </a:ext>
                </a:extLst>
              </a:tr>
              <a:tr h="370840">
                <a:tc>
                  <a:txBody>
                    <a:bodyPr/>
                    <a:lstStyle/>
                    <a:p>
                      <a:r>
                        <a:rPr lang="en-US" dirty="0"/>
                        <a:t>life</a:t>
                      </a:r>
                    </a:p>
                  </a:txBody>
                  <a:tcPr/>
                </a:tc>
                <a:tc>
                  <a:txBody>
                    <a:bodyPr/>
                    <a:lstStyle/>
                    <a:p>
                      <a:endParaRPr lang="en-US"/>
                    </a:p>
                  </a:txBody>
                  <a:tcPr/>
                </a:tc>
                <a:extLst>
                  <a:ext uri="{0D108BD9-81ED-4DB2-BD59-A6C34878D82A}">
                    <a16:rowId xmlns:a16="http://schemas.microsoft.com/office/drawing/2014/main" xmlns="" val="3464083214"/>
                  </a:ext>
                </a:extLst>
              </a:tr>
              <a:tr h="370840">
                <a:tc>
                  <a:txBody>
                    <a:bodyPr/>
                    <a:lstStyle/>
                    <a:p>
                      <a:endParaRPr lang="en-US"/>
                    </a:p>
                  </a:txBody>
                  <a:tcPr/>
                </a:tc>
                <a:tc>
                  <a:txBody>
                    <a:bodyPr/>
                    <a:lstStyle/>
                    <a:p>
                      <a:r>
                        <a:rPr lang="en-US" dirty="0"/>
                        <a:t>die</a:t>
                      </a:r>
                    </a:p>
                  </a:txBody>
                  <a:tcPr/>
                </a:tc>
                <a:extLst>
                  <a:ext uri="{0D108BD9-81ED-4DB2-BD59-A6C34878D82A}">
                    <a16:rowId xmlns:a16="http://schemas.microsoft.com/office/drawing/2014/main" xmlns="" val="2989476661"/>
                  </a:ext>
                </a:extLst>
              </a:tr>
              <a:tr h="370840">
                <a:tc>
                  <a:txBody>
                    <a:bodyPr/>
                    <a:lstStyle/>
                    <a:p>
                      <a:r>
                        <a:rPr lang="en-US" dirty="0"/>
                        <a:t>marriage</a:t>
                      </a:r>
                    </a:p>
                  </a:txBody>
                  <a:tcPr/>
                </a:tc>
                <a:tc>
                  <a:txBody>
                    <a:bodyPr/>
                    <a:lstStyle/>
                    <a:p>
                      <a:endParaRPr lang="en-US"/>
                    </a:p>
                  </a:txBody>
                  <a:tcPr/>
                </a:tc>
                <a:extLst>
                  <a:ext uri="{0D108BD9-81ED-4DB2-BD59-A6C34878D82A}">
                    <a16:rowId xmlns:a16="http://schemas.microsoft.com/office/drawing/2014/main" xmlns="" val="2293646146"/>
                  </a:ext>
                </a:extLst>
              </a:tr>
              <a:tr h="370840">
                <a:tc>
                  <a:txBody>
                    <a:bodyPr/>
                    <a:lstStyle/>
                    <a:p>
                      <a:endParaRPr lang="en-US"/>
                    </a:p>
                  </a:txBody>
                  <a:tcPr/>
                </a:tc>
                <a:tc>
                  <a:txBody>
                    <a:bodyPr/>
                    <a:lstStyle/>
                    <a:p>
                      <a:r>
                        <a:rPr lang="en-US" dirty="0"/>
                        <a:t>promise</a:t>
                      </a:r>
                    </a:p>
                  </a:txBody>
                  <a:tcPr/>
                </a:tc>
                <a:extLst>
                  <a:ext uri="{0D108BD9-81ED-4DB2-BD59-A6C34878D82A}">
                    <a16:rowId xmlns:a16="http://schemas.microsoft.com/office/drawing/2014/main" xmlns="" val="1320802289"/>
                  </a:ext>
                </a:extLst>
              </a:tr>
              <a:tr h="370840">
                <a:tc>
                  <a:txBody>
                    <a:bodyPr/>
                    <a:lstStyle/>
                    <a:p>
                      <a:r>
                        <a:rPr lang="en-US" dirty="0"/>
                        <a:t>exchange</a:t>
                      </a:r>
                    </a:p>
                  </a:txBody>
                  <a:tcPr/>
                </a:tc>
                <a:tc>
                  <a:txBody>
                    <a:bodyPr/>
                    <a:lstStyle/>
                    <a:p>
                      <a:endParaRPr lang="en-US" dirty="0"/>
                    </a:p>
                  </a:txBody>
                  <a:tcPr/>
                </a:tc>
                <a:extLst>
                  <a:ext uri="{0D108BD9-81ED-4DB2-BD59-A6C34878D82A}">
                    <a16:rowId xmlns:a16="http://schemas.microsoft.com/office/drawing/2014/main" xmlns="" val="2513954194"/>
                  </a:ext>
                </a:extLst>
              </a:tr>
            </a:tbl>
          </a:graphicData>
        </a:graphic>
      </p:graphicFrame>
    </p:spTree>
    <p:extLst>
      <p:ext uri="{BB962C8B-B14F-4D97-AF65-F5344CB8AC3E}">
        <p14:creationId xmlns:p14="http://schemas.microsoft.com/office/powerpoint/2010/main" val="21743321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   </a:t>
            </a:r>
            <a:r>
              <a:rPr lang="en-US" sz="2000" dirty="0">
                <a:latin typeface="Garamond" panose="02020404030301010803" pitchFamily="18" charset="0"/>
              </a:rPr>
              <a:t/>
            </a:r>
            <a:br>
              <a:rPr lang="en-US" sz="2000" dirty="0">
                <a:latin typeface="Garamond" panose="02020404030301010803" pitchFamily="18" charset="0"/>
              </a:rPr>
            </a:br>
            <a:r>
              <a:rPr lang="en-US" sz="2000" dirty="0">
                <a:latin typeface="Garamond" panose="02020404030301010803" pitchFamily="18" charset="0"/>
              </a:rPr>
              <a:t>      </a:t>
            </a:r>
            <a:endParaRPr lang="en-US" dirty="0">
              <a:latin typeface="Garamond" panose="02020404030301010803"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032789"/>
              </p:ext>
            </p:extLst>
          </p:nvPr>
        </p:nvGraphicFramePr>
        <p:xfrm>
          <a:off x="1103313" y="2052638"/>
          <a:ext cx="8947150" cy="259588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xmlns="" val="607609667"/>
                    </a:ext>
                  </a:extLst>
                </a:gridCol>
                <a:gridCol w="4473575">
                  <a:extLst>
                    <a:ext uri="{9D8B030D-6E8A-4147-A177-3AD203B41FA5}">
                      <a16:colId xmlns:a16="http://schemas.microsoft.com/office/drawing/2014/main" xmlns="" val="3757339430"/>
                    </a:ext>
                  </a:extLst>
                </a:gridCol>
              </a:tblGrid>
              <a:tr h="370840">
                <a:tc>
                  <a:txBody>
                    <a:bodyPr/>
                    <a:lstStyle/>
                    <a:p>
                      <a:r>
                        <a:rPr lang="en-US" dirty="0">
                          <a:latin typeface="Garamond" panose="02020404030301010803" pitchFamily="18" charset="0"/>
                        </a:rPr>
                        <a:t>Noun</a:t>
                      </a:r>
                    </a:p>
                  </a:txBody>
                  <a:tcPr/>
                </a:tc>
                <a:tc>
                  <a:txBody>
                    <a:bodyPr/>
                    <a:lstStyle/>
                    <a:p>
                      <a:r>
                        <a:rPr lang="en-US" dirty="0"/>
                        <a:t>Verb</a:t>
                      </a:r>
                    </a:p>
                  </a:txBody>
                  <a:tcPr/>
                </a:tc>
                <a:extLst>
                  <a:ext uri="{0D108BD9-81ED-4DB2-BD59-A6C34878D82A}">
                    <a16:rowId xmlns:a16="http://schemas.microsoft.com/office/drawing/2014/main" xmlns="" val="4011253214"/>
                  </a:ext>
                </a:extLst>
              </a:tr>
              <a:tr h="370840">
                <a:tc>
                  <a:txBody>
                    <a:bodyPr/>
                    <a:lstStyle/>
                    <a:p>
                      <a:r>
                        <a:rPr lang="en-US" dirty="0"/>
                        <a:t>company</a:t>
                      </a:r>
                    </a:p>
                  </a:txBody>
                  <a:tcPr/>
                </a:tc>
                <a:tc>
                  <a:txBody>
                    <a:bodyPr/>
                    <a:lstStyle/>
                    <a:p>
                      <a:r>
                        <a:rPr lang="en-US" dirty="0"/>
                        <a:t>accompany</a:t>
                      </a:r>
                    </a:p>
                  </a:txBody>
                  <a:tcPr/>
                </a:tc>
                <a:extLst>
                  <a:ext uri="{0D108BD9-81ED-4DB2-BD59-A6C34878D82A}">
                    <a16:rowId xmlns:a16="http://schemas.microsoft.com/office/drawing/2014/main" xmlns="" val="2099345477"/>
                  </a:ext>
                </a:extLst>
              </a:tr>
              <a:tr h="370840">
                <a:tc>
                  <a:txBody>
                    <a:bodyPr/>
                    <a:lstStyle/>
                    <a:p>
                      <a:r>
                        <a:rPr lang="en-US" dirty="0"/>
                        <a:t>life</a:t>
                      </a:r>
                    </a:p>
                  </a:txBody>
                  <a:tcPr/>
                </a:tc>
                <a:tc>
                  <a:txBody>
                    <a:bodyPr/>
                    <a:lstStyle/>
                    <a:p>
                      <a:r>
                        <a:rPr lang="en-US" dirty="0"/>
                        <a:t>live</a:t>
                      </a:r>
                    </a:p>
                  </a:txBody>
                  <a:tcPr/>
                </a:tc>
                <a:extLst>
                  <a:ext uri="{0D108BD9-81ED-4DB2-BD59-A6C34878D82A}">
                    <a16:rowId xmlns:a16="http://schemas.microsoft.com/office/drawing/2014/main" xmlns="" val="3464083214"/>
                  </a:ext>
                </a:extLst>
              </a:tr>
              <a:tr h="370840">
                <a:tc>
                  <a:txBody>
                    <a:bodyPr/>
                    <a:lstStyle/>
                    <a:p>
                      <a:r>
                        <a:rPr lang="en-US" dirty="0"/>
                        <a:t>death</a:t>
                      </a:r>
                    </a:p>
                  </a:txBody>
                  <a:tcPr/>
                </a:tc>
                <a:tc>
                  <a:txBody>
                    <a:bodyPr/>
                    <a:lstStyle/>
                    <a:p>
                      <a:r>
                        <a:rPr lang="en-US" dirty="0"/>
                        <a:t>die</a:t>
                      </a:r>
                    </a:p>
                  </a:txBody>
                  <a:tcPr/>
                </a:tc>
                <a:extLst>
                  <a:ext uri="{0D108BD9-81ED-4DB2-BD59-A6C34878D82A}">
                    <a16:rowId xmlns:a16="http://schemas.microsoft.com/office/drawing/2014/main" xmlns="" val="2989476661"/>
                  </a:ext>
                </a:extLst>
              </a:tr>
              <a:tr h="370840">
                <a:tc>
                  <a:txBody>
                    <a:bodyPr/>
                    <a:lstStyle/>
                    <a:p>
                      <a:r>
                        <a:rPr lang="en-US" dirty="0"/>
                        <a:t>marriage</a:t>
                      </a:r>
                    </a:p>
                  </a:txBody>
                  <a:tcPr/>
                </a:tc>
                <a:tc>
                  <a:txBody>
                    <a:bodyPr/>
                    <a:lstStyle/>
                    <a:p>
                      <a:r>
                        <a:rPr lang="en-US" dirty="0"/>
                        <a:t>marry</a:t>
                      </a:r>
                    </a:p>
                  </a:txBody>
                  <a:tcPr/>
                </a:tc>
                <a:extLst>
                  <a:ext uri="{0D108BD9-81ED-4DB2-BD59-A6C34878D82A}">
                    <a16:rowId xmlns:a16="http://schemas.microsoft.com/office/drawing/2014/main" xmlns="" val="2293646146"/>
                  </a:ext>
                </a:extLst>
              </a:tr>
              <a:tr h="370840">
                <a:tc>
                  <a:txBody>
                    <a:bodyPr/>
                    <a:lstStyle/>
                    <a:p>
                      <a:r>
                        <a:rPr lang="en-US" dirty="0"/>
                        <a:t>promise</a:t>
                      </a:r>
                    </a:p>
                  </a:txBody>
                  <a:tcPr/>
                </a:tc>
                <a:tc>
                  <a:txBody>
                    <a:bodyPr/>
                    <a:lstStyle/>
                    <a:p>
                      <a:r>
                        <a:rPr lang="en-US" dirty="0"/>
                        <a:t>promise</a:t>
                      </a:r>
                    </a:p>
                  </a:txBody>
                  <a:tcPr/>
                </a:tc>
                <a:extLst>
                  <a:ext uri="{0D108BD9-81ED-4DB2-BD59-A6C34878D82A}">
                    <a16:rowId xmlns:a16="http://schemas.microsoft.com/office/drawing/2014/main" xmlns="" val="1320802289"/>
                  </a:ext>
                </a:extLst>
              </a:tr>
              <a:tr h="370840">
                <a:tc>
                  <a:txBody>
                    <a:bodyPr/>
                    <a:lstStyle/>
                    <a:p>
                      <a:r>
                        <a:rPr lang="en-US" dirty="0"/>
                        <a:t>exchange</a:t>
                      </a:r>
                    </a:p>
                  </a:txBody>
                  <a:tcPr/>
                </a:tc>
                <a:tc>
                  <a:txBody>
                    <a:bodyPr/>
                    <a:lstStyle/>
                    <a:p>
                      <a:r>
                        <a:rPr lang="en-US" dirty="0"/>
                        <a:t>exchange</a:t>
                      </a:r>
                    </a:p>
                  </a:txBody>
                  <a:tcPr/>
                </a:tc>
                <a:extLst>
                  <a:ext uri="{0D108BD9-81ED-4DB2-BD59-A6C34878D82A}">
                    <a16:rowId xmlns:a16="http://schemas.microsoft.com/office/drawing/2014/main" xmlns="" val="2513954194"/>
                  </a:ext>
                </a:extLst>
              </a:tr>
            </a:tbl>
          </a:graphicData>
        </a:graphic>
      </p:graphicFrame>
    </p:spTree>
    <p:extLst>
      <p:ext uri="{BB962C8B-B14F-4D97-AF65-F5344CB8AC3E}">
        <p14:creationId xmlns:p14="http://schemas.microsoft.com/office/powerpoint/2010/main" val="29690516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AB7D0-D92D-4852-A204-AC785B06E446}"/>
              </a:ext>
            </a:extLst>
          </p:cNvPr>
          <p:cNvSpPr>
            <a:spLocks noGrp="1"/>
          </p:cNvSpPr>
          <p:nvPr>
            <p:ph type="title"/>
          </p:nvPr>
        </p:nvSpPr>
        <p:spPr/>
        <p:txBody>
          <a:bodyPr/>
          <a:lstStyle/>
          <a:p>
            <a:r>
              <a:rPr lang="en-US" sz="2000" b="1" dirty="0"/>
              <a:t>2. Match the words to get the expressions from text 4.4:</a:t>
            </a:r>
          </a:p>
        </p:txBody>
      </p:sp>
      <p:sp>
        <p:nvSpPr>
          <p:cNvPr id="3" name="Content Placeholder 2">
            <a:extLst>
              <a:ext uri="{FF2B5EF4-FFF2-40B4-BE49-F238E27FC236}">
                <a16:creationId xmlns:a16="http://schemas.microsoft.com/office/drawing/2014/main" xmlns="" id="{3722159F-999F-42CD-8A94-FA16D62546F4}"/>
              </a:ext>
            </a:extLst>
          </p:cNvPr>
          <p:cNvSpPr>
            <a:spLocks noGrp="1"/>
          </p:cNvSpPr>
          <p:nvPr>
            <p:ph idx="1"/>
          </p:nvPr>
        </p:nvSpPr>
        <p:spPr>
          <a:xfrm>
            <a:off x="984042" y="1496327"/>
            <a:ext cx="8946541" cy="4195481"/>
          </a:xfrm>
        </p:spPr>
        <p:txBody>
          <a:bodyPr>
            <a:normAutofit lnSpcReduction="10000"/>
          </a:bodyPr>
          <a:lstStyle/>
          <a:p>
            <a:pPr marL="0" indent="0">
              <a:buNone/>
            </a:pPr>
            <a:r>
              <a:rPr lang="en-US" dirty="0"/>
              <a:t>best                      the wedding ceremony</a:t>
            </a:r>
          </a:p>
          <a:p>
            <a:pPr marL="0" indent="0">
              <a:buNone/>
            </a:pPr>
            <a:r>
              <a:rPr lang="en-US" dirty="0"/>
              <a:t>maid of                for worse</a:t>
            </a:r>
          </a:p>
          <a:p>
            <a:pPr marL="0" indent="0">
              <a:buNone/>
            </a:pPr>
            <a:r>
              <a:rPr lang="en-US" dirty="0"/>
              <a:t>smartly                 and in health</a:t>
            </a:r>
          </a:p>
          <a:p>
            <a:pPr marL="0" indent="0">
              <a:buNone/>
            </a:pPr>
            <a:r>
              <a:rPr lang="en-US" dirty="0"/>
              <a:t>wedding              married</a:t>
            </a:r>
          </a:p>
          <a:p>
            <a:pPr marL="0" indent="0">
              <a:buNone/>
            </a:pPr>
            <a:r>
              <a:rPr lang="en-US" dirty="0"/>
              <a:t>hold                      man</a:t>
            </a:r>
          </a:p>
          <a:p>
            <a:pPr marL="0" indent="0">
              <a:buNone/>
            </a:pPr>
            <a:r>
              <a:rPr lang="en-US" dirty="0"/>
              <a:t>for  better             honor</a:t>
            </a:r>
          </a:p>
          <a:p>
            <a:pPr marL="0" indent="0">
              <a:buNone/>
            </a:pPr>
            <a:r>
              <a:rPr lang="en-US" dirty="0"/>
              <a:t>in sickness             dressed</a:t>
            </a:r>
          </a:p>
          <a:p>
            <a:pPr marL="0" indent="0">
              <a:buNone/>
            </a:pPr>
            <a:r>
              <a:rPr lang="en-US" dirty="0"/>
              <a:t>to love                   wed</a:t>
            </a:r>
          </a:p>
          <a:p>
            <a:pPr marL="0" indent="0">
              <a:buNone/>
            </a:pPr>
            <a:r>
              <a:rPr lang="en-US" dirty="0"/>
              <a:t>just                          vows</a:t>
            </a:r>
          </a:p>
          <a:p>
            <a:pPr marL="0" indent="0">
              <a:buNone/>
            </a:pPr>
            <a:r>
              <a:rPr lang="en-US" dirty="0"/>
              <a:t>newly                     and to cherish </a:t>
            </a:r>
          </a:p>
        </p:txBody>
      </p:sp>
    </p:spTree>
    <p:extLst>
      <p:ext uri="{BB962C8B-B14F-4D97-AF65-F5344CB8AC3E}">
        <p14:creationId xmlns:p14="http://schemas.microsoft.com/office/powerpoint/2010/main" val="3898088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DA72564-F8BD-4904-94CC-E6B196FDA951}"/>
              </a:ext>
            </a:extLst>
          </p:cNvPr>
          <p:cNvSpPr>
            <a:spLocks noGrp="1"/>
          </p:cNvSpPr>
          <p:nvPr>
            <p:ph idx="1"/>
          </p:nvPr>
        </p:nvSpPr>
        <p:spPr>
          <a:xfrm>
            <a:off x="1209330" y="1112013"/>
            <a:ext cx="8946541" cy="4195481"/>
          </a:xfrm>
        </p:spPr>
        <p:txBody>
          <a:bodyPr>
            <a:normAutofit lnSpcReduction="10000"/>
          </a:bodyPr>
          <a:lstStyle/>
          <a:p>
            <a:r>
              <a:rPr lang="en-US" dirty="0"/>
              <a:t>best man</a:t>
            </a:r>
          </a:p>
          <a:p>
            <a:r>
              <a:rPr lang="en-US" dirty="0"/>
              <a:t>maid of honor</a:t>
            </a:r>
          </a:p>
          <a:p>
            <a:r>
              <a:rPr lang="en-US" dirty="0"/>
              <a:t>smartly dressed</a:t>
            </a:r>
          </a:p>
          <a:p>
            <a:r>
              <a:rPr lang="en-US" dirty="0"/>
              <a:t>wedding vows</a:t>
            </a:r>
          </a:p>
          <a:p>
            <a:r>
              <a:rPr lang="en-US" dirty="0"/>
              <a:t>hold the wedding ceremony</a:t>
            </a:r>
          </a:p>
          <a:p>
            <a:r>
              <a:rPr lang="en-US" dirty="0"/>
              <a:t>for better, for worse</a:t>
            </a:r>
          </a:p>
          <a:p>
            <a:r>
              <a:rPr lang="en-US" dirty="0"/>
              <a:t>in sickness and in health</a:t>
            </a:r>
          </a:p>
          <a:p>
            <a:pPr marL="0" indent="0">
              <a:buNone/>
            </a:pPr>
            <a:r>
              <a:rPr lang="en-US" dirty="0"/>
              <a:t>     to love and to cherish</a:t>
            </a:r>
          </a:p>
          <a:p>
            <a:r>
              <a:rPr lang="en-US" dirty="0"/>
              <a:t>just married</a:t>
            </a:r>
          </a:p>
          <a:p>
            <a:r>
              <a:rPr lang="en-US" dirty="0"/>
              <a:t>newly wed</a:t>
            </a:r>
          </a:p>
        </p:txBody>
      </p:sp>
    </p:spTree>
    <p:extLst>
      <p:ext uri="{BB962C8B-B14F-4D97-AF65-F5344CB8AC3E}">
        <p14:creationId xmlns:p14="http://schemas.microsoft.com/office/powerpoint/2010/main" val="28149281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21CF6-E46C-4293-9C09-2992516FEC1D}"/>
              </a:ext>
            </a:extLst>
          </p:cNvPr>
          <p:cNvSpPr>
            <a:spLocks noGrp="1"/>
          </p:cNvSpPr>
          <p:nvPr>
            <p:ph type="title"/>
          </p:nvPr>
        </p:nvSpPr>
        <p:spPr>
          <a:xfrm>
            <a:off x="477079" y="452718"/>
            <a:ext cx="9573756" cy="1400530"/>
          </a:xfrm>
        </p:spPr>
        <p:txBody>
          <a:bodyPr/>
          <a:lstStyle/>
          <a:p>
            <a:r>
              <a:rPr lang="en-US" sz="2000" b="1" dirty="0"/>
              <a:t>3. Chose the correct expression from exercise 2 to complete the sentences:</a:t>
            </a:r>
          </a:p>
        </p:txBody>
      </p:sp>
      <p:sp>
        <p:nvSpPr>
          <p:cNvPr id="3" name="Content Placeholder 2">
            <a:extLst>
              <a:ext uri="{FF2B5EF4-FFF2-40B4-BE49-F238E27FC236}">
                <a16:creationId xmlns:a16="http://schemas.microsoft.com/office/drawing/2014/main" xmlns="" id="{A40A130E-CB73-4C08-8FEB-DEE97987C599}"/>
              </a:ext>
            </a:extLst>
          </p:cNvPr>
          <p:cNvSpPr>
            <a:spLocks noGrp="1"/>
          </p:cNvSpPr>
          <p:nvPr>
            <p:ph idx="1"/>
          </p:nvPr>
        </p:nvSpPr>
        <p:spPr>
          <a:xfrm>
            <a:off x="1104294" y="1469823"/>
            <a:ext cx="8946541" cy="4935459"/>
          </a:xfrm>
        </p:spPr>
        <p:txBody>
          <a:bodyPr>
            <a:normAutofit/>
          </a:bodyPr>
          <a:lstStyle/>
          <a:p>
            <a:r>
              <a:rPr lang="en-US" dirty="0"/>
              <a:t>1. My best friend has just asked me to be his </a:t>
            </a:r>
            <a:r>
              <a:rPr lang="en-US" b="1" u="sng" dirty="0"/>
              <a:t>best man </a:t>
            </a:r>
            <a:r>
              <a:rPr lang="en-US" dirty="0"/>
              <a:t>at his wedding.</a:t>
            </a:r>
          </a:p>
          <a:p>
            <a:r>
              <a:rPr lang="en-US" dirty="0"/>
              <a:t>2. People are always </a:t>
            </a:r>
            <a:r>
              <a:rPr lang="en-US" b="1" u="sng" dirty="0"/>
              <a:t>smartly dressed </a:t>
            </a:r>
            <a:r>
              <a:rPr lang="en-US" dirty="0"/>
              <a:t>for wedding ceremonies.</a:t>
            </a:r>
          </a:p>
          <a:p>
            <a:r>
              <a:rPr lang="en-US" dirty="0"/>
              <a:t>3. When priests </a:t>
            </a:r>
            <a:r>
              <a:rPr lang="en-US" b="1" u="sng" dirty="0"/>
              <a:t>hold the wedding ceremony</a:t>
            </a:r>
            <a:r>
              <a:rPr lang="en-US" dirty="0"/>
              <a:t>, everybody should be silent.</a:t>
            </a:r>
          </a:p>
          <a:p>
            <a:r>
              <a:rPr lang="en-US" dirty="0"/>
              <a:t>4</a:t>
            </a:r>
            <a:r>
              <a:rPr lang="en-US" b="1" dirty="0"/>
              <a:t>. </a:t>
            </a:r>
            <a:r>
              <a:rPr lang="en-US" b="1" u="sng" dirty="0"/>
              <a:t>For better, for worse </a:t>
            </a:r>
            <a:r>
              <a:rPr lang="en-US" dirty="0"/>
              <a:t>actually means ``in good times and in bad times``.</a:t>
            </a:r>
          </a:p>
          <a:p>
            <a:r>
              <a:rPr lang="en-US" dirty="0"/>
              <a:t>5. You promised </a:t>
            </a:r>
            <a:r>
              <a:rPr lang="en-US" b="1" u="sng" dirty="0"/>
              <a:t>to love and to cherish</a:t>
            </a:r>
            <a:r>
              <a:rPr lang="en-US" b="1" dirty="0"/>
              <a:t> </a:t>
            </a:r>
            <a:r>
              <a:rPr lang="en-US" dirty="0"/>
              <a:t>each other at your wedding , so do it.</a:t>
            </a:r>
          </a:p>
          <a:p>
            <a:pPr marL="0" indent="0">
              <a:buNone/>
            </a:pPr>
            <a:r>
              <a:rPr lang="en-US" dirty="0"/>
              <a:t> </a:t>
            </a:r>
          </a:p>
          <a:p>
            <a:pPr marL="0" indent="0">
              <a:buNone/>
            </a:pPr>
            <a:endParaRPr lang="en-US" dirty="0"/>
          </a:p>
          <a:p>
            <a:pPr marL="0" indent="0">
              <a:buNone/>
            </a:pPr>
            <a:r>
              <a:rPr lang="en-US" dirty="0"/>
              <a:t>     Complete this exercise at your own.</a:t>
            </a:r>
          </a:p>
        </p:txBody>
      </p:sp>
    </p:spTree>
    <p:extLst>
      <p:ext uri="{BB962C8B-B14F-4D97-AF65-F5344CB8AC3E}">
        <p14:creationId xmlns:p14="http://schemas.microsoft.com/office/powerpoint/2010/main" val="92744860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272</TotalTime>
  <Words>344</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Garamond</vt:lpstr>
      <vt:lpstr>Wingdings 3</vt:lpstr>
      <vt:lpstr>Ion</vt:lpstr>
      <vt:lpstr>JUST MARRIED</vt:lpstr>
      <vt:lpstr>PowerPoint Presentation</vt:lpstr>
      <vt:lpstr>PowerPoint Presentation</vt:lpstr>
      <vt:lpstr>PowerPoint Presentation</vt:lpstr>
      <vt:lpstr>   Vocabulary        1.  Study the example. Then complete the table:</vt:lpstr>
      <vt:lpstr>          </vt:lpstr>
      <vt:lpstr>2. Match the words to get the expressions from text 4.4:</vt:lpstr>
      <vt:lpstr>PowerPoint Presentation</vt:lpstr>
      <vt:lpstr>3. Chose the correct expression from exercise 2 to complete the sentences:</vt:lpstr>
      <vt:lpstr>          Homework:           Read text 4.4 again and answer the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MARRIED</dc:title>
  <dc:creator>dany</dc:creator>
  <cp:lastModifiedBy>11. Kristina Mataruga</cp:lastModifiedBy>
  <cp:revision>32</cp:revision>
  <dcterms:created xsi:type="dcterms:W3CDTF">2021-02-21T20:02:03Z</dcterms:created>
  <dcterms:modified xsi:type="dcterms:W3CDTF">2021-02-26T11:15:30Z</dcterms:modified>
</cp:coreProperties>
</file>