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9" r:id="rId5"/>
    <p:sldId id="272" r:id="rId6"/>
    <p:sldId id="273" r:id="rId7"/>
    <p:sldId id="264" r:id="rId8"/>
    <p:sldId id="274" r:id="rId9"/>
    <p:sldId id="275" r:id="rId10"/>
    <p:sldId id="276" r:id="rId11"/>
    <p:sldId id="277" r:id="rId12"/>
    <p:sldId id="278" r:id="rId13"/>
    <p:sldId id="279" r:id="rId14"/>
    <p:sldId id="263" r:id="rId15"/>
    <p:sldId id="266" r:id="rId16"/>
    <p:sldId id="280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2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8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56289-DC75-4D14-B5C5-C5D5F85DFC3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552B3-3E8C-4E32-8E1F-B15FF20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4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1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67543"/>
          </a:xfrm>
        </p:spPr>
        <p:txBody>
          <a:bodyPr>
            <a:normAutofit fontScale="90000"/>
          </a:bodyPr>
          <a:lstStyle/>
          <a:p>
            <a:r>
              <a:rPr lang="sr-Cyrl-BA" b="1" dirty="0" smtClean="0">
                <a:solidFill>
                  <a:srgbClr val="92D050"/>
                </a:solidFill>
              </a:rPr>
              <a:t>Изузетак као и у нашем језику</a:t>
            </a:r>
            <a:br>
              <a:rPr lang="sr-Cyrl-BA" b="1" dirty="0" smtClean="0">
                <a:solidFill>
                  <a:srgbClr val="92D050"/>
                </a:solidFill>
              </a:rPr>
            </a:br>
            <a: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</a:t>
            </a:r>
            <a:r>
              <a:rPr lang="ru-RU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мека промјена </a:t>
            </a:r>
            <a:b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– наставак јако важан за правопис бројева</a:t>
            </a:r>
            <a:b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писању седмог и осмог имамо меки наставак у средини,остали бројеви имају наставак  - </a:t>
            </a:r>
            <a:r>
              <a:rPr lang="ru-RU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sr-Cyrl-BA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тврдој придјевској промјени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77" r="28716"/>
          <a:stretch/>
        </p:blipFill>
        <p:spPr>
          <a:xfrm>
            <a:off x="3091543" y="1308054"/>
            <a:ext cx="7628708" cy="58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1190"/>
          </a:xfrm>
        </p:spPr>
        <p:txBody>
          <a:bodyPr>
            <a:normAutofit/>
          </a:bodyPr>
          <a:lstStyle/>
          <a:p>
            <a:r>
              <a:rPr lang="sr-Cyrl-BA" dirty="0" smtClean="0"/>
              <a:t>                          </a:t>
            </a:r>
            <a:r>
              <a:rPr lang="sr-Cyrl-BA" i="1" dirty="0" smtClean="0">
                <a:solidFill>
                  <a:schemeClr val="accent1">
                    <a:lumMod val="75000"/>
                  </a:schemeClr>
                </a:solidFill>
              </a:rPr>
              <a:t>И тридцат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ый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79" b="26677"/>
          <a:stretch/>
        </p:blipFill>
        <p:spPr>
          <a:xfrm>
            <a:off x="1" y="879566"/>
            <a:ext cx="12017828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69"/>
            <a:ext cx="10515600" cy="722811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sr-Cyrl-BA" sz="2000" i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-као и код основних бројева прекида правилни низ, он је изузетак обратити пажњу</a:t>
            </a:r>
            <a:br>
              <a:rPr lang="sr-Cyrl-BA" sz="2000" i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2000" i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бројеви од 50-80 обратити пажњу како их пишемо 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85" b="42689"/>
          <a:stretch/>
        </p:blipFill>
        <p:spPr>
          <a:xfrm>
            <a:off x="104503" y="870857"/>
            <a:ext cx="11930743" cy="59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36022"/>
          </a:xfrm>
        </p:spPr>
        <p:txBody>
          <a:bodyPr>
            <a:normAutofit/>
          </a:bodyPr>
          <a:lstStyle/>
          <a:p>
            <a:r>
              <a:rPr lang="sr-Cyrl-BA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питању је одговор,правилно поставите питање –ом; Локатив је у питању као и код нас</a:t>
            </a:r>
            <a:br>
              <a:rPr lang="sr-Cyrl-BA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седмог обратити пажњу на –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</a:t>
            </a:r>
            <a:r>
              <a:rPr lang="sr-Cyrl-BA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</a:t>
            </a:r>
            <a:br>
              <a:rPr lang="sr-Cyrl-BA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2" r="13187" b="2061"/>
          <a:stretch/>
        </p:blipFill>
        <p:spPr>
          <a:xfrm>
            <a:off x="130628" y="740228"/>
            <a:ext cx="12000411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2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46" y="0"/>
            <a:ext cx="11678194" cy="6858000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Порядковые числительные — это слова, обозначающие порядок предметов при счёте. Порядковые числительные отвечают на вопросы:  который?, которая?, которое?, которые?  или  какой?, какая?, какое?, какие?  (по счёту):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седьмой,  седьмая,  седьмое,  седьмые. Порядковые числительные во множественном числе употребляются с существительными во множественном числе или не имеющими единственного числа: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десятые ряды,  первые дни;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ножницы,  пятые очки,  седьмые брюки.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порядковые числительные употребляются с названиями месяцев, то название месяца ставится в родительном падеже: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сентября,  о первом сентября,  перед первым сентября.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Порядковые числительные, обозначающие знаменательную (праздничную) дату, пишутся с большой буквы: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Девятое мая,  Восьмое марта.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числительное записано цифрами, то с большой буквы пишется следующее за ним слово: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Мая,  8 Марта.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7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3" y="278674"/>
            <a:ext cx="12087497" cy="642692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Правописание</a:t>
            </a:r>
          </a:p>
          <a:p>
            <a:r>
              <a:rPr lang="ru-RU" dirty="0" smtClean="0"/>
              <a:t>Порядковые числительные, образованные от сложных количественных, пишутся в одно слово:</a:t>
            </a:r>
          </a:p>
          <a:p>
            <a:endParaRPr lang="ru-RU" dirty="0" smtClean="0"/>
          </a:p>
          <a:p>
            <a:r>
              <a:rPr lang="ru-RU" dirty="0" smtClean="0"/>
              <a:t>семидесятый,  четырёхсотый.</a:t>
            </a:r>
          </a:p>
          <a:p>
            <a:endParaRPr lang="ru-RU" dirty="0" smtClean="0"/>
          </a:p>
          <a:p>
            <a:r>
              <a:rPr lang="ru-RU" dirty="0" smtClean="0"/>
              <a:t>Порядковые числительные, оканчивающиеся на  -сотый, -тысячный, -миллионный, -миллиардный, пишутся в одно слово:</a:t>
            </a:r>
          </a:p>
          <a:p>
            <a:endParaRPr lang="ru-RU" dirty="0" smtClean="0"/>
          </a:p>
          <a:p>
            <a:r>
              <a:rPr lang="ru-RU" dirty="0" smtClean="0"/>
              <a:t>пятисотый,  трёхтысячный,  стомиллионный,  двухмиллиардный.</a:t>
            </a:r>
          </a:p>
          <a:p>
            <a:endParaRPr lang="ru-RU" dirty="0" smtClean="0"/>
          </a:p>
          <a:p>
            <a:r>
              <a:rPr lang="ru-RU" dirty="0" smtClean="0"/>
              <a:t>Числительное будет писаться через дефис, если перед  -сотый, -тысячный, -миллионный, -миллиардный  число записано цифрами. В таких обозначениях дефис ставится между цифрами и  -сотый, -тысячный, -миллионный, -миллиардный:</a:t>
            </a:r>
          </a:p>
          <a:p>
            <a:endParaRPr lang="ru-RU" dirty="0" smtClean="0"/>
          </a:p>
          <a:p>
            <a:r>
              <a:rPr lang="ru-RU" dirty="0" smtClean="0"/>
              <a:t>7-сотый, 12-тысячный, 100-миллионный, 235-миллиардный.</a:t>
            </a:r>
          </a:p>
          <a:p>
            <a:endParaRPr lang="ru-RU" dirty="0" smtClean="0"/>
          </a:p>
          <a:p>
            <a:r>
              <a:rPr lang="ru-RU" dirty="0" smtClean="0"/>
              <a:t>Если порядковое числительное употребляется в названии праздников после слов  праздник, дата, день, то оно ставится в именительном падеже и пишется с большой буквы:</a:t>
            </a:r>
          </a:p>
          <a:p>
            <a:endParaRPr lang="ru-RU" dirty="0" smtClean="0"/>
          </a:p>
          <a:p>
            <a:r>
              <a:rPr lang="ru-RU" dirty="0" smtClean="0"/>
              <a:t>к празднику Восьмое марта,  к знаменательной дате Девятое мая,  перед праздничным днём Первое сентября.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5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86" t="6857" r="5620" b="57587"/>
          <a:stretch/>
        </p:blipFill>
        <p:spPr>
          <a:xfrm>
            <a:off x="0" y="0"/>
            <a:ext cx="12191999" cy="2629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95749"/>
            <a:ext cx="10515600" cy="371856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</a:rPr>
              <a:t>пять</a:t>
            </a: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olidFill>
                  <a:schemeClr val="accent2">
                    <a:lumMod val="75000"/>
                  </a:schemeClr>
                </a:solidFill>
              </a:rPr>
              <a:t>шесть</a:t>
            </a:r>
            <a:br>
              <a:rPr lang="sr-Cyrl-BA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</a:rPr>
              <a:t>семь</a:t>
            </a:r>
            <a:br>
              <a:rPr lang="sr-Cyrl-B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sr-Cyrl-BA" dirty="0" smtClean="0">
                <a:solidFill>
                  <a:schemeClr val="accent4">
                    <a:lumMod val="75000"/>
                  </a:schemeClr>
                </a:solidFill>
              </a:rPr>
              <a:t>восемь</a:t>
            </a:r>
            <a:br>
              <a:rPr lang="sr-Cyrl-B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Cyrl-BA" dirty="0" smtClean="0">
                <a:solidFill>
                  <a:schemeClr val="accent5">
                    <a:lumMod val="75000"/>
                  </a:schemeClr>
                </a:solidFill>
              </a:rPr>
              <a:t>девять</a:t>
            </a: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olidFill>
                  <a:schemeClr val="accent6">
                    <a:lumMod val="75000"/>
                  </a:schemeClr>
                </a:solidFill>
              </a:rPr>
              <a:t>десять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9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87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6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7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19568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2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0960"/>
            <a:ext cx="12113623" cy="66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95" r="19604"/>
          <a:stretch/>
        </p:blipFill>
        <p:spPr>
          <a:xfrm>
            <a:off x="87086" y="0"/>
            <a:ext cx="12104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9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71" r="5045"/>
          <a:stretch/>
        </p:blipFill>
        <p:spPr>
          <a:xfrm>
            <a:off x="60960" y="200296"/>
            <a:ext cx="12009119" cy="66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668"/>
            <a:ext cx="10515600" cy="666205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порядковых числительных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Порядковые числительные образуются от основы соответствующих им количественных числительных и окончаний прилагательных.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	Окончания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	-ЫЙ, -ИЙ, -ОЙ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	-АЯ, -ЯЯ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	-ОЕ, -ЕЕ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 число	-ЫЕ, -ИЕ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образовании от основы отбрасывается мягкий знак, стоящий в конце: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– шестой, шестая, шестое, шестые;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двадцать – двадцатый, двадцатая, двадцатое, двадцатые.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1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07" r="14201"/>
          <a:stretch/>
        </p:blipFill>
        <p:spPr>
          <a:xfrm>
            <a:off x="78377" y="87086"/>
            <a:ext cx="12113623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14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46" r="18929"/>
          <a:stretch/>
        </p:blipFill>
        <p:spPr>
          <a:xfrm>
            <a:off x="0" y="0"/>
            <a:ext cx="12122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351</Words>
  <Application>Microsoft Office PowerPoint</Application>
  <PresentationFormat>Widescreen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Изузетак као и у нашем језику третий – мека промјена  ой – наставак јако важан за правопис бројева у писању седмог и осмог имамо меки наставак у средини,остали бројеви имају наставак  - ый по тврдој придјевској промјени</vt:lpstr>
      <vt:lpstr>                          И тридцатый</vt:lpstr>
      <vt:lpstr>40-као и код основних бројева прекида правилни низ, он је изузетак обратити пажњу бројеви од 50-80 обратити пажњу како их пишемо </vt:lpstr>
      <vt:lpstr>У питању је одговор,правилно поставите питање –ом; Локатив је у питању као и код нас код седмог обратити пажњу на – ь знак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10</cp:revision>
  <dcterms:created xsi:type="dcterms:W3CDTF">2021-02-14T20:34:24Z</dcterms:created>
  <dcterms:modified xsi:type="dcterms:W3CDTF">2021-02-22T10:26:43Z</dcterms:modified>
</cp:coreProperties>
</file>