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58" r:id="rId6"/>
    <p:sldId id="268" r:id="rId7"/>
    <p:sldId id="259" r:id="rId8"/>
    <p:sldId id="269" r:id="rId9"/>
    <p:sldId id="270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6C39-8427-4983-A01E-6EC1EDA32DFF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9940-E38C-4A67-A857-89BD8D960CB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6765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9940-E38C-4A67-A857-89BD8D960CB0}" type="slidenum">
              <a:rPr lang="sr-Latn-CS" smtClean="0"/>
              <a:pPr/>
              <a:t>8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49720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09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1031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8700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892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9435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084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999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6796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4004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2402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073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25138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94870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807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614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56584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94328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F255-86F9-45C8-85D0-41C8D00A822B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D832-DAA8-4B96-A9CF-0BF9425B1ED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119998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МАТЕРИЈАЛИ И ТЕХНОЛОГИЈЕ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  <a:p>
            <a:r>
              <a:rPr lang="bs-Cyrl-BA" dirty="0" smtClean="0"/>
              <a:t>СИСТЕМАТИЗАЦИЈА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97631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Начин обраде материјала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38912" y="2096064"/>
            <a:ext cx="11436096" cy="3695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Технологија обраде материјала изучава како се могу обрађивати поједини технички материјали да би се добио неки </a:t>
            </a:r>
            <a:r>
              <a:rPr lang="ru-RU" sz="2400" dirty="0" smtClean="0"/>
              <a:t>производ.</a:t>
            </a:r>
            <a:endParaRPr lang="ru-RU" sz="2400" dirty="0" smtClean="0"/>
          </a:p>
          <a:p>
            <a:r>
              <a:rPr lang="ru-RU" sz="2400" dirty="0" smtClean="0"/>
              <a:t>Обрада материјала се може подјелити у три групе: </a:t>
            </a:r>
            <a:endParaRPr lang="ru-RU" sz="2400" dirty="0" smtClean="0"/>
          </a:p>
          <a:p>
            <a:pPr indent="52388">
              <a:buFont typeface="Wingdings" pitchFamily="2" charset="2"/>
              <a:buChar char="Ø"/>
            </a:pPr>
            <a:r>
              <a:rPr lang="ru-RU" sz="2400" dirty="0" smtClean="0"/>
              <a:t>обрада </a:t>
            </a:r>
            <a:r>
              <a:rPr lang="ru-RU" sz="2400" dirty="0" smtClean="0"/>
              <a:t>резањем односно скидањем материјала оштрицом</a:t>
            </a:r>
            <a:r>
              <a:rPr lang="ru-RU" sz="2400" dirty="0" smtClean="0"/>
              <a:t>, </a:t>
            </a:r>
          </a:p>
          <a:p>
            <a:pPr indent="52388">
              <a:buFont typeface="Wingdings" pitchFamily="2" charset="2"/>
              <a:buChar char="Ø"/>
            </a:pPr>
            <a:r>
              <a:rPr lang="ru-RU" sz="2400" dirty="0" smtClean="0"/>
              <a:t>обрада </a:t>
            </a:r>
            <a:r>
              <a:rPr lang="ru-RU" sz="2400" dirty="0" smtClean="0"/>
              <a:t>деформацијом односно промјена облика и </a:t>
            </a:r>
            <a:endParaRPr lang="ru-RU" sz="2400" dirty="0" smtClean="0"/>
          </a:p>
          <a:p>
            <a:pPr indent="52388">
              <a:buFont typeface="Wingdings" pitchFamily="2" charset="2"/>
              <a:buChar char="Ø"/>
            </a:pPr>
            <a:r>
              <a:rPr lang="ru-RU" sz="2400" dirty="0" smtClean="0"/>
              <a:t>обрада </a:t>
            </a:r>
            <a:r>
              <a:rPr lang="ru-RU" sz="2400" dirty="0" smtClean="0"/>
              <a:t>лијвењем у течном </a:t>
            </a:r>
            <a:r>
              <a:rPr lang="ru-RU" sz="2400" dirty="0" smtClean="0"/>
              <a:t>стању.</a:t>
            </a:r>
            <a:endParaRPr lang="ru-RU" sz="2400" dirty="0" smtClean="0"/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6997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Испитивање материјала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Материјали се међусобно разликују по многим </a:t>
            </a:r>
            <a:r>
              <a:rPr lang="ru-RU" sz="2400" dirty="0" smtClean="0"/>
              <a:t>својствима.</a:t>
            </a:r>
            <a:endParaRPr lang="ru-RU" sz="2400" dirty="0" smtClean="0"/>
          </a:p>
          <a:p>
            <a:r>
              <a:rPr lang="ru-RU" sz="2400" dirty="0" smtClean="0"/>
              <a:t>Својства </a:t>
            </a:r>
            <a:r>
              <a:rPr lang="ru-RU" sz="2400" dirty="0" smtClean="0"/>
              <a:t>материјала </a:t>
            </a:r>
            <a:r>
              <a:rPr lang="ru-RU" sz="2400" dirty="0" smtClean="0"/>
              <a:t>дијелимо </a:t>
            </a:r>
            <a:r>
              <a:rPr lang="ru-RU" sz="2400" dirty="0" smtClean="0"/>
              <a:t>у 4 групе:</a:t>
            </a:r>
          </a:p>
          <a:p>
            <a:pPr indent="3175">
              <a:buFont typeface="Wingdings" pitchFamily="2" charset="2"/>
              <a:buChar char="Ø"/>
            </a:pPr>
            <a:r>
              <a:rPr lang="ru-RU" sz="2400" dirty="0" smtClean="0"/>
              <a:t>физичка </a:t>
            </a:r>
            <a:r>
              <a:rPr lang="ru-RU" sz="2400" dirty="0" smtClean="0"/>
              <a:t>својства (густина</a:t>
            </a:r>
            <a:r>
              <a:rPr lang="ru-RU" sz="2400" dirty="0" smtClean="0"/>
              <a:t>, топлотна </a:t>
            </a:r>
            <a:r>
              <a:rPr lang="ru-RU" sz="2400" dirty="0" smtClean="0"/>
              <a:t>и звучна </a:t>
            </a:r>
            <a:r>
              <a:rPr lang="ru-RU" sz="2400" dirty="0" smtClean="0"/>
              <a:t>изолација)</a:t>
            </a:r>
          </a:p>
          <a:p>
            <a:pPr indent="3175">
              <a:buFont typeface="Wingdings" pitchFamily="2" charset="2"/>
              <a:buChar char="Ø"/>
            </a:pPr>
            <a:r>
              <a:rPr lang="ru-RU" sz="2400" dirty="0" smtClean="0"/>
              <a:t>хемијска </a:t>
            </a:r>
            <a:r>
              <a:rPr lang="ru-RU" sz="2400" dirty="0" smtClean="0"/>
              <a:t>својства (састав материјала</a:t>
            </a:r>
            <a:r>
              <a:rPr lang="ru-RU" sz="2400" dirty="0" smtClean="0"/>
              <a:t>, отпорност </a:t>
            </a:r>
            <a:r>
              <a:rPr lang="ru-RU" sz="2400" dirty="0" smtClean="0"/>
              <a:t>према </a:t>
            </a:r>
            <a:r>
              <a:rPr lang="ru-RU" sz="2400" dirty="0" smtClean="0"/>
              <a:t>корозији)</a:t>
            </a:r>
          </a:p>
          <a:p>
            <a:pPr indent="3175">
              <a:buFont typeface="Wingdings" pitchFamily="2" charset="2"/>
              <a:buChar char="Ø"/>
            </a:pPr>
            <a:r>
              <a:rPr lang="ru-RU" sz="2400" dirty="0" smtClean="0"/>
              <a:t>механичка </a:t>
            </a:r>
            <a:r>
              <a:rPr lang="ru-RU" sz="2400" dirty="0" smtClean="0"/>
              <a:t>својства (</a:t>
            </a:r>
            <a:r>
              <a:rPr lang="ru-RU" sz="2400" dirty="0" smtClean="0"/>
              <a:t>чврстоћа, тврдоћа)</a:t>
            </a:r>
          </a:p>
          <a:p>
            <a:pPr indent="3175">
              <a:buFont typeface="Wingdings" pitchFamily="2" charset="2"/>
              <a:buChar char="Ø"/>
            </a:pPr>
            <a:r>
              <a:rPr lang="ru-RU" sz="2400" dirty="0" smtClean="0"/>
              <a:t>технолошка </a:t>
            </a:r>
            <a:r>
              <a:rPr lang="ru-RU" sz="2400" dirty="0" smtClean="0"/>
              <a:t>својства (описују начин обраде материјала)</a:t>
            </a:r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71396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0837" y="275770"/>
            <a:ext cx="11841163" cy="6328229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ru-RU" sz="2800" dirty="0" smtClean="0"/>
              <a:t>АЛАТ ЗА РЕЗАЊЕ И СЈЕЧЕЊЕ</a:t>
            </a:r>
          </a:p>
          <a:p>
            <a:pPr marL="0" indent="0">
              <a:buNone/>
            </a:pPr>
            <a:r>
              <a:rPr lang="ru-RU" sz="2400" dirty="0" smtClean="0"/>
              <a:t>Разлика између сјечења и резања</a:t>
            </a:r>
          </a:p>
          <a:p>
            <a:pPr marL="0" indent="0">
              <a:buNone/>
            </a:pPr>
            <a:r>
              <a:rPr lang="ru-RU" sz="2400" dirty="0" smtClean="0"/>
              <a:t>Тестере се користе за резање материјала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Маказе служе за сјечење материјала</a:t>
            </a:r>
          </a:p>
          <a:p>
            <a:pPr marL="0" indent="0">
              <a:buNone/>
            </a:pPr>
            <a:endParaRPr lang="sr-Latn-C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22" y="1978588"/>
            <a:ext cx="7024914" cy="13498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685" y="4327896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6028" y="4279128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345" y="4585384"/>
            <a:ext cx="2466975" cy="1847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70409" y="562030"/>
            <a:ext cx="2285772" cy="14287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64096" y="2021007"/>
            <a:ext cx="1581150" cy="155098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7398" y="3608568"/>
            <a:ext cx="2143125" cy="1561422"/>
          </a:xfrm>
          <a:prstGeom prst="rect">
            <a:avLst/>
          </a:prstGeom>
        </p:spPr>
      </p:pic>
      <p:sp>
        <p:nvSpPr>
          <p:cNvPr id="11" name="Okvir za tekst 10"/>
          <p:cNvSpPr txBox="1"/>
          <p:nvPr/>
        </p:nvSpPr>
        <p:spPr>
          <a:xfrm>
            <a:off x="7961376" y="5390556"/>
            <a:ext cx="408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Алати за мјерење и контролу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22934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91069" y="450376"/>
            <a:ext cx="11162731" cy="5726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УПОТРЕБА ДЛИЈЕТА, РЕНДА И ТУРПИЈЕ БРУШЕЊЕ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Фина завршна површинска обрада на </a:t>
            </a:r>
            <a:r>
              <a:rPr lang="ru-RU" sz="2400" dirty="0" smtClean="0"/>
              <a:t>материјалу.</a:t>
            </a:r>
            <a:endParaRPr lang="ru-RU" sz="2400" dirty="0" smtClean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75" y="2445152"/>
            <a:ext cx="1500116" cy="14763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609" y="2445152"/>
            <a:ext cx="2029606" cy="14763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433" y="2455103"/>
            <a:ext cx="1988663" cy="14164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1315" y="2455104"/>
            <a:ext cx="2234322" cy="14164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88856" y="2445152"/>
            <a:ext cx="1674762" cy="142640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015" y="4396782"/>
            <a:ext cx="3505200" cy="13049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1213" y="4482189"/>
            <a:ext cx="1733550" cy="13049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9762" y="4396783"/>
            <a:ext cx="2571750" cy="15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28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7949" y="215000"/>
            <a:ext cx="10515600" cy="1108833"/>
          </a:xfrm>
        </p:spPr>
        <p:txBody>
          <a:bodyPr>
            <a:normAutofit/>
          </a:bodyPr>
          <a:lstStyle/>
          <a:p>
            <a:r>
              <a:rPr lang="sr-Cyrl-CS" sz="2800" b="1" u="sng" dirty="0" smtClean="0">
                <a:solidFill>
                  <a:srgbClr val="FF0000"/>
                </a:solidFill>
              </a:rPr>
              <a:t>Рециклажа материјала </a:t>
            </a:r>
            <a:endParaRPr lang="sr-Latn-C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105469"/>
            <a:ext cx="12192000" cy="5071494"/>
          </a:xfrm>
        </p:spPr>
        <p:txBody>
          <a:bodyPr>
            <a:noAutofit/>
          </a:bodyPr>
          <a:lstStyle/>
          <a:p>
            <a:pPr marL="171450" indent="-171450"/>
            <a:r>
              <a:rPr lang="ru-RU" sz="2400" dirty="0" smtClean="0"/>
              <a:t> </a:t>
            </a:r>
            <a:r>
              <a:rPr lang="ru-RU" sz="2400" dirty="0" smtClean="0"/>
              <a:t>Рециклажа </a:t>
            </a:r>
            <a:r>
              <a:rPr lang="ru-RU" sz="2400" dirty="0" smtClean="0"/>
              <a:t>материјала подразумјева прераду отпадних материјала и поновно укључивање у људску </a:t>
            </a:r>
            <a:r>
              <a:rPr lang="ru-RU" sz="2400" dirty="0" smtClean="0"/>
              <a:t>употребу.</a:t>
            </a:r>
          </a:p>
          <a:p>
            <a:pPr marL="171450" indent="-171450"/>
            <a:r>
              <a:rPr lang="ru-RU" sz="2400" dirty="0" smtClean="0"/>
              <a:t>Примјеном </a:t>
            </a:r>
            <a:r>
              <a:rPr lang="ru-RU" sz="2400" dirty="0" smtClean="0"/>
              <a:t>рециклаже се мање загађује животна средина</a:t>
            </a:r>
            <a:r>
              <a:rPr lang="ru-RU" sz="2400" dirty="0" smtClean="0"/>
              <a:t>, мање </a:t>
            </a:r>
            <a:r>
              <a:rPr lang="ru-RU" sz="2400" dirty="0" smtClean="0"/>
              <a:t>је отпада </a:t>
            </a:r>
            <a:r>
              <a:rPr lang="ru-RU" sz="2400" smtClean="0"/>
              <a:t>на </a:t>
            </a:r>
            <a:r>
              <a:rPr lang="ru-RU" sz="2400" smtClean="0"/>
              <a:t>депонијама.</a:t>
            </a:r>
            <a:endParaRPr lang="ru-RU" sz="2400" dirty="0" smtClean="0"/>
          </a:p>
          <a:p>
            <a:pPr marL="171450" indent="-171450"/>
            <a:r>
              <a:rPr lang="ru-RU" sz="2400" dirty="0" smtClean="0"/>
              <a:t>Постоје материјали који се не могу рециклирати на уобичајени начин. У ову групу отпада спадају електрични и електронски отпад (батерије, кућни апарати, мобилни телефони, монитори, тв-пријемници и слично). Ова врста отпада сматра се опасним и не може се мјешати са другим врстама отпада. Потребно их је прво расклопити, а затим раздвојити на материјале који се могу рециклирати и оне који не могу. Из тих разлога прикупљањем електронског отпада баве се специјализоване фабрике. Лијекови са истеклим роком трајања треба  да одлажете у посебне посуде које се налазе у апотекама и болницама. Тај отпад се затим одвози на посебна мјеста где се складишти и уништава.</a:t>
            </a:r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96037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2988642" y="2967335"/>
            <a:ext cx="621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s-Cyrl-B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ХВАЛА НА </a:t>
            </a:r>
            <a:r>
              <a:rPr lang="bs-Cyrl-B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</a:rPr>
              <a:t>ПАЖЊИ</a:t>
            </a:r>
            <a:r>
              <a:rPr lang="bs-Cyrl-B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sr-Latn-C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Smeško 4"/>
          <p:cNvSpPr/>
          <p:nvPr/>
        </p:nvSpPr>
        <p:spPr>
          <a:xfrm>
            <a:off x="7820167" y="3493827"/>
            <a:ext cx="1842448" cy="173326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7646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Материјале дјелимо на: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52920"/>
            <a:ext cx="10515600" cy="4602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400" dirty="0" smtClean="0"/>
              <a:t>•	Природне</a:t>
            </a:r>
          </a:p>
          <a:p>
            <a:pPr marL="0" indent="0">
              <a:buNone/>
            </a:pPr>
            <a:r>
              <a:rPr lang="sr-Cyrl-CS" sz="2400" dirty="0" smtClean="0"/>
              <a:t>•	</a:t>
            </a:r>
            <a:r>
              <a:rPr lang="sr-Cyrl-CS" sz="2400" dirty="0" err="1" smtClean="0"/>
              <a:t>Вјештачке</a:t>
            </a:r>
            <a:endParaRPr lang="bs-Cyrl-BA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У </a:t>
            </a:r>
            <a:r>
              <a:rPr lang="ru-RU" sz="2400" dirty="0" smtClean="0"/>
              <a:t>природне материјале </a:t>
            </a:r>
            <a:r>
              <a:rPr lang="ru-RU" sz="2400" dirty="0" smtClean="0"/>
              <a:t>убрајамо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/>
              <a:t>дрво, камен, угаљ, нафту, руде, воду…</a:t>
            </a:r>
          </a:p>
          <a:p>
            <a:pPr marL="0" indent="0">
              <a:buNone/>
            </a:pPr>
            <a:r>
              <a:rPr lang="ru-RU" sz="2400" dirty="0" smtClean="0"/>
              <a:t>Вјештачки материјали су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пластичне </a:t>
            </a:r>
            <a:r>
              <a:rPr lang="ru-RU" sz="2400" dirty="0" smtClean="0"/>
              <a:t>масе, минерална вуна, стиропор.</a:t>
            </a:r>
          </a:p>
          <a:p>
            <a:pPr marL="0" indent="0">
              <a:buNone/>
            </a:pPr>
            <a:r>
              <a:rPr lang="ru-RU" sz="2400" dirty="0" smtClean="0"/>
              <a:t>Разликујемо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естетска,</a:t>
            </a:r>
            <a:r>
              <a:rPr lang="en-US" sz="2400" dirty="0" smtClean="0"/>
              <a:t> </a:t>
            </a:r>
            <a:r>
              <a:rPr lang="ru-RU" sz="2400" dirty="0" smtClean="0"/>
              <a:t>физичка </a:t>
            </a:r>
            <a:r>
              <a:rPr lang="ru-RU" sz="2400" dirty="0" smtClean="0"/>
              <a:t>и механичка својства </a:t>
            </a:r>
            <a:r>
              <a:rPr lang="ru-RU" sz="2400" dirty="0" smtClean="0"/>
              <a:t>материјала.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bs-Cyrl-BA" sz="2400" dirty="0"/>
          </a:p>
          <a:p>
            <a:pPr marL="0" indent="0">
              <a:buNone/>
            </a:pP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1779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59307" y="559558"/>
            <a:ext cx="11382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Дрво</a:t>
            </a:r>
            <a:r>
              <a:rPr lang="ru-RU" sz="3600" b="1" i="1" u="sng" dirty="0" smtClean="0"/>
              <a:t> </a:t>
            </a:r>
            <a:r>
              <a:rPr lang="ru-RU" sz="2800" dirty="0" smtClean="0"/>
              <a:t>је племенит технички </a:t>
            </a:r>
            <a:r>
              <a:rPr lang="ru-RU" sz="2800" dirty="0" smtClean="0"/>
              <a:t>материјал.</a:t>
            </a:r>
            <a:endParaRPr lang="ru-RU" sz="2800" dirty="0" smtClean="0"/>
          </a:p>
          <a:p>
            <a:r>
              <a:rPr lang="ru-RU" sz="2800" dirty="0" smtClean="0"/>
              <a:t>Прерада дрвета започиње сјечом шумских стабала.</a:t>
            </a:r>
            <a:endParaRPr lang="ru-RU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093" y="2421856"/>
            <a:ext cx="2743200" cy="268247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773" y="2123003"/>
            <a:ext cx="2781300" cy="29813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0451" y="2087764"/>
            <a:ext cx="3238500" cy="2981325"/>
          </a:xfrm>
          <a:prstGeom prst="rect">
            <a:avLst/>
          </a:prstGeom>
        </p:spPr>
      </p:pic>
      <p:sp>
        <p:nvSpPr>
          <p:cNvPr id="6" name="Pravougaonik 5"/>
          <p:cNvSpPr/>
          <p:nvPr/>
        </p:nvSpPr>
        <p:spPr>
          <a:xfrm>
            <a:off x="955606" y="5179607"/>
            <a:ext cx="9921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Дрво се користи у хемијске,техничке сврхе као и за гориво.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4445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3080" y="491319"/>
            <a:ext cx="1159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Хемијска индустрија користи дрво за добијање целулозе</a:t>
            </a:r>
            <a:r>
              <a:rPr lang="ru-RU" sz="2400" dirty="0" smtClean="0"/>
              <a:t>, производњу </a:t>
            </a:r>
            <a:r>
              <a:rPr lang="ru-RU" sz="2400" dirty="0" smtClean="0"/>
              <a:t>папира</a:t>
            </a:r>
            <a:r>
              <a:rPr lang="ru-RU" sz="2400" dirty="0" smtClean="0"/>
              <a:t>, смоле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Pravougaonik 2"/>
          <p:cNvSpPr/>
          <p:nvPr/>
        </p:nvSpPr>
        <p:spPr>
          <a:xfrm>
            <a:off x="256032" y="1116719"/>
            <a:ext cx="11935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Фурнир</a:t>
            </a:r>
            <a:r>
              <a:rPr lang="ru-RU" sz="2400" dirty="0" smtClean="0"/>
              <a:t> се производи на посебним машинама</a:t>
            </a:r>
            <a:r>
              <a:rPr lang="ru-RU" sz="2400" dirty="0" smtClean="0"/>
              <a:t>, љуштењем, сјечењем </a:t>
            </a:r>
            <a:r>
              <a:rPr lang="ru-RU" sz="2400" dirty="0" smtClean="0"/>
              <a:t>и резањем трупаца.</a:t>
            </a:r>
            <a:endParaRPr lang="ru-RU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15" y="1677706"/>
            <a:ext cx="4640239" cy="2280145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6677211" y="1866802"/>
            <a:ext cx="5281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Шперплоча</a:t>
            </a:r>
            <a:r>
              <a:rPr lang="ru-RU" sz="2400" dirty="0" smtClean="0"/>
              <a:t> се добија лепљењем и пресовањем непарног броја слојева фурнира који се слаже једно преко другог </a:t>
            </a:r>
            <a:r>
              <a:rPr lang="ru-RU" sz="2400" dirty="0" smtClean="0"/>
              <a:t>унакрсно.</a:t>
            </a:r>
            <a:endParaRPr lang="sr-Latn-CS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5210" y="3525308"/>
            <a:ext cx="5186149" cy="2606721"/>
          </a:xfrm>
          <a:prstGeom prst="rect">
            <a:avLst/>
          </a:prstGeom>
        </p:spPr>
      </p:pic>
      <p:sp>
        <p:nvSpPr>
          <p:cNvPr id="7" name="Pravougaonik 6"/>
          <p:cNvSpPr/>
          <p:nvPr/>
        </p:nvSpPr>
        <p:spPr>
          <a:xfrm>
            <a:off x="288059" y="4079771"/>
            <a:ext cx="5036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Панел </a:t>
            </a:r>
            <a:r>
              <a:rPr lang="ru-RU" sz="2200" dirty="0" smtClean="0"/>
              <a:t>плоче су састављене од танких и уских летвица.</a:t>
            </a:r>
            <a:endParaRPr lang="ru-RU" sz="2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136" y="4538825"/>
            <a:ext cx="4541064" cy="23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61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7824" y="368490"/>
            <a:ext cx="10515600" cy="628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400" b="1" u="sng" dirty="0" smtClean="0">
                <a:solidFill>
                  <a:srgbClr val="FF0000"/>
                </a:solidFill>
              </a:rPr>
              <a:t>Иверице</a:t>
            </a:r>
            <a:r>
              <a:rPr lang="sr-Cyrl-CS" sz="2400" dirty="0" smtClean="0"/>
              <a:t> се добијају од отпадака дрвета(пиљевине).</a:t>
            </a:r>
          </a:p>
          <a:p>
            <a:pPr marL="0" indent="0">
              <a:buNone/>
            </a:pPr>
            <a:endParaRPr lang="sr-Cyrl-CS" sz="2400" dirty="0" smtClean="0"/>
          </a:p>
          <a:p>
            <a:pPr marL="0" indent="0">
              <a:buNone/>
            </a:pPr>
            <a:endParaRPr lang="sr-Cyrl-CS" sz="2400" dirty="0"/>
          </a:p>
          <a:p>
            <a:pPr marL="0" indent="0">
              <a:buNone/>
            </a:pPr>
            <a:endParaRPr lang="sr-Cyrl-CS" sz="2400" dirty="0" smtClean="0"/>
          </a:p>
          <a:p>
            <a:pPr marL="0" indent="0">
              <a:buNone/>
            </a:pPr>
            <a:endParaRPr lang="sr-Cyrl-CS" sz="2400" dirty="0" smtClean="0"/>
          </a:p>
          <a:p>
            <a:pPr marL="0" indent="0">
              <a:buNone/>
            </a:pPr>
            <a:r>
              <a:rPr lang="sr-Cyrl-CS" sz="2400" b="1" u="sng" dirty="0" err="1" smtClean="0">
                <a:solidFill>
                  <a:srgbClr val="FF0000"/>
                </a:solidFill>
              </a:rPr>
              <a:t>Лесонит</a:t>
            </a:r>
            <a:r>
              <a:rPr lang="sr-Cyrl-CS" sz="2400" b="1" u="sng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/>
              <a:t>плоче се израђују од ситних отпадака дрвета,а затим му се додају </a:t>
            </a:r>
            <a:r>
              <a:rPr lang="sr-Cyrl-CS" sz="2400" dirty="0" err="1" smtClean="0"/>
              <a:t>вјештачке</a:t>
            </a:r>
            <a:r>
              <a:rPr lang="sr-Cyrl-CS" sz="2400" dirty="0" smtClean="0"/>
              <a:t> </a:t>
            </a:r>
            <a:r>
              <a:rPr lang="sr-Cyrl-CS" sz="2400" dirty="0" smtClean="0"/>
              <a:t>смоле.</a:t>
            </a:r>
            <a:endParaRPr lang="sr-Cyrl-CS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4464" y="1043580"/>
            <a:ext cx="5262577" cy="20967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952" y="3781782"/>
            <a:ext cx="3200855" cy="30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33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38912" y="219275"/>
            <a:ext cx="1142317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Папир</a:t>
            </a:r>
            <a:endParaRPr lang="ru-RU" sz="2200" u="sng" dirty="0" smtClean="0">
              <a:solidFill>
                <a:srgbClr val="FF0000"/>
              </a:solidFill>
            </a:endParaRPr>
          </a:p>
          <a:p>
            <a:endParaRPr lang="ru-RU" sz="2200" u="sng" dirty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Папир-биљног пор</a:t>
            </a:r>
            <a:r>
              <a:rPr lang="sr-Cyrl-RS" sz="2200" dirty="0" smtClean="0"/>
              <a:t>иј</a:t>
            </a:r>
            <a:r>
              <a:rPr lang="ru-RU" sz="2200" dirty="0" smtClean="0"/>
              <a:t>екла</a:t>
            </a:r>
            <a:endParaRPr lang="ru-RU" sz="2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/>
              <a:t>Основна </a:t>
            </a:r>
            <a:r>
              <a:rPr lang="ru-RU" sz="2200" dirty="0" smtClean="0"/>
              <a:t>сировина за производњу папира је целулозни материјал који се добија хемијском или механичком прерадом </a:t>
            </a:r>
            <a:r>
              <a:rPr lang="ru-RU" sz="2200" dirty="0" smtClean="0"/>
              <a:t>дрвета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 smtClean="0"/>
              <a:t>Папир </a:t>
            </a:r>
            <a:r>
              <a:rPr lang="ru-RU" sz="2200" dirty="0" smtClean="0"/>
              <a:t>се разликује по дебљини,тежини,боји и </a:t>
            </a:r>
            <a:r>
              <a:rPr lang="ru-RU" sz="2200" dirty="0" smtClean="0"/>
              <a:t>храпавости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 smtClean="0"/>
              <a:t>Врсте </a:t>
            </a:r>
            <a:r>
              <a:rPr lang="ru-RU" sz="2200" dirty="0" smtClean="0"/>
              <a:t>папира:писаћи папир,новински папир,папир за папирну конфекцију </a:t>
            </a: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 smtClean="0"/>
              <a:t>Сиви </a:t>
            </a:r>
            <a:r>
              <a:rPr lang="ru-RU" sz="2200" dirty="0" smtClean="0"/>
              <a:t>и бјели </a:t>
            </a:r>
            <a:r>
              <a:rPr lang="ru-RU" sz="2200" dirty="0" smtClean="0"/>
              <a:t>картон.</a:t>
            </a:r>
            <a:endParaRPr lang="ru-RU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936" y="3389376"/>
            <a:ext cx="3249168" cy="32491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616" y="3370569"/>
            <a:ext cx="2877403" cy="3190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2253" y="3285225"/>
            <a:ext cx="2702399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23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19586" y="272956"/>
            <a:ext cx="11665150" cy="5753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Текстил</a:t>
            </a:r>
            <a:endParaRPr lang="ru-RU" sz="2200" b="1" u="sng" dirty="0" smtClean="0">
              <a:solidFill>
                <a:srgbClr val="FF0000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2200" dirty="0" smtClean="0"/>
              <a:t>Према </a:t>
            </a:r>
            <a:r>
              <a:rPr lang="ru-RU" sz="2200" dirty="0" smtClean="0"/>
              <a:t>пореклу сировина од којих се израђује текстил разликујемо</a:t>
            </a:r>
            <a:r>
              <a:rPr lang="ru-RU" sz="2200" dirty="0" smtClean="0"/>
              <a:t>: природне </a:t>
            </a:r>
            <a:r>
              <a:rPr lang="ru-RU" sz="2200" dirty="0" smtClean="0"/>
              <a:t>и вјештачке </a:t>
            </a:r>
            <a:r>
              <a:rPr lang="ru-RU" sz="2200" dirty="0" smtClean="0"/>
              <a:t>сировине.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2200" dirty="0" smtClean="0"/>
              <a:t>Природне </a:t>
            </a:r>
            <a:r>
              <a:rPr lang="ru-RU" sz="2200" dirty="0" smtClean="0"/>
              <a:t>сировине</a:t>
            </a:r>
            <a:r>
              <a:rPr lang="ru-RU" sz="2200" dirty="0" smtClean="0"/>
              <a:t>: вуна</a:t>
            </a:r>
            <a:r>
              <a:rPr lang="ru-RU" sz="2200" dirty="0" smtClean="0"/>
              <a:t>, свила, памук, лан, </a:t>
            </a:r>
            <a:r>
              <a:rPr lang="ru-RU" sz="2200" dirty="0" smtClean="0"/>
              <a:t>конопља.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2200" dirty="0" smtClean="0"/>
              <a:t>Вјештачке </a:t>
            </a:r>
            <a:r>
              <a:rPr lang="ru-RU" sz="2200" dirty="0" smtClean="0"/>
              <a:t>сировине</a:t>
            </a:r>
            <a:r>
              <a:rPr lang="ru-RU" sz="2200" dirty="0" smtClean="0"/>
              <a:t>: целулоза, пластичне </a:t>
            </a:r>
            <a:r>
              <a:rPr lang="ru-RU" sz="2200" dirty="0" smtClean="0"/>
              <a:t>материје</a:t>
            </a:r>
            <a:r>
              <a:rPr lang="ru-RU" sz="2200" dirty="0" smtClean="0"/>
              <a:t>, смола</a:t>
            </a:r>
            <a:r>
              <a:rPr lang="ru-RU" sz="2200" dirty="0" smtClean="0"/>
              <a:t>,...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sr-Latn-CS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08" y="3167708"/>
            <a:ext cx="3002507" cy="1797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521" y="3118940"/>
            <a:ext cx="2000250" cy="2647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411" y="3146957"/>
            <a:ext cx="5067300" cy="3486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kvir za tekst 6"/>
          <p:cNvSpPr txBox="1"/>
          <p:nvPr/>
        </p:nvSpPr>
        <p:spPr>
          <a:xfrm>
            <a:off x="1243584" y="5126702"/>
            <a:ext cx="107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Вуна</a:t>
            </a:r>
            <a:endParaRPr lang="sr-Latn-CS" sz="2400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3766782" y="6026838"/>
            <a:ext cx="124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Свила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15988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95868" y="372239"/>
            <a:ext cx="1052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Кожа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endParaRPr lang="ru-RU" sz="16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Кожа </a:t>
            </a:r>
            <a:r>
              <a:rPr lang="ru-RU" sz="2400" dirty="0" smtClean="0"/>
              <a:t>је природни технички материјал животињског </a:t>
            </a:r>
            <a:r>
              <a:rPr lang="ru-RU" sz="2400" dirty="0" smtClean="0"/>
              <a:t>порекла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Од </a:t>
            </a:r>
            <a:r>
              <a:rPr lang="ru-RU" sz="2400" dirty="0" smtClean="0"/>
              <a:t>коже се </a:t>
            </a:r>
            <a:r>
              <a:rPr lang="ru-RU" sz="2400" dirty="0" smtClean="0"/>
              <a:t>израђују: обућа, одјећа, ручне </a:t>
            </a:r>
            <a:r>
              <a:rPr lang="ru-RU" sz="2400" dirty="0" smtClean="0"/>
              <a:t>торбе,...</a:t>
            </a:r>
            <a:endParaRPr lang="ru-RU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868" y="2395586"/>
            <a:ext cx="3724275" cy="224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/>
          <a:srcRect t="22705"/>
          <a:stretch/>
        </p:blipFill>
        <p:spPr>
          <a:xfrm>
            <a:off x="5901538" y="2395586"/>
            <a:ext cx="6076950" cy="3526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/>
          <a:srcRect l="72212" t="58191"/>
          <a:stretch/>
        </p:blipFill>
        <p:spPr>
          <a:xfrm>
            <a:off x="3940054" y="4663634"/>
            <a:ext cx="1688646" cy="1907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75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00334" y="370217"/>
            <a:ext cx="76463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Пластичне масе</a:t>
            </a:r>
          </a:p>
          <a:p>
            <a:pPr algn="ctr"/>
            <a:endParaRPr lang="ru-RU" sz="28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smtClean="0"/>
              <a:t>Пластичне </a:t>
            </a:r>
            <a:r>
              <a:rPr lang="ru-RU" sz="2800" dirty="0" smtClean="0"/>
              <a:t>масе су вјештачки </a:t>
            </a:r>
            <a:r>
              <a:rPr lang="ru-RU" sz="2800" dirty="0" smtClean="0"/>
              <a:t>материјали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800" dirty="0" smtClean="0"/>
              <a:t>Добијају </a:t>
            </a:r>
            <a:r>
              <a:rPr lang="ru-RU" sz="2800" dirty="0" smtClean="0"/>
              <a:t>се сложеним хемијским процесима</a:t>
            </a:r>
            <a:r>
              <a:rPr lang="ru-RU" sz="2800" dirty="0" smtClean="0"/>
              <a:t>, прерадом </a:t>
            </a:r>
            <a:r>
              <a:rPr lang="ru-RU" sz="2800" dirty="0" smtClean="0"/>
              <a:t>сировина као што су</a:t>
            </a:r>
            <a:r>
              <a:rPr lang="ru-RU" sz="2800" dirty="0" smtClean="0"/>
              <a:t>: угаљ, со, кречњак</a:t>
            </a:r>
            <a:endParaRPr lang="ru-RU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2800" dirty="0" smtClean="0"/>
              <a:t>Термопластичне </a:t>
            </a:r>
            <a:r>
              <a:rPr lang="ru-RU" sz="2800" dirty="0" smtClean="0"/>
              <a:t>и термостабилне</a:t>
            </a:r>
            <a:endParaRPr lang="ru-RU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29459" t="53420" r="28504" b="318"/>
          <a:stretch/>
        </p:blipFill>
        <p:spPr>
          <a:xfrm>
            <a:off x="8055847" y="465556"/>
            <a:ext cx="4136153" cy="2969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-239" t="31424" r="239" b="5905"/>
          <a:stretch/>
        </p:blipFill>
        <p:spPr>
          <a:xfrm>
            <a:off x="5904592" y="3337705"/>
            <a:ext cx="6076950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30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281</TotalTime>
  <Words>537</Words>
  <Application>Microsoft Office PowerPoint</Application>
  <PresentationFormat>Custom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Damask</vt:lpstr>
      <vt:lpstr>МАТЕРИЈАЛИ И ТЕХНОЛОГИЈЕ</vt:lpstr>
      <vt:lpstr>Материјале дјелимо на:</vt:lpstr>
      <vt:lpstr>Slide 3</vt:lpstr>
      <vt:lpstr>Slide 4</vt:lpstr>
      <vt:lpstr>Slide 5</vt:lpstr>
      <vt:lpstr>Slide 6</vt:lpstr>
      <vt:lpstr>Slide 7</vt:lpstr>
      <vt:lpstr>Slide 8</vt:lpstr>
      <vt:lpstr>Slide 9</vt:lpstr>
      <vt:lpstr>Начин обраде материјала</vt:lpstr>
      <vt:lpstr>Испитивање материјала</vt:lpstr>
      <vt:lpstr>Slide 12</vt:lpstr>
      <vt:lpstr>Slide 13</vt:lpstr>
      <vt:lpstr>Рециклажа материјала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МАТЕРИЈАЛИ И ТЕХНОЛОГИЈЕ</dc:title>
  <dc:creator>ucenik</dc:creator>
  <cp:lastModifiedBy>Aleksandra Stankovic</cp:lastModifiedBy>
  <cp:revision>28</cp:revision>
  <dcterms:created xsi:type="dcterms:W3CDTF">2021-02-11T16:45:46Z</dcterms:created>
  <dcterms:modified xsi:type="dcterms:W3CDTF">2021-02-12T09:11:00Z</dcterms:modified>
</cp:coreProperties>
</file>