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1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4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9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4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72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6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1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5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17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4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4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386388" y="1612951"/>
            <a:ext cx="6000750" cy="31019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4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ПРИДЈЕВИ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6" y="1728787"/>
            <a:ext cx="5186362" cy="501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4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41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7175" y="242887"/>
            <a:ext cx="11096625" cy="736251"/>
          </a:xfrm>
        </p:spPr>
        <p:txBody>
          <a:bodyPr>
            <a:normAutofit fontScale="90000"/>
          </a:bodyPr>
          <a:lstStyle/>
          <a:p>
            <a:pPr algn="ctr"/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b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B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r-Cyrl-BA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КАКВА </a:t>
            </a:r>
            <a:r>
              <a:rPr lang="sr-Cyrl-BA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ХАЉИНА? </a:t>
            </a:r>
            <a:r>
              <a:rPr lang="sr-Cyrl-B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sr-Cyrl-B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r-Cyrl-BA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КАКВА </a:t>
            </a:r>
            <a:r>
              <a:rPr lang="sr-Cyrl-BA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МАЧКА?</a:t>
            </a:r>
            <a:r>
              <a:rPr lang="sr-Cyrl-BA" sz="2400" dirty="0">
                <a:solidFill>
                  <a:schemeClr val="bg1"/>
                </a:solidFill>
              </a:rPr>
              <a:t/>
            </a:r>
            <a:br>
              <a:rPr lang="sr-Cyrl-BA" sz="2400" dirty="0">
                <a:solidFill>
                  <a:schemeClr val="bg1"/>
                </a:solidFill>
              </a:rPr>
            </a:br>
            <a:endParaRPr lang="sr-Latn-RS" sz="24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" y="2525315"/>
            <a:ext cx="3948114" cy="3100387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 flipV="1">
            <a:off x="1114425" y="1614488"/>
            <a:ext cx="485775" cy="900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183732" y="1610022"/>
            <a:ext cx="30956" cy="77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957763" y="1671638"/>
            <a:ext cx="428625" cy="714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71525" y="5614987"/>
            <a:ext cx="438150" cy="442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059907" y="5671240"/>
            <a:ext cx="14288" cy="775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279105" y="5636418"/>
            <a:ext cx="435770" cy="652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819" y="2386013"/>
            <a:ext cx="4298156" cy="2700337"/>
          </a:xfrm>
          <a:prstGeom prst="rect">
            <a:avLst/>
          </a:prstGeom>
        </p:spPr>
      </p:pic>
      <p:cxnSp>
        <p:nvCxnSpPr>
          <p:cNvPr id="25" name="Straight Arrow Connector 24"/>
          <p:cNvCxnSpPr/>
          <p:nvPr/>
        </p:nvCxnSpPr>
        <p:spPr>
          <a:xfrm flipH="1" flipV="1">
            <a:off x="7986713" y="1857375"/>
            <a:ext cx="142875" cy="528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9286875" y="1728788"/>
            <a:ext cx="85725" cy="657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233643" y="5086350"/>
            <a:ext cx="545901" cy="502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9286875" y="5086350"/>
            <a:ext cx="0" cy="528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0901363" y="5086350"/>
            <a:ext cx="328612" cy="400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57175" y="957263"/>
            <a:ext cx="1814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СВЕЧАНА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57713" y="1270695"/>
            <a:ext cx="1757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СВИЛЕНА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6710" y="1148357"/>
            <a:ext cx="221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ЉУБИЧАСТА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79105" y="6143624"/>
            <a:ext cx="1335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ДУГА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1687" y="6372225"/>
            <a:ext cx="201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ЛЕПРШАВА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174" y="6057900"/>
            <a:ext cx="1989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ЛИЈЕПА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15175" y="1379189"/>
            <a:ext cx="1328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СИВА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98161" y="1340793"/>
            <a:ext cx="2149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УМИЉАТА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86550" y="5671240"/>
            <a:ext cx="1443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140898" y="5671240"/>
            <a:ext cx="191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РАЗИГРАНА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066734" y="5588644"/>
            <a:ext cx="1963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НЕСТАШНА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21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1" grpId="0"/>
      <p:bldP spid="13" grpId="0"/>
      <p:bldP spid="21" grpId="0"/>
      <p:bldP spid="22" grpId="0"/>
      <p:bldP spid="24" grpId="0"/>
      <p:bldP spid="26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7" y="1042988"/>
            <a:ext cx="11672888" cy="51339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BA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r-Cyrl-BA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r-Cyrl-BA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r-Cyrl-BA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r-Cyrl-BA" sz="24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Придјеви увијек стоје уз именице.</a:t>
            </a:r>
          </a:p>
          <a:p>
            <a:pPr marL="457200" indent="-457200">
              <a:buAutoNum type="arabicPeriod"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Придјеви ближе, прецизније одређују каква је именица уз коју стоје.</a:t>
            </a:r>
          </a:p>
          <a:p>
            <a:pPr marL="457200" indent="-457200">
              <a:buAutoNum type="arabicPeriod"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Придјев увијек означава особину бића или својство предмета.</a:t>
            </a:r>
          </a:p>
          <a:p>
            <a:pPr marL="457200" indent="-457200">
              <a:buAutoNum type="arabicPeriod"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Придјеви означавају какав је неко или какво је нешто.</a:t>
            </a:r>
            <a:endParaRPr lang="sr-Cyrl-BA" sz="2400" dirty="0" smtClean="0">
              <a:solidFill>
                <a:schemeClr val="bg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2896137" y="759854"/>
            <a:ext cx="5668313" cy="1993923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ЗАПАМТИ О ПРИДЈЕВИМА</a:t>
            </a:r>
            <a:r>
              <a:rPr lang="sr-Cyrl-BA" b="1" dirty="0" smtClean="0">
                <a:solidFill>
                  <a:schemeClr val="accent1"/>
                </a:solidFill>
              </a:rPr>
              <a:t>:</a:t>
            </a:r>
          </a:p>
          <a:p>
            <a:pPr algn="ctr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0781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9" y="614363"/>
            <a:ext cx="10882312" cy="5562600"/>
          </a:xfrm>
        </p:spPr>
        <p:txBody>
          <a:bodyPr/>
          <a:lstStyle/>
          <a:p>
            <a:pPr marL="0" indent="0" algn="ctr">
              <a:buNone/>
            </a:pPr>
            <a:r>
              <a:rPr lang="sr-Cyrl-B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ЗАКЉУЧУЈЕМО:</a:t>
            </a:r>
          </a:p>
          <a:p>
            <a:pPr marL="0" indent="0">
              <a:buNone/>
            </a:pPr>
            <a:endParaRPr lang="sr-Cyrl-BA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ПРИДЈЕВИ СУ РИЈЕЧИ КОЈЕ СТОЈЕ УЗ ИМЕНИЦЕ И ОЗНАЧАВАЈУ ОСОБИНЕ БИЋА, ПРЕДМЕТА И ПОЈАВА.</a:t>
            </a:r>
          </a:p>
          <a:p>
            <a:pPr marL="0" indent="0">
              <a:buNone/>
            </a:pPr>
            <a:endParaRPr lang="sr-Cyrl-B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B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loud 4"/>
          <p:cNvSpPr/>
          <p:nvPr/>
        </p:nvSpPr>
        <p:spPr>
          <a:xfrm>
            <a:off x="471488" y="3528416"/>
            <a:ext cx="2543175" cy="12573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ПРИДЈЕВ</a:t>
            </a:r>
            <a:endParaRPr lang="sr-Latn-RS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3776656" y="2881906"/>
            <a:ext cx="3695701" cy="728663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ОСОБИНЕ БИЋА</a:t>
            </a:r>
            <a:endParaRPr lang="sr-Latn-RS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3776656" y="4482703"/>
            <a:ext cx="3629027" cy="728663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СВОЈСТВО ПРЕДМЕТА</a:t>
            </a:r>
            <a:endParaRPr lang="sr-Latn-RS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7-Point Star 8"/>
          <p:cNvSpPr/>
          <p:nvPr/>
        </p:nvSpPr>
        <p:spPr>
          <a:xfrm>
            <a:off x="8472488" y="1988343"/>
            <a:ext cx="2595567" cy="1826419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КАКАВ ЈЕ НЕКО?</a:t>
            </a:r>
            <a:endParaRPr lang="sr-Latn-RS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7-Point Star 9"/>
          <p:cNvSpPr/>
          <p:nvPr/>
        </p:nvSpPr>
        <p:spPr>
          <a:xfrm>
            <a:off x="8215308" y="3843337"/>
            <a:ext cx="2776543" cy="2134791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КАКВО ЈЕ НЕШТО</a:t>
            </a:r>
            <a:r>
              <a:rPr lang="sr-Cyrl-BA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Latn-RS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14663" y="3429000"/>
            <a:ext cx="761993" cy="33158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57487" y="4486274"/>
            <a:ext cx="1019169" cy="22800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7472357" y="2852140"/>
            <a:ext cx="1095377" cy="23217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358060" y="4642841"/>
            <a:ext cx="1123952" cy="14287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8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02780"/>
            <a:ext cx="10915650" cy="1306513"/>
          </a:xfrm>
        </p:spPr>
        <p:txBody>
          <a:bodyPr>
            <a:normAutofit fontScale="90000"/>
          </a:bodyPr>
          <a:lstStyle/>
          <a:p>
            <a:r>
              <a:rPr lang="sr-Cyrl-BA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ЗАДАТАК</a:t>
            </a:r>
            <a:br>
              <a:rPr lang="sr-Cyrl-BA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BA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ДОПУНИ РЕЧЕНИЦЕ</a:t>
            </a:r>
            <a:r>
              <a:rPr lang="sr-Cyrl-BA" sz="3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69" y="1496465"/>
            <a:ext cx="10982325" cy="4791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КАКАВ ЈЕ НЕКО?                                  </a:t>
            </a:r>
            <a:r>
              <a:rPr lang="sr-Cyrl-B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КАКВО ЈЕ НЕШТО</a:t>
            </a:r>
            <a:r>
              <a:rPr lang="sr-Cyrl-B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BA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 ПАС.                                         ___________САТ.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____________ЈАБУКА.                                   ___________ СВЕСКА.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___________ПИЛЕ.                                         ___________ТОРБА.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___________ЛИСИЦА.                                   ____________АУТОМОБИЛ.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endParaRPr lang="sr-Cyrl-B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769" y="1814512"/>
            <a:ext cx="1878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РАЗИГРАНИ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5" y="2276177"/>
            <a:ext cx="1843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СЛАТКА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5" y="2737842"/>
            <a:ext cx="1500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ЖУТО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1475" y="3199507"/>
            <a:ext cx="1628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ЛУКАВА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1" y="1814512"/>
            <a:ext cx="1804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0" y="2249786"/>
            <a:ext cx="1804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УРЕДНА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2730946"/>
            <a:ext cx="1804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ЦРНА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0" y="3181796"/>
            <a:ext cx="1357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ПЛАВИ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52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2" grpId="0"/>
      <p:bldP spid="13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ОД СЉЕДЕЋИХ ИМЕНИЦА ФОРМИРАЈ ПРИДЈЕВЕ:</a:t>
            </a:r>
            <a:endParaRPr lang="sr-Latn-R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BA" sz="24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ИМЕНИЦЕ</a:t>
            </a: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</a:t>
            </a:r>
            <a:r>
              <a:rPr lang="sr-Cyrl-BA" sz="24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ПРИДЈЕВ</a:t>
            </a: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sr-Cyrl-B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БЈЕЛИНА                    __________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ВЛАЖНОСТ               __________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ДУБИНА                    __________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ХЛАДНОЋА              __________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ОШТРИНА                 __________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ЛЕД                             __________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endParaRPr lang="sr-Cyrl-B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sr-Cyrl-B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4751" y="2514600"/>
            <a:ext cx="142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БИЈЕЛО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51" y="3045916"/>
            <a:ext cx="1628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ВЛАЖНО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1" y="3434407"/>
            <a:ext cx="1543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ДУБОКО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1" y="3849290"/>
            <a:ext cx="1514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ХЛАДНО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1" y="4264173"/>
            <a:ext cx="191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ОШТРО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1888" y="4725838"/>
            <a:ext cx="1514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ЛЕДЕНО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2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BA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ПОРЕД СВАКОГ НАВЕДЕНОГ ПРИДЈЕВА НАВЕДИ ПРИДЈЕВ СУПРОТНОГ ЗНАЧЕЊА:</a:t>
            </a:r>
            <a:endParaRPr lang="sr-Latn-R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85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ХЛАДАН _____________                        МЛАД  ______________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ВЕСЕО </a:t>
            </a:r>
            <a:r>
              <a:rPr lang="sr-Cyrl-B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_____________                        ОШТАР ______________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ПЛИТАК </a:t>
            </a:r>
            <a:r>
              <a:rPr lang="sr-Cyrl-B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                        БРЗ        _______________</a:t>
            </a: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МОКАР </a:t>
            </a:r>
            <a:r>
              <a:rPr lang="sr-Cyrl-B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_____________                        ЛИЈЕП  _______________                     </a:t>
            </a: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53048" y="1825625"/>
            <a:ext cx="1596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ТОПАО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53048" y="2191394"/>
            <a:ext cx="1596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ТУЖАН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72744" y="2653059"/>
            <a:ext cx="1584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ДУБОК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72744" y="3114724"/>
            <a:ext cx="1455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СУВ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99290" y="1690688"/>
            <a:ext cx="141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02321" y="2152353"/>
            <a:ext cx="1210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ТУП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1335" y="268899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70123" y="3114724"/>
            <a:ext cx="1558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РУЖАН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99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76363"/>
          </a:xfrm>
        </p:spPr>
        <p:txBody>
          <a:bodyPr>
            <a:noAutofit/>
          </a:bodyPr>
          <a:lstStyle/>
          <a:p>
            <a:r>
              <a:rPr lang="sr-Cyrl-BA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BA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РАЗИГРАНИ ЗАДАТАК:</a:t>
            </a:r>
            <a:br>
              <a:rPr lang="sr-Cyrl-BA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BA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BA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BA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СМИСЛИ ШТО ВИШЕ ПРИДЈЕВА КОЈИ ОПИСУЈУ КАКАВ ЈЕ ЧАС?</a:t>
            </a:r>
            <a:endParaRPr lang="sr-Latn-R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/>
          </a:p>
        </p:txBody>
      </p:sp>
      <p:sp>
        <p:nvSpPr>
          <p:cNvPr id="4" name="7-Point Star 3"/>
          <p:cNvSpPr/>
          <p:nvPr/>
        </p:nvSpPr>
        <p:spPr>
          <a:xfrm>
            <a:off x="3212306" y="1825625"/>
            <a:ext cx="2188369" cy="1446213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ДОБАР</a:t>
            </a:r>
            <a:endParaRPr lang="sr-Latn-RS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7-Point Star 4"/>
          <p:cNvSpPr/>
          <p:nvPr/>
        </p:nvSpPr>
        <p:spPr>
          <a:xfrm>
            <a:off x="1197769" y="3429000"/>
            <a:ext cx="2445544" cy="1713706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ПРИЈАТАН</a:t>
            </a:r>
            <a:endParaRPr lang="sr-Latn-RS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7-Point Star 5"/>
          <p:cNvSpPr/>
          <p:nvPr/>
        </p:nvSpPr>
        <p:spPr>
          <a:xfrm>
            <a:off x="8355806" y="3614340"/>
            <a:ext cx="2057401" cy="1343025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ТЕЖАК</a:t>
            </a:r>
            <a:endParaRPr lang="sr-Latn-RS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7-Point Star 6"/>
          <p:cNvSpPr/>
          <p:nvPr/>
        </p:nvSpPr>
        <p:spPr>
          <a:xfrm>
            <a:off x="4829174" y="3429000"/>
            <a:ext cx="2756481" cy="1800225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ЗАНИМЉИВ</a:t>
            </a:r>
            <a:endParaRPr lang="sr-Latn-RS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6624637" y="1957387"/>
            <a:ext cx="2390776" cy="1179513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ОДЛИЧАН</a:t>
            </a:r>
            <a:endParaRPr lang="sr-Latn-RS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6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r-Cyrl-B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B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ЗАДАТАК ЗА САМОСТАЛАН РАД</a:t>
            </a:r>
            <a:endParaRPr lang="sr-Cyrl-B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B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B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B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НЕКОЛИКО РЕЧЕНИЦА ОПИШИ СВОГА ДРУГА. ПРИ ТОМЕ МОЖЕШ КОРИСТИТИ ОПИСНЕ ПРИДЈЕВЕ – НАЈБОЉИ, ВРИЈЕДАН, ИСКРЕН, БРЗ, АЛИ МОЖЕШ И НЕКЕ ДРУГЕ КОЈИ ТИ ВИШЕ ОДГОВАРАЈУ.</a:t>
            </a:r>
            <a:endParaRPr lang="sr-Latn-R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9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249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                         КАКВА ЈЕ ХАЉИНА?                              КАКВА ЈЕ МАЧКА? </vt:lpstr>
      <vt:lpstr>PowerPoint Presentation</vt:lpstr>
      <vt:lpstr>PowerPoint Presentation</vt:lpstr>
      <vt:lpstr>1. ЗАДАТАК ДОПУНИ РЕЧЕНИЦЕ:  </vt:lpstr>
      <vt:lpstr>2. ОД СЉЕДЕЋИХ ИМЕНИЦА ФОРМИРАЈ ПРИДЈЕВЕ:</vt:lpstr>
      <vt:lpstr>3. ПОРЕД СВАКОГ НАВЕДЕНОГ ПРИДЈЕВА НАВЕДИ ПРИДЈЕВ СУПРОТНОГ ЗНАЧЕЊА:</vt:lpstr>
      <vt:lpstr>4. РАЗИГРАНИ ЗАДАТАК:  СМИСЛИ ШТО ВИШЕ ПРИДЈЕВА КОЈИ ОПИСУЈУ КАКАВ ЈЕ ЧАС?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35</cp:revision>
  <dcterms:created xsi:type="dcterms:W3CDTF">2021-02-03T20:36:10Z</dcterms:created>
  <dcterms:modified xsi:type="dcterms:W3CDTF">2021-02-10T20:56:35Z</dcterms:modified>
</cp:coreProperties>
</file>