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3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8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2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1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4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3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4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60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6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0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0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2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63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1EED-CF01-430F-AA6A-81A17674261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C7A6-153F-4128-86E9-AC41B0D7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0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D5AE8-0250-4C30-AE55-26401A50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896937"/>
          </a:xfrm>
        </p:spPr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72EBBA-A672-40DD-9CA0-90F487E3B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228850"/>
            <a:ext cx="9001462" cy="3028950"/>
          </a:xfrm>
        </p:spPr>
        <p:txBody>
          <a:bodyPr>
            <a:normAutofit lnSpcReduction="10000"/>
          </a:bodyPr>
          <a:lstStyle/>
          <a:p>
            <a:r>
              <a:rPr lang="en-US" sz="6600">
                <a:solidFill>
                  <a:srgbClr val="FF0000"/>
                </a:solidFill>
              </a:rPr>
              <a:t>PASSIVE</a:t>
            </a:r>
          </a:p>
          <a:p>
            <a:endParaRPr lang="en-US" sz="4800"/>
          </a:p>
          <a:p>
            <a:r>
              <a:rPr lang="en-US" sz="3600"/>
              <a:t>PRESENT SIMPLE AND PAST SIMPLE</a:t>
            </a:r>
          </a:p>
        </p:txBody>
      </p:sp>
    </p:spTree>
    <p:extLst>
      <p:ext uri="{BB962C8B-B14F-4D97-AF65-F5344CB8AC3E}">
        <p14:creationId xmlns:p14="http://schemas.microsoft.com/office/powerpoint/2010/main" val="25494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ACBDC-C5C7-45B8-8E28-62F24BF5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Thanks for your 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ED05D6-C3D3-4C3E-8429-1FCE9EB3D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39" y="2370338"/>
            <a:ext cx="5927555" cy="3065976"/>
          </a:xfrm>
        </p:spPr>
      </p:pic>
    </p:spTree>
    <p:extLst>
      <p:ext uri="{BB962C8B-B14F-4D97-AF65-F5344CB8AC3E}">
        <p14:creationId xmlns:p14="http://schemas.microsoft.com/office/powerpoint/2010/main" val="3266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BC144-4458-4931-B190-979F0656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452761"/>
            <a:ext cx="10353761" cy="535619"/>
          </a:xfrm>
        </p:spPr>
        <p:txBody>
          <a:bodyPr>
            <a:normAutofit fontScale="90000"/>
          </a:bodyPr>
          <a:lstStyle/>
          <a:p>
            <a:r>
              <a:rPr lang="en-US"/>
              <a:t>Present simple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8D397-D016-4650-836B-F6032EB4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5320"/>
            <a:ext cx="10353762" cy="5228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/>
              <a:t>SB, p. 44, ex. 1: Look at the example:</a:t>
            </a:r>
          </a:p>
          <a:p>
            <a:pPr marL="0" indent="0">
              <a:buNone/>
            </a:pPr>
            <a:r>
              <a:rPr lang="en-US" sz="2800"/>
              <a:t>Active voice:    People </a:t>
            </a:r>
            <a:r>
              <a:rPr lang="en-US" sz="2800">
                <a:solidFill>
                  <a:srgbClr val="FF0000"/>
                </a:solidFill>
              </a:rPr>
              <a:t>take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superstitions</a:t>
            </a:r>
            <a:r>
              <a:rPr lang="en-US" sz="2800"/>
              <a:t> for granted.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Passive voice:  </a:t>
            </a:r>
            <a:r>
              <a:rPr lang="en-US" sz="2800">
                <a:solidFill>
                  <a:srgbClr val="FFFF00"/>
                </a:solidFill>
              </a:rPr>
              <a:t>Superstitions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are taken </a:t>
            </a:r>
            <a:r>
              <a:rPr lang="en-US" sz="2800"/>
              <a:t>for granted.</a:t>
            </a:r>
          </a:p>
          <a:p>
            <a:pPr marL="0" indent="0">
              <a:buNone/>
            </a:pPr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Put the sentences in the correct form:</a:t>
            </a:r>
          </a:p>
          <a:p>
            <a:pPr marL="514350" indent="-514350">
              <a:buAutoNum type="arabicPlain"/>
            </a:pPr>
            <a:r>
              <a:rPr lang="en-US" sz="2400"/>
              <a:t>They teach English in many schools.           </a:t>
            </a:r>
          </a:p>
          <a:p>
            <a:pPr marL="0" indent="0">
              <a:buNone/>
            </a:pPr>
            <a:r>
              <a:rPr lang="en-US" sz="2400"/>
              <a:t>      </a:t>
            </a:r>
            <a:r>
              <a:rPr lang="en-US" sz="2400">
                <a:solidFill>
                  <a:srgbClr val="FFFF00"/>
                </a:solidFill>
              </a:rPr>
              <a:t>English </a:t>
            </a:r>
            <a:r>
              <a:rPr lang="en-US" sz="2400" u="sng">
                <a:solidFill>
                  <a:srgbClr val="FFFF00"/>
                </a:solidFill>
              </a:rPr>
              <a:t>is taught </a:t>
            </a:r>
            <a:r>
              <a:rPr lang="en-US" sz="2400">
                <a:solidFill>
                  <a:srgbClr val="FFFF00"/>
                </a:solidFill>
              </a:rPr>
              <a:t>in many schools.</a:t>
            </a:r>
          </a:p>
          <a:p>
            <a:pPr marL="457200" indent="-457200">
              <a:buAutoNum type="arabicPlain" startAt="2"/>
            </a:pPr>
            <a:r>
              <a:rPr lang="en-US" sz="2400"/>
              <a:t>They clean the house once a week.</a:t>
            </a:r>
          </a:p>
          <a:p>
            <a:pPr marL="0" indent="0">
              <a:buNone/>
            </a:pPr>
            <a:r>
              <a:rPr lang="en-US" sz="2400">
                <a:solidFill>
                  <a:srgbClr val="FFFF00"/>
                </a:solidFill>
              </a:rPr>
              <a:t>      The house </a:t>
            </a:r>
            <a:r>
              <a:rPr lang="en-US" sz="2400" u="sng">
                <a:solidFill>
                  <a:srgbClr val="FFFF00"/>
                </a:solidFill>
              </a:rPr>
              <a:t>is cleaned </a:t>
            </a:r>
            <a:r>
              <a:rPr lang="en-US" sz="2400">
                <a:solidFill>
                  <a:srgbClr val="FFFF00"/>
                </a:solidFill>
              </a:rPr>
              <a:t>once a week.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0C8BB5A-D432-41AB-A4FE-78A3DB89E8A1}"/>
              </a:ext>
            </a:extLst>
          </p:cNvPr>
          <p:cNvCxnSpPr/>
          <p:nvPr/>
        </p:nvCxnSpPr>
        <p:spPr>
          <a:xfrm flipH="1">
            <a:off x="4483222" y="2155794"/>
            <a:ext cx="1677879" cy="82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E12D5EA-4035-4B36-9EDD-890059231101}"/>
              </a:ext>
            </a:extLst>
          </p:cNvPr>
          <p:cNvCxnSpPr/>
          <p:nvPr/>
        </p:nvCxnSpPr>
        <p:spPr>
          <a:xfrm>
            <a:off x="5095782" y="2115845"/>
            <a:ext cx="1376039" cy="905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C481D0-40B8-478B-A1B6-6E3DDFA5A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22" y="3290996"/>
            <a:ext cx="4256510" cy="30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6BA12-21EC-4978-8726-D21CCC95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5320"/>
            <a:ext cx="10353762" cy="5069150"/>
          </a:xfrm>
        </p:spPr>
        <p:txBody>
          <a:bodyPr>
            <a:normAutofit/>
          </a:bodyPr>
          <a:lstStyle/>
          <a:p>
            <a:pPr marL="457200" indent="-457200">
              <a:buAutoNum type="arabicPlain" startAt="3"/>
            </a:pPr>
            <a:r>
              <a:rPr lang="en-US" sz="3200"/>
              <a:t>People don’t wear sandals in winter.</a:t>
            </a:r>
          </a:p>
          <a:p>
            <a:pPr marL="0" indent="0">
              <a:buNone/>
            </a:pPr>
            <a:r>
              <a:rPr lang="en-US" sz="3200"/>
              <a:t>       </a:t>
            </a:r>
            <a:r>
              <a:rPr lang="en-US" sz="3200">
                <a:solidFill>
                  <a:srgbClr val="FFFF00"/>
                </a:solidFill>
              </a:rPr>
              <a:t>Sandals </a:t>
            </a:r>
            <a:r>
              <a:rPr lang="en-US" sz="3200" u="sng">
                <a:solidFill>
                  <a:srgbClr val="FFFF00"/>
                </a:solidFill>
              </a:rPr>
              <a:t>are not worn </a:t>
            </a:r>
            <a:r>
              <a:rPr lang="en-US" sz="3200">
                <a:solidFill>
                  <a:srgbClr val="FFFF00"/>
                </a:solidFill>
              </a:rPr>
              <a:t>in winter.</a:t>
            </a:r>
          </a:p>
          <a:p>
            <a:pPr marL="457200" indent="-457200">
              <a:buAutoNum type="arabicPlain" startAt="4"/>
            </a:pPr>
            <a:r>
              <a:rPr lang="en-US" sz="3200"/>
              <a:t>They finish work at 5 p.m.</a:t>
            </a:r>
          </a:p>
          <a:p>
            <a:pPr marL="0" indent="0">
              <a:buNone/>
            </a:pPr>
            <a:r>
              <a:rPr lang="en-US" sz="3200"/>
              <a:t>       </a:t>
            </a:r>
            <a:r>
              <a:rPr lang="en-US" sz="3200">
                <a:solidFill>
                  <a:srgbClr val="FFFF00"/>
                </a:solidFill>
              </a:rPr>
              <a:t>Work </a:t>
            </a:r>
            <a:r>
              <a:rPr lang="en-US" sz="3200" u="sng">
                <a:solidFill>
                  <a:srgbClr val="FFFF00"/>
                </a:solidFill>
              </a:rPr>
              <a:t>is finished </a:t>
            </a:r>
            <a:r>
              <a:rPr lang="en-US" sz="3200">
                <a:solidFill>
                  <a:srgbClr val="FFFF00"/>
                </a:solidFill>
              </a:rPr>
              <a:t>at 5 p.m.</a:t>
            </a:r>
          </a:p>
          <a:p>
            <a:pPr marL="457200" indent="-457200">
              <a:buAutoNum type="arabicPlain" startAt="5"/>
            </a:pPr>
            <a:r>
              <a:rPr lang="en-US" sz="3200"/>
              <a:t>They make these jackets in China.</a:t>
            </a:r>
          </a:p>
          <a:p>
            <a:pPr marL="0" indent="0">
              <a:buNone/>
            </a:pPr>
            <a:r>
              <a:rPr lang="en-US" sz="3200"/>
              <a:t>       </a:t>
            </a:r>
            <a:r>
              <a:rPr lang="en-US" sz="3200">
                <a:solidFill>
                  <a:srgbClr val="FFFF00"/>
                </a:solidFill>
              </a:rPr>
              <a:t>These jackets </a:t>
            </a:r>
            <a:r>
              <a:rPr lang="en-US" sz="3200" u="sng">
                <a:solidFill>
                  <a:srgbClr val="FFFF00"/>
                </a:solidFill>
              </a:rPr>
              <a:t>are made </a:t>
            </a:r>
            <a:r>
              <a:rPr lang="en-US" sz="3200">
                <a:solidFill>
                  <a:srgbClr val="FFFF00"/>
                </a:solidFill>
              </a:rPr>
              <a:t>in China.  </a:t>
            </a:r>
          </a:p>
        </p:txBody>
      </p:sp>
    </p:spTree>
    <p:extLst>
      <p:ext uri="{BB962C8B-B14F-4D97-AF65-F5344CB8AC3E}">
        <p14:creationId xmlns:p14="http://schemas.microsoft.com/office/powerpoint/2010/main" val="40004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4DFC7-9035-4BF7-B513-9CF81375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36847"/>
            <a:ext cx="10353762" cy="5672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                SOME MORE EXAMPLES:</a:t>
            </a:r>
          </a:p>
          <a:p>
            <a:pPr marL="514350" indent="-514350">
              <a:buAutoNum type="arabicPlain"/>
            </a:pPr>
            <a:r>
              <a:rPr lang="en-US" sz="2800"/>
              <a:t>John buys milk every day.</a:t>
            </a:r>
          </a:p>
          <a:p>
            <a:pPr marL="0" indent="0">
              <a:buNone/>
            </a:pPr>
            <a:r>
              <a:rPr lang="en-US" sz="2800"/>
              <a:t>     </a:t>
            </a:r>
            <a:r>
              <a:rPr lang="en-US" sz="2800">
                <a:solidFill>
                  <a:srgbClr val="FFFF00"/>
                </a:solidFill>
              </a:rPr>
              <a:t>Milk is bought every day (by John).</a:t>
            </a:r>
          </a:p>
          <a:p>
            <a:pPr marL="514350" indent="-514350">
              <a:buAutoNum type="arabicPlain" startAt="2"/>
            </a:pPr>
            <a:r>
              <a:rPr lang="en-US" sz="2800"/>
              <a:t>Thousands of people visit the website.</a:t>
            </a:r>
          </a:p>
          <a:p>
            <a:pPr marL="0" indent="0">
              <a:buNone/>
            </a:pPr>
            <a:r>
              <a:rPr lang="en-US" sz="2800"/>
              <a:t>     </a:t>
            </a:r>
            <a:r>
              <a:rPr lang="en-US" sz="2800">
                <a:solidFill>
                  <a:srgbClr val="FFFF00"/>
                </a:solidFill>
              </a:rPr>
              <a:t>The website is visited (by thousands of people).</a:t>
            </a:r>
          </a:p>
          <a:p>
            <a:pPr marL="514350" indent="-514350">
              <a:buAutoNum type="arabicPlain" startAt="3"/>
            </a:pPr>
            <a:r>
              <a:rPr lang="en-US" sz="2800"/>
              <a:t>They make paper from trees.</a:t>
            </a:r>
          </a:p>
          <a:p>
            <a:pPr marL="0" indent="0">
              <a:buNone/>
            </a:pPr>
            <a:r>
              <a:rPr lang="en-US" sz="2800"/>
              <a:t>     </a:t>
            </a:r>
            <a:r>
              <a:rPr lang="en-US" sz="2800">
                <a:solidFill>
                  <a:srgbClr val="FFFF00"/>
                </a:solidFill>
              </a:rPr>
              <a:t>Paper is made from trees.</a:t>
            </a:r>
          </a:p>
          <a:p>
            <a:pPr marL="514350" indent="-514350">
              <a:buAutoNum type="arabicPlain" startAt="4"/>
            </a:pPr>
            <a:r>
              <a:rPr lang="en-US" sz="2800"/>
              <a:t>Authors write books.</a:t>
            </a:r>
          </a:p>
          <a:p>
            <a:pPr marL="0" indent="0">
              <a:buNone/>
            </a:pPr>
            <a:r>
              <a:rPr lang="en-US" sz="2800"/>
              <a:t>     </a:t>
            </a:r>
            <a:r>
              <a:rPr lang="en-US" sz="2800">
                <a:solidFill>
                  <a:srgbClr val="FFFF00"/>
                </a:solidFill>
              </a:rPr>
              <a:t>Books are written by authors.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4B069-6CA2-4B7C-AAB4-EBA81ED3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9" y="3107184"/>
            <a:ext cx="2202486" cy="28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50C27-DDE2-4BEE-9A83-080E9A92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83581"/>
            <a:ext cx="10353762" cy="5743852"/>
          </a:xfrm>
        </p:spPr>
        <p:txBody>
          <a:bodyPr>
            <a:normAutofit/>
          </a:bodyPr>
          <a:lstStyle/>
          <a:p>
            <a:pPr marL="457200" indent="-457200">
              <a:buAutoNum type="arabicPlain" startAt="5"/>
            </a:pPr>
            <a:r>
              <a:rPr lang="en-US" sz="2800"/>
              <a:t>They print books on paper.</a:t>
            </a:r>
          </a:p>
          <a:p>
            <a:pPr marL="0" indent="0">
              <a:buNone/>
            </a:pPr>
            <a:r>
              <a:rPr lang="en-US" sz="2800"/>
              <a:t>        </a:t>
            </a:r>
            <a:r>
              <a:rPr lang="en-US" sz="2800">
                <a:solidFill>
                  <a:srgbClr val="FFFF00"/>
                </a:solidFill>
              </a:rPr>
              <a:t>Books are printed on paper.</a:t>
            </a:r>
          </a:p>
          <a:p>
            <a:pPr marL="457200" indent="-457200">
              <a:buAutoNum type="arabicPlain" startAt="6"/>
            </a:pPr>
            <a:r>
              <a:rPr lang="en-US" sz="2800"/>
              <a:t>They speak Portuguese in Brazil.       </a:t>
            </a:r>
          </a:p>
          <a:p>
            <a:pPr marL="0" indent="0">
              <a:buNone/>
            </a:pPr>
            <a:r>
              <a:rPr lang="en-US" sz="2800"/>
              <a:t>       </a:t>
            </a:r>
            <a:r>
              <a:rPr lang="en-US" sz="2800">
                <a:solidFill>
                  <a:srgbClr val="FFFF00"/>
                </a:solidFill>
              </a:rPr>
              <a:t>Portuguese is spoken in Brazil.</a:t>
            </a:r>
          </a:p>
          <a:p>
            <a:pPr marL="457200" indent="-457200">
              <a:buAutoNum type="arabicPlain" startAt="7"/>
            </a:pPr>
            <a:r>
              <a:rPr lang="en-US" sz="2800"/>
              <a:t>People often see birds in the forest.</a:t>
            </a:r>
          </a:p>
          <a:p>
            <a:pPr marL="0" indent="0">
              <a:buNone/>
            </a:pPr>
            <a:r>
              <a:rPr lang="en-US" sz="2800"/>
              <a:t>       </a:t>
            </a:r>
            <a:r>
              <a:rPr lang="en-US" sz="2800">
                <a:solidFill>
                  <a:srgbClr val="FFFF00"/>
                </a:solidFill>
              </a:rPr>
              <a:t>Birds are often seen in the forest.</a:t>
            </a:r>
          </a:p>
          <a:p>
            <a:pPr marL="457200" indent="-457200">
              <a:buAutoNum type="arabicPlain" startAt="8"/>
            </a:pPr>
            <a:r>
              <a:rPr lang="en-US" sz="2800"/>
              <a:t>The secretary answers the phone calls.</a:t>
            </a:r>
          </a:p>
          <a:p>
            <a:pPr marL="0" indent="0">
              <a:buNone/>
            </a:pPr>
            <a:r>
              <a:rPr lang="en-US" sz="2800"/>
              <a:t>       </a:t>
            </a:r>
            <a:r>
              <a:rPr lang="en-US" sz="2800">
                <a:solidFill>
                  <a:srgbClr val="FFFF00"/>
                </a:solidFill>
              </a:rPr>
              <a:t>The phone calls are answered by the secretary.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6A9AF4-9A6A-4BF0-A400-DD610B71F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09" y="860816"/>
            <a:ext cx="3346096" cy="38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C2CD-F96B-4554-8897-9F01230E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562252"/>
          </a:xfrm>
        </p:spPr>
        <p:txBody>
          <a:bodyPr/>
          <a:lstStyle/>
          <a:p>
            <a:r>
              <a:rPr lang="en-US"/>
              <a:t>Past simple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13E64-63C9-4E8B-933E-E29665F4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71853"/>
            <a:ext cx="10353762" cy="499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SB, p. 44, ex. 2: Look at the example:</a:t>
            </a:r>
          </a:p>
          <a:p>
            <a:pPr marL="0" indent="0">
              <a:buNone/>
            </a:pPr>
            <a:r>
              <a:rPr lang="en-US" sz="2800"/>
              <a:t>Active voice:      They </a:t>
            </a:r>
            <a:r>
              <a:rPr lang="en-US" sz="2800">
                <a:solidFill>
                  <a:srgbClr val="00B0F0"/>
                </a:solidFill>
              </a:rPr>
              <a:t>asked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spirits</a:t>
            </a:r>
            <a:r>
              <a:rPr lang="en-US" sz="2800"/>
              <a:t> for help.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Passive voice:     </a:t>
            </a:r>
            <a:r>
              <a:rPr lang="en-US" sz="2800">
                <a:solidFill>
                  <a:srgbClr val="FFFF00"/>
                </a:solidFill>
              </a:rPr>
              <a:t>Spirits</a:t>
            </a:r>
            <a:r>
              <a:rPr lang="en-US" sz="2800"/>
              <a:t> </a:t>
            </a:r>
            <a:r>
              <a:rPr lang="en-US" sz="2800">
                <a:solidFill>
                  <a:srgbClr val="00B0F0"/>
                </a:solidFill>
              </a:rPr>
              <a:t>were asked </a:t>
            </a:r>
            <a:r>
              <a:rPr lang="en-US" sz="2800"/>
              <a:t>for help.  </a:t>
            </a:r>
          </a:p>
          <a:p>
            <a:pPr marL="0" indent="0">
              <a:buNone/>
            </a:pPr>
            <a:r>
              <a:rPr lang="en-US" sz="2800">
                <a:solidFill>
                  <a:srgbClr val="92D050"/>
                </a:solidFill>
              </a:rPr>
              <a:t>Put the sentences in the correct form:</a:t>
            </a:r>
          </a:p>
          <a:p>
            <a:pPr marL="514350" indent="-514350">
              <a:buAutoNum type="arabicPlain"/>
            </a:pPr>
            <a:r>
              <a:rPr lang="en-US" sz="2800"/>
              <a:t>They took us to Disneyland.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We </a:t>
            </a:r>
            <a:r>
              <a:rPr lang="en-US" sz="2800" u="sng">
                <a:solidFill>
                  <a:srgbClr val="FFFF00"/>
                </a:solidFill>
              </a:rPr>
              <a:t>were taken </a:t>
            </a:r>
            <a:r>
              <a:rPr lang="en-US" sz="2800">
                <a:solidFill>
                  <a:srgbClr val="FFFF00"/>
                </a:solidFill>
              </a:rPr>
              <a:t>to Disneyland.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DC2CBFF-DB64-4896-842A-955E17B6DD58}"/>
              </a:ext>
            </a:extLst>
          </p:cNvPr>
          <p:cNvCxnSpPr/>
          <p:nvPr/>
        </p:nvCxnSpPr>
        <p:spPr>
          <a:xfrm flipH="1">
            <a:off x="4296792" y="2343705"/>
            <a:ext cx="1677880" cy="8345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46EA4E1-7837-4133-96E3-33F598522AA4}"/>
              </a:ext>
            </a:extLst>
          </p:cNvPr>
          <p:cNvCxnSpPr/>
          <p:nvPr/>
        </p:nvCxnSpPr>
        <p:spPr>
          <a:xfrm>
            <a:off x="4944862" y="2343705"/>
            <a:ext cx="878889" cy="9144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6B69D-A13D-4A9C-B700-7D9DE643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648071"/>
            <a:ext cx="10547277" cy="5557420"/>
          </a:xfrm>
        </p:spPr>
        <p:txBody>
          <a:bodyPr>
            <a:normAutofit/>
          </a:bodyPr>
          <a:lstStyle/>
          <a:p>
            <a:pPr marL="514350" indent="-514350">
              <a:buAutoNum type="arabicPlain" startAt="2"/>
            </a:pPr>
            <a:r>
              <a:rPr lang="en-US" sz="2800"/>
              <a:t>People did not use cars in the 18</a:t>
            </a:r>
            <a:r>
              <a:rPr lang="en-US" sz="2800" baseline="30000"/>
              <a:t>th</a:t>
            </a:r>
            <a:r>
              <a:rPr lang="en-US" sz="2800"/>
              <a:t> century.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Cars </a:t>
            </a:r>
            <a:r>
              <a:rPr lang="en-US" sz="2800" u="sng">
                <a:solidFill>
                  <a:srgbClr val="FFFF00"/>
                </a:solidFill>
              </a:rPr>
              <a:t>were not used </a:t>
            </a:r>
            <a:r>
              <a:rPr lang="en-US" sz="2800">
                <a:solidFill>
                  <a:srgbClr val="FFFF00"/>
                </a:solidFill>
              </a:rPr>
              <a:t>in the 18</a:t>
            </a:r>
            <a:r>
              <a:rPr lang="en-US" sz="2800" baseline="30000">
                <a:solidFill>
                  <a:srgbClr val="FFFF00"/>
                </a:solidFill>
              </a:rPr>
              <a:t>th</a:t>
            </a:r>
            <a:r>
              <a:rPr lang="en-US" sz="2800">
                <a:solidFill>
                  <a:srgbClr val="FFFF00"/>
                </a:solidFill>
              </a:rPr>
              <a:t> century.</a:t>
            </a:r>
          </a:p>
          <a:p>
            <a:pPr marL="514350" indent="-514350">
              <a:buAutoNum type="arabicPlain" startAt="3"/>
            </a:pPr>
            <a:r>
              <a:rPr lang="en-US" sz="2800"/>
              <a:t>They painted the wall two days ago.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The wall </a:t>
            </a:r>
            <a:r>
              <a:rPr lang="en-US" sz="2800" u="sng">
                <a:solidFill>
                  <a:srgbClr val="FFFF00"/>
                </a:solidFill>
              </a:rPr>
              <a:t>was painted </a:t>
            </a:r>
            <a:r>
              <a:rPr lang="en-US" sz="2800">
                <a:solidFill>
                  <a:srgbClr val="FFFF00"/>
                </a:solidFill>
              </a:rPr>
              <a:t>two days ago.</a:t>
            </a:r>
          </a:p>
          <a:p>
            <a:pPr marL="514350" indent="-514350">
              <a:buAutoNum type="arabicPlain" startAt="4"/>
            </a:pPr>
            <a:r>
              <a:rPr lang="en-US" sz="2800"/>
              <a:t>They built the house last year.                 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The house </a:t>
            </a:r>
            <a:r>
              <a:rPr lang="en-US" sz="2800" u="sng">
                <a:solidFill>
                  <a:srgbClr val="FFFF00"/>
                </a:solidFill>
              </a:rPr>
              <a:t>was built </a:t>
            </a:r>
            <a:r>
              <a:rPr lang="en-US" sz="2800">
                <a:solidFill>
                  <a:srgbClr val="FFFF00"/>
                </a:solidFill>
              </a:rPr>
              <a:t>last year.</a:t>
            </a:r>
          </a:p>
          <a:p>
            <a:pPr marL="514350" indent="-514350">
              <a:buAutoNum type="arabicPlain" startAt="5"/>
            </a:pPr>
            <a:r>
              <a:rPr lang="en-US" sz="2800"/>
              <a:t>They washed our clothes very quickly.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Our clothes </a:t>
            </a:r>
            <a:r>
              <a:rPr lang="en-US" sz="2800" u="sng">
                <a:solidFill>
                  <a:srgbClr val="FFFF00"/>
                </a:solidFill>
              </a:rPr>
              <a:t>were washed </a:t>
            </a:r>
            <a:r>
              <a:rPr lang="en-US" sz="2800">
                <a:solidFill>
                  <a:srgbClr val="FFFF00"/>
                </a:solidFill>
              </a:rPr>
              <a:t>very quickly.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1F480C-05C7-451F-902B-255DA465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80" y="2175029"/>
            <a:ext cx="3723870" cy="21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3CD6F-EE33-49FF-812A-F1A94726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24396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90000"/>
                  </a:schemeClr>
                </a:solidFill>
              </a:rPr>
              <a:t>Some 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60301-323F-402F-944F-C12300C1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3997"/>
            <a:ext cx="10353762" cy="501440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lain"/>
            </a:pPr>
            <a:r>
              <a:rPr lang="en-US" sz="2800"/>
              <a:t>My sister made a cake yesterday.</a:t>
            </a:r>
          </a:p>
          <a:p>
            <a:pPr marL="0" indent="0">
              <a:buNone/>
            </a:pPr>
            <a:r>
              <a:rPr lang="en-US" sz="2800"/>
              <a:t>     </a:t>
            </a:r>
            <a:r>
              <a:rPr lang="en-US" sz="2800">
                <a:solidFill>
                  <a:srgbClr val="FFFF00"/>
                </a:solidFill>
              </a:rPr>
              <a:t>A cake was made yesterday (by my sister).</a:t>
            </a:r>
          </a:p>
          <a:p>
            <a:pPr marL="514350" indent="-514350">
              <a:buAutoNum type="arabicPlain" startAt="2"/>
            </a:pPr>
            <a:r>
              <a:rPr lang="en-US" sz="2800"/>
              <a:t>The man bought a new car last week.</a:t>
            </a:r>
          </a:p>
          <a:p>
            <a:pPr marL="0" indent="0">
              <a:buNone/>
            </a:pPr>
            <a:r>
              <a:rPr lang="en-US" sz="2800">
                <a:solidFill>
                  <a:srgbClr val="FFFF00"/>
                </a:solidFill>
              </a:rPr>
              <a:t>      A new car was bought last week.             </a:t>
            </a:r>
          </a:p>
          <a:p>
            <a:pPr marL="514350" indent="-514350">
              <a:buAutoNum type="arabicPlain" startAt="3"/>
            </a:pPr>
            <a:r>
              <a:rPr lang="en-US" sz="2800"/>
              <a:t>Henry Ford invented Model T car.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Model T car was invented by Henry Ford.</a:t>
            </a:r>
          </a:p>
          <a:p>
            <a:pPr marL="514350" indent="-514350">
              <a:buAutoNum type="arabicPlain" startAt="4"/>
            </a:pPr>
            <a:r>
              <a:rPr lang="en-US" sz="2800"/>
              <a:t>Alfred Nobel discovered dynamite.</a:t>
            </a:r>
          </a:p>
          <a:p>
            <a:pPr marL="0" indent="0">
              <a:buNone/>
            </a:pPr>
            <a:r>
              <a:rPr lang="en-US" sz="2800"/>
              <a:t>      </a:t>
            </a:r>
            <a:r>
              <a:rPr lang="en-US" sz="2800">
                <a:solidFill>
                  <a:srgbClr val="FFFF00"/>
                </a:solidFill>
              </a:rPr>
              <a:t>Dynamite was discovered by Alfred Nobel.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8BD978-4E74-42BA-96E0-4517C0D4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68" y="2450236"/>
            <a:ext cx="2893931" cy="17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7DF2A-0207-42DC-8863-1607616B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7763"/>
          </a:xfrm>
        </p:spPr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512881-7A3E-48FF-BF53-D3B8BB63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54928"/>
            <a:ext cx="10353762" cy="3133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             Workbook, pages 36 and 37:</a:t>
            </a: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ex. 4 </a:t>
            </a:r>
            <a:r>
              <a:rPr lang="en-US" sz="3200"/>
              <a:t>(put the verbs in brackets in the correct form using Present Simple Passive) </a:t>
            </a: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</a:rPr>
              <a:t>ex. 5 </a:t>
            </a:r>
            <a:r>
              <a:rPr lang="en-US" sz="3200"/>
              <a:t>(put the sentences into the Passive Voice)</a:t>
            </a:r>
          </a:p>
        </p:txBody>
      </p:sp>
    </p:spTree>
    <p:extLst>
      <p:ext uri="{BB962C8B-B14F-4D97-AF65-F5344CB8AC3E}">
        <p14:creationId xmlns:p14="http://schemas.microsoft.com/office/powerpoint/2010/main" val="33526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171</TotalTime>
  <Words>488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1_Damask</vt:lpstr>
      <vt:lpstr>9th grade</vt:lpstr>
      <vt:lpstr>Present simple passive</vt:lpstr>
      <vt:lpstr>PowerPoint Presentation</vt:lpstr>
      <vt:lpstr>PowerPoint Presentation</vt:lpstr>
      <vt:lpstr>PowerPoint Presentation</vt:lpstr>
      <vt:lpstr>Past simple passive</vt:lpstr>
      <vt:lpstr>PowerPoint Presentation</vt:lpstr>
      <vt:lpstr>Some more examples</vt:lpstr>
      <vt:lpstr>homework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</dc:title>
  <dc:creator>borislavv@yahoo.com</dc:creator>
  <cp:lastModifiedBy>11. Kristina Mataruga</cp:lastModifiedBy>
  <cp:revision>23</cp:revision>
  <dcterms:created xsi:type="dcterms:W3CDTF">2021-02-05T16:23:11Z</dcterms:created>
  <dcterms:modified xsi:type="dcterms:W3CDTF">2021-02-15T12:30:09Z</dcterms:modified>
</cp:coreProperties>
</file>