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4DC3-040A-463F-8C81-12DA83DC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CB1DD-6CD9-4C68-BC28-B06008AB9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22F97-4041-4CB9-8A73-8D24B3AD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075AA-F8F8-4355-89B1-6FB38193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C1E8-F8D0-4582-AE5A-8E28A2FF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67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824A-5955-4A65-8ADD-3304736C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770F-32EE-4FC4-AE1C-4468CEE0F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7F630-594D-461B-B707-93951C2F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1A6A-1774-4778-894F-D23E47C9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77A4F-7620-4381-AD5D-B1FF78C2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63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B280A-812D-418B-8826-076746497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87FF5-2480-45CE-AF92-FF79E33BE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B47C-07C3-40E7-BBDA-E2582972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68F6-BDB4-4FB7-82AA-B3BC1924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2758-554B-471E-9F97-88C24A77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40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C02F-DA56-4F1A-91B0-4F120B24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E832-54E1-4B7E-8A66-192EBDA5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CC25-57BF-47AE-949C-7DBBFD17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0800B-A2A7-4253-A93D-F3DA9BC5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B05F0-ABCF-46DF-A675-62FCD6E0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592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84D1-A64B-4A22-B331-810C6D05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D37C0-E880-426E-AD14-DD5F3853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9B33-B79A-4296-849F-233CDE17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38207-F000-454B-91D8-F5364FC8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0E75-2B1E-4E9F-A8B6-4EBA102B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877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CC06-122E-433A-A02E-DC1A0F2C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FEDD-5C19-4A32-B2EF-DFDD665D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CB459-82EC-4B70-9996-691017240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6E2D-3D87-461C-9CC8-F9DC50D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FAEE4-0DE2-4672-BEBC-36FE9F66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977A0-94D7-4B90-96D3-08074E39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30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48A1-062E-4390-AA6B-D82C422D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B28F2-AF92-4B98-8076-D872932AE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916AE-500E-41B7-BE8D-537D61397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B7D2-26AD-4119-92B8-E0C9C8696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A4406-2E76-41FC-B13E-58E96CAAB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8B1A-1955-415E-8A86-6333105E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D15E0-E690-42D2-986F-EA7CE39A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AA735-41DE-4DD4-A0D6-489773DD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615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F6A7-9AB2-4EFE-A629-0E8C1FA1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FA1AA-193C-472E-AA32-FEE540A9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83131-03E0-4B82-ADA1-46208421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E61C4-47EE-496D-9654-648DEAA7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82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78686-E2FE-4ED7-87B7-7A4D37DD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EAFE1-65A7-4DD9-B86F-CED7D43F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6AF1-6236-4260-AF1B-47A29624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590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1F91-C824-4F13-9D0E-0ED82205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7689-C66A-4CD6-BF73-FC3A34EE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3192F-9430-45DC-ACFC-6E1746E54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711B-E225-44C4-AC9E-07A41DA6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1AD7-C913-44FF-B598-02B5E122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4169E-2EE4-454C-BA77-95F1D4C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03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88BC-0A6B-40BA-B642-E3E8F9AF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8A580-C4BB-43B2-B41B-8D0F8342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0F417-E0B5-41E7-A2AF-B8A5DE646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9B1BF-639A-4B2B-A2B8-A63220CC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A60E4-3447-4E52-BD0C-F74D551A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60000-8083-4884-B18C-2495D4C0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065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E105F-B369-49A4-97B4-5A6A58A0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AED71-1FC5-4FB7-A745-8B13D4DA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8A5F9-E200-4D6C-9B19-7CF509B9E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70F6-94AA-449C-BF8D-4B230C24AAAA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20B9-343E-423C-B215-5463026EA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6262-675A-48ED-9017-45AC51C4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AE65-7EF6-4183-9D43-36F3285398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33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F4920-96D6-4D34-B07A-95333002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C6C25-E599-478E-BDE7-68F1E5F42D5E}"/>
              </a:ext>
            </a:extLst>
          </p:cNvPr>
          <p:cNvSpPr txBox="1"/>
          <p:nvPr/>
        </p:nvSpPr>
        <p:spPr>
          <a:xfrm>
            <a:off x="3404382" y="1167618"/>
            <a:ext cx="5669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                                  ЗА </a:t>
            </a:r>
          </a:p>
          <a:p>
            <a:pPr algn="ctr"/>
            <a:r>
              <a:rPr lang="bs-Cyrl-BA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ГРАМАТИЧКУ </a:t>
            </a:r>
          </a:p>
          <a:p>
            <a:pPr algn="ctr"/>
            <a:r>
              <a:rPr lang="bs-Cyrl-BA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ПРОВЈЕРУ</a:t>
            </a:r>
            <a:endParaRPr lang="sr-Latn-R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1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D200-A59E-49DF-A553-661ED5CE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1DE0-90FA-4A76-89BA-D1AAEC5C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514924"/>
            <a:ext cx="7309618" cy="5526437"/>
          </a:xfrm>
        </p:spPr>
        <p:txBody>
          <a:bodyPr>
            <a:normAutofit/>
          </a:bodyPr>
          <a:lstStyle/>
          <a:p>
            <a:r>
              <a:rPr lang="bs-Cyrl-B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И ПРЕДИКАТ</a:t>
            </a:r>
          </a:p>
          <a:p>
            <a:r>
              <a:rPr lang="bs-Cyrl-B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 И ОБЛИКУ</a:t>
            </a:r>
          </a:p>
          <a:p>
            <a:r>
              <a:rPr lang="bs-Cyrl-B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</a:p>
          <a:p>
            <a:r>
              <a:rPr lang="bs-Cyrl-B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ЛИЧНЕ ЗАМЈЕНИЦЕ</a:t>
            </a:r>
          </a:p>
          <a:p>
            <a:r>
              <a:rPr lang="bs-Cyrl-B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45833-FA14-4769-93F3-73CECF8F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5" name="Picture 2" descr="Гимназија &quot;Свети Сава&quot;">
            <a:extLst>
              <a:ext uri="{FF2B5EF4-FFF2-40B4-BE49-F238E27FC236}">
                <a16:creationId xmlns:a16="http://schemas.microsoft.com/office/drawing/2014/main" id="{1F3151DB-EB68-4F20-9623-10C5FCCA3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2447925"/>
            <a:ext cx="463854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9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36E9-BABD-480C-83B1-1B10AEAE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64" y="54519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И ПРЕДИКАТ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A221-2845-4DEE-9AE3-A06C6327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14203"/>
            <a:ext cx="8596668" cy="1427159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2A328C0-944B-489D-93EC-7DEC9313068A}"/>
              </a:ext>
            </a:extLst>
          </p:cNvPr>
          <p:cNvSpPr/>
          <p:nvPr/>
        </p:nvSpPr>
        <p:spPr>
          <a:xfrm>
            <a:off x="3221630" y="1468507"/>
            <a:ext cx="373787" cy="707886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3918E55-8CAA-4801-BFE6-51BC002869F7}"/>
              </a:ext>
            </a:extLst>
          </p:cNvPr>
          <p:cNvSpPr/>
          <p:nvPr/>
        </p:nvSpPr>
        <p:spPr>
          <a:xfrm>
            <a:off x="6689690" y="1490004"/>
            <a:ext cx="373787" cy="707886"/>
          </a:xfrm>
          <a:prstGeom prst="downArrow">
            <a:avLst/>
          </a:prstGeom>
          <a:solidFill>
            <a:srgbClr val="1CADE4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019F6-0222-42A8-B69D-2444C60887EF}"/>
              </a:ext>
            </a:extLst>
          </p:cNvPr>
          <p:cNvSpPr txBox="1"/>
          <p:nvPr/>
        </p:nvSpPr>
        <p:spPr>
          <a:xfrm>
            <a:off x="2329158" y="2243797"/>
            <a:ext cx="2158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ради?</a:t>
            </a:r>
            <a:endParaRPr lang="sr-Latn-R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FC669-06E7-4C3C-910E-33237908D628}"/>
              </a:ext>
            </a:extLst>
          </p:cNvPr>
          <p:cNvSpPr txBox="1"/>
          <p:nvPr/>
        </p:nvSpPr>
        <p:spPr>
          <a:xfrm>
            <a:off x="4975668" y="2243797"/>
            <a:ext cx="4446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ради субјекат?</a:t>
            </a:r>
            <a:endParaRPr lang="sr-Latn-R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ADEE92-22D5-4A71-A980-0C53F4EF2D05}"/>
              </a:ext>
            </a:extLst>
          </p:cNvPr>
          <p:cNvSpPr txBox="1">
            <a:spLocks/>
          </p:cNvSpPr>
          <p:nvPr/>
        </p:nvSpPr>
        <p:spPr>
          <a:xfrm>
            <a:off x="1536989" y="4006080"/>
            <a:ext cx="9765792" cy="21724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Гладни вукови су завијали у планини.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37DF86-B405-458A-B56F-7756829B11CE}"/>
              </a:ext>
            </a:extLst>
          </p:cNvPr>
          <p:cNvCxnSpPr/>
          <p:nvPr/>
        </p:nvCxnSpPr>
        <p:spPr>
          <a:xfrm>
            <a:off x="3408523" y="4712677"/>
            <a:ext cx="148431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0751BD-BC19-420B-9183-25F44236BFD6}"/>
              </a:ext>
            </a:extLst>
          </p:cNvPr>
          <p:cNvCxnSpPr>
            <a:cxnSpLocks/>
          </p:cNvCxnSpPr>
          <p:nvPr/>
        </p:nvCxnSpPr>
        <p:spPr>
          <a:xfrm>
            <a:off x="4975668" y="4712677"/>
            <a:ext cx="2393088" cy="0"/>
          </a:xfrm>
          <a:prstGeom prst="line">
            <a:avLst/>
          </a:prstGeom>
          <a:noFill/>
          <a:ln w="76200" cap="flat" cmpd="sng" algn="ctr">
            <a:solidFill>
              <a:srgbClr val="0066FF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FC030C-0242-4008-B003-73778341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725" y="4614203"/>
            <a:ext cx="3467079" cy="2035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11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81354"/>
            <a:ext cx="11812172" cy="6576646"/>
          </a:xfrm>
        </p:spPr>
        <p:txBody>
          <a:bodyPr/>
          <a:lstStyle/>
          <a:p>
            <a:br>
              <a:rPr lang="bs-Cyrl-BA" dirty="0"/>
            </a:br>
            <a:br>
              <a:rPr lang="bs-Cyrl-BA" dirty="0"/>
            </a:br>
            <a:endParaRPr lang="sr-Latn-R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7A77E-CFF7-4F4A-9F2E-CAB0367BFB70}"/>
              </a:ext>
            </a:extLst>
          </p:cNvPr>
          <p:cNvSpPr txBox="1"/>
          <p:nvPr/>
        </p:nvSpPr>
        <p:spPr>
          <a:xfrm>
            <a:off x="6729946" y="956761"/>
            <a:ext cx="33595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облику:</a:t>
            </a: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потврдне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одричне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B1F77-5B94-4B4E-925B-27593F27EB3B}"/>
              </a:ext>
            </a:extLst>
          </p:cNvPr>
          <p:cNvSpPr txBox="1"/>
          <p:nvPr/>
        </p:nvSpPr>
        <p:spPr>
          <a:xfrm>
            <a:off x="379828" y="956761"/>
            <a:ext cx="40426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значењу:</a:t>
            </a: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изјавне (обавјештајне) (.)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упитне (?)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(!)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заповједне (!)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D2B2B-00D9-4E64-9C56-498CCCF7A838}"/>
              </a:ext>
            </a:extLst>
          </p:cNvPr>
          <p:cNvSpPr txBox="1"/>
          <p:nvPr/>
        </p:nvSpPr>
        <p:spPr>
          <a:xfrm>
            <a:off x="379828" y="4085358"/>
            <a:ext cx="11085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значење и облик сљедећих реченица:</a:t>
            </a: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Ведран је ђак.</a:t>
            </a: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гази траву!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B3610-642C-4808-ABC6-DAF6AEAEE36C}"/>
              </a:ext>
            </a:extLst>
          </p:cNvPr>
          <p:cNvSpPr txBox="1"/>
          <p:nvPr/>
        </p:nvSpPr>
        <p:spPr>
          <a:xfrm>
            <a:off x="4166889" y="4685522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ЗНАЧЕЊЕ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5F544-E686-4AB1-9FF1-67C5ADFE29F6}"/>
              </a:ext>
            </a:extLst>
          </p:cNvPr>
          <p:cNvSpPr txBox="1"/>
          <p:nvPr/>
        </p:nvSpPr>
        <p:spPr>
          <a:xfrm>
            <a:off x="7692683" y="4685522"/>
            <a:ext cx="138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BFFB7-96C7-46B9-A17E-965BC4750CC9}"/>
              </a:ext>
            </a:extLst>
          </p:cNvPr>
          <p:cNvSpPr txBox="1"/>
          <p:nvPr/>
        </p:nvSpPr>
        <p:spPr>
          <a:xfrm>
            <a:off x="4163437" y="532202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изјавна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E6831-270F-4825-9924-B00A9CAE984A}"/>
              </a:ext>
            </a:extLst>
          </p:cNvPr>
          <p:cNvSpPr txBox="1"/>
          <p:nvPr/>
        </p:nvSpPr>
        <p:spPr>
          <a:xfrm>
            <a:off x="7692683" y="5285686"/>
            <a:ext cx="161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потврдна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D7D67-F56B-47EC-9737-887B370685CA}"/>
              </a:ext>
            </a:extLst>
          </p:cNvPr>
          <p:cNvSpPr txBox="1"/>
          <p:nvPr/>
        </p:nvSpPr>
        <p:spPr>
          <a:xfrm>
            <a:off x="4166889" y="6239794"/>
            <a:ext cx="1880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заповједна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1E307-12AE-4F45-9BC9-86912BB1DF6A}"/>
              </a:ext>
            </a:extLst>
          </p:cNvPr>
          <p:cNvSpPr txBox="1"/>
          <p:nvPr/>
        </p:nvSpPr>
        <p:spPr>
          <a:xfrm>
            <a:off x="7716074" y="6239794"/>
            <a:ext cx="1479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одрична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4EF9E-278F-4922-990F-AEB5228B2C87}"/>
              </a:ext>
            </a:extLst>
          </p:cNvPr>
          <p:cNvSpPr txBox="1"/>
          <p:nvPr/>
        </p:nvSpPr>
        <p:spPr>
          <a:xfrm>
            <a:off x="379828" y="4700184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41107-C537-4628-A41C-8CB6F7C8DCFF}"/>
              </a:ext>
            </a:extLst>
          </p:cNvPr>
          <p:cNvSpPr txBox="1"/>
          <p:nvPr/>
        </p:nvSpPr>
        <p:spPr>
          <a:xfrm>
            <a:off x="371425" y="210403"/>
            <a:ext cx="888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 И ОБЛИКУ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EEA8270-EF7D-4492-96AB-086C1AF81EDA}"/>
              </a:ext>
            </a:extLst>
          </p:cNvPr>
          <p:cNvSpPr/>
          <p:nvPr/>
        </p:nvSpPr>
        <p:spPr>
          <a:xfrm>
            <a:off x="2996418" y="5542671"/>
            <a:ext cx="956604" cy="266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139C0B7-9F11-4290-B5EE-75C16FC3E1C4}"/>
              </a:ext>
            </a:extLst>
          </p:cNvPr>
          <p:cNvSpPr/>
          <p:nvPr/>
        </p:nvSpPr>
        <p:spPr>
          <a:xfrm>
            <a:off x="6487550" y="5435987"/>
            <a:ext cx="956604" cy="266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120A0C5-816E-420D-BCAD-12B4A48A8B42}"/>
              </a:ext>
            </a:extLst>
          </p:cNvPr>
          <p:cNvSpPr/>
          <p:nvPr/>
        </p:nvSpPr>
        <p:spPr>
          <a:xfrm>
            <a:off x="2996418" y="6381336"/>
            <a:ext cx="956604" cy="266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6D9EE7B-87E7-4671-ADA5-AF8ED5B4F112}"/>
              </a:ext>
            </a:extLst>
          </p:cNvPr>
          <p:cNvSpPr/>
          <p:nvPr/>
        </p:nvSpPr>
        <p:spPr>
          <a:xfrm>
            <a:off x="6487550" y="6381335"/>
            <a:ext cx="956604" cy="266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3B936F-F885-492E-B0E2-3C01807A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21" y="4437771"/>
            <a:ext cx="17145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72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47" y="375751"/>
            <a:ext cx="11508105" cy="2246770"/>
          </a:xfrm>
        </p:spPr>
        <p:txBody>
          <a:bodyPr/>
          <a:lstStyle/>
          <a:p>
            <a:br>
              <a:rPr lang="bs-Cyrl-BA" dirty="0">
                <a:solidFill>
                  <a:schemeClr val="tx1"/>
                </a:solidFill>
              </a:rPr>
            </a:b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A71B-0590-4935-AD59-1015D83C4B97}"/>
              </a:ext>
            </a:extLst>
          </p:cNvPr>
          <p:cNvSpPr txBox="1"/>
          <p:nvPr/>
        </p:nvSpPr>
        <p:spPr>
          <a:xfrm>
            <a:off x="482443" y="3518674"/>
            <a:ext cx="118121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Властите именице подвуци, а заједничке заокружи.</a:t>
            </a:r>
          </a:p>
          <a:p>
            <a:endParaRPr lang="bs-Cyrl-BA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Александар, књига, оловка, Врбас, Бабино брдо, кућа, </a:t>
            </a:r>
          </a:p>
          <a:p>
            <a:endParaRPr lang="bs-Cyrl-BA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камен, Србија, мачак Мики. </a:t>
            </a:r>
            <a:endParaRPr lang="sr-Latn-R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5517FA-FBF5-4B8C-B948-79E2C568728A}"/>
              </a:ext>
            </a:extLst>
          </p:cNvPr>
          <p:cNvCxnSpPr>
            <a:cxnSpLocks/>
          </p:cNvCxnSpPr>
          <p:nvPr/>
        </p:nvCxnSpPr>
        <p:spPr>
          <a:xfrm>
            <a:off x="553790" y="4925445"/>
            <a:ext cx="188092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58FE264-24EE-4E2C-BE54-5A6BDE9EF08A}"/>
              </a:ext>
            </a:extLst>
          </p:cNvPr>
          <p:cNvSpPr/>
          <p:nvPr/>
        </p:nvSpPr>
        <p:spPr>
          <a:xfrm rot="5400000">
            <a:off x="2898944" y="4218764"/>
            <a:ext cx="450166" cy="1099412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98E89F-711A-49BF-9197-1E4316312148}"/>
              </a:ext>
            </a:extLst>
          </p:cNvPr>
          <p:cNvSpPr/>
          <p:nvPr/>
        </p:nvSpPr>
        <p:spPr>
          <a:xfrm rot="5400000">
            <a:off x="4123348" y="4125339"/>
            <a:ext cx="508469" cy="122796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62673C-E02C-4327-B23F-C80867EAEF50}"/>
              </a:ext>
            </a:extLst>
          </p:cNvPr>
          <p:cNvCxnSpPr>
            <a:cxnSpLocks/>
          </p:cNvCxnSpPr>
          <p:nvPr/>
        </p:nvCxnSpPr>
        <p:spPr>
          <a:xfrm>
            <a:off x="5155535" y="4925445"/>
            <a:ext cx="94046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0945D-DBC6-4BD5-9885-E23B55D7E072}"/>
              </a:ext>
            </a:extLst>
          </p:cNvPr>
          <p:cNvCxnSpPr>
            <a:cxnSpLocks/>
          </p:cNvCxnSpPr>
          <p:nvPr/>
        </p:nvCxnSpPr>
        <p:spPr>
          <a:xfrm>
            <a:off x="6388529" y="4925445"/>
            <a:ext cx="192148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22A4519-1310-4F5A-B740-9FE3C042099B}"/>
              </a:ext>
            </a:extLst>
          </p:cNvPr>
          <p:cNvSpPr/>
          <p:nvPr/>
        </p:nvSpPr>
        <p:spPr>
          <a:xfrm rot="5400000">
            <a:off x="8642039" y="4248770"/>
            <a:ext cx="508469" cy="940464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40BAF7-B2F2-4607-BC8C-9E2F9EB7E632}"/>
              </a:ext>
            </a:extLst>
          </p:cNvPr>
          <p:cNvSpPr/>
          <p:nvPr/>
        </p:nvSpPr>
        <p:spPr>
          <a:xfrm rot="5400000">
            <a:off x="834399" y="5117271"/>
            <a:ext cx="508469" cy="109941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4F215-8454-42AB-9BD3-92AC85F62652}"/>
              </a:ext>
            </a:extLst>
          </p:cNvPr>
          <p:cNvCxnSpPr>
            <a:cxnSpLocks/>
          </p:cNvCxnSpPr>
          <p:nvPr/>
        </p:nvCxnSpPr>
        <p:spPr>
          <a:xfrm>
            <a:off x="1749816" y="5794043"/>
            <a:ext cx="1107206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9CBF6E6-037D-444C-965B-1C181FA43407}"/>
              </a:ext>
            </a:extLst>
          </p:cNvPr>
          <p:cNvSpPr/>
          <p:nvPr/>
        </p:nvSpPr>
        <p:spPr>
          <a:xfrm rot="5400000">
            <a:off x="3276279" y="5107861"/>
            <a:ext cx="450166" cy="1042144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85B741-3CFE-4A09-8F25-45FA66186A8E}"/>
              </a:ext>
            </a:extLst>
          </p:cNvPr>
          <p:cNvCxnSpPr>
            <a:cxnSpLocks/>
          </p:cNvCxnSpPr>
          <p:nvPr/>
        </p:nvCxnSpPr>
        <p:spPr>
          <a:xfrm>
            <a:off x="4116730" y="5794043"/>
            <a:ext cx="93678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89C1A7-543E-45AF-ABBC-EDD65B89118F}"/>
              </a:ext>
            </a:extLst>
          </p:cNvPr>
          <p:cNvSpPr txBox="1"/>
          <p:nvPr/>
        </p:nvSpPr>
        <p:spPr>
          <a:xfrm>
            <a:off x="78593" y="692594"/>
            <a:ext cx="29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34C20A-C7EB-4C8A-9C98-76B55BDBD246}"/>
              </a:ext>
            </a:extLst>
          </p:cNvPr>
          <p:cNvCxnSpPr>
            <a:cxnSpLocks/>
          </p:cNvCxnSpPr>
          <p:nvPr/>
        </p:nvCxnSpPr>
        <p:spPr>
          <a:xfrm flipV="1">
            <a:off x="2772951" y="685002"/>
            <a:ext cx="1301403" cy="353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43850A-9FE0-4D52-9AF0-E76A03854EAB}"/>
              </a:ext>
            </a:extLst>
          </p:cNvPr>
          <p:cNvSpPr txBox="1"/>
          <p:nvPr/>
        </p:nvSpPr>
        <p:spPr>
          <a:xfrm flipH="1">
            <a:off x="4139417" y="423392"/>
            <a:ext cx="213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ВЛАСТИТЕ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B2F30A-52E7-4F5D-8075-C63198133E29}"/>
              </a:ext>
            </a:extLst>
          </p:cNvPr>
          <p:cNvCxnSpPr>
            <a:cxnSpLocks/>
          </p:cNvCxnSpPr>
          <p:nvPr/>
        </p:nvCxnSpPr>
        <p:spPr>
          <a:xfrm>
            <a:off x="2772951" y="1068689"/>
            <a:ext cx="1366466" cy="2848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E4E9A4-EF35-4931-99A6-41180EA52820}"/>
              </a:ext>
            </a:extLst>
          </p:cNvPr>
          <p:cNvSpPr txBox="1"/>
          <p:nvPr/>
        </p:nvSpPr>
        <p:spPr>
          <a:xfrm>
            <a:off x="4116730" y="109255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D46AAB-CCB9-49E7-BD34-7A6866C9175A}"/>
              </a:ext>
            </a:extLst>
          </p:cNvPr>
          <p:cNvCxnSpPr>
            <a:cxnSpLocks/>
          </p:cNvCxnSpPr>
          <p:nvPr/>
        </p:nvCxnSpPr>
        <p:spPr>
          <a:xfrm flipV="1">
            <a:off x="6034673" y="685002"/>
            <a:ext cx="2715432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97F1DA-956D-4EB6-8F56-EA27BC8275CC}"/>
              </a:ext>
            </a:extLst>
          </p:cNvPr>
          <p:cNvSpPr txBox="1"/>
          <p:nvPr/>
        </p:nvSpPr>
        <p:spPr>
          <a:xfrm>
            <a:off x="8978507" y="375751"/>
            <a:ext cx="2967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Ведран Поповић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Прњавор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Мотајица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Српска</a:t>
            </a:r>
          </a:p>
          <a:p>
            <a:endParaRPr lang="sr-Latn-RS" sz="28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220428-B6B6-41BC-A625-30975CB02C6B}"/>
              </a:ext>
            </a:extLst>
          </p:cNvPr>
          <p:cNvCxnSpPr>
            <a:cxnSpLocks/>
          </p:cNvCxnSpPr>
          <p:nvPr/>
        </p:nvCxnSpPr>
        <p:spPr>
          <a:xfrm>
            <a:off x="6556822" y="1353574"/>
            <a:ext cx="61172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A142AC-42DB-4F2E-8E9F-F65E90A68C1F}"/>
              </a:ext>
            </a:extLst>
          </p:cNvPr>
          <p:cNvSpPr txBox="1"/>
          <p:nvPr/>
        </p:nvSpPr>
        <p:spPr>
          <a:xfrm>
            <a:off x="7183946" y="1149139"/>
            <a:ext cx="13970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дрво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жаба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5382E-B530-4F0D-BCDB-3064C10B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860" y="4165295"/>
            <a:ext cx="2379755" cy="2477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2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81354"/>
            <a:ext cx="11812172" cy="6576646"/>
          </a:xfrm>
        </p:spPr>
        <p:txBody>
          <a:bodyPr>
            <a:normAutofit/>
          </a:bodyPr>
          <a:lstStyle/>
          <a:p>
            <a:br>
              <a:rPr lang="bs-Cyrl-BA" sz="2800" dirty="0">
                <a:solidFill>
                  <a:schemeClr val="tx1"/>
                </a:solidFill>
              </a:rPr>
            </a:b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A71B-0590-4935-AD59-1015D83C4B97}"/>
              </a:ext>
            </a:extLst>
          </p:cNvPr>
          <p:cNvSpPr txBox="1"/>
          <p:nvPr/>
        </p:nvSpPr>
        <p:spPr>
          <a:xfrm>
            <a:off x="379828" y="3345922"/>
            <a:ext cx="10789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замијени одговарајућим замјеницама: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Cyrl-B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 је потрчао.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Марија је цијели дан учила.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Дјечаци су играли фудбал.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Cyrl-BA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A5466-E33D-47ED-884E-3E69DD3149DD}"/>
              </a:ext>
            </a:extLst>
          </p:cNvPr>
          <p:cNvSpPr txBox="1"/>
          <p:nvPr/>
        </p:nvSpPr>
        <p:spPr>
          <a:xfrm flipH="1">
            <a:off x="6473483" y="893376"/>
            <a:ext cx="47689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</a:p>
          <a:p>
            <a:pPr marL="342900" indent="-342900">
              <a:buAutoNum type="arabicPeriod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МИ</a:t>
            </a:r>
          </a:p>
          <a:p>
            <a:pPr marL="342900" indent="-342900">
              <a:buAutoNum type="arabicPeriod" startAt="2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ВИ</a:t>
            </a:r>
          </a:p>
          <a:p>
            <a:pPr marL="342900" indent="-342900">
              <a:buAutoNum type="arabicPeriod" startAt="2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ОНИ, ОНЕ, ОНА</a:t>
            </a:r>
          </a:p>
          <a:p>
            <a:pPr marL="342900" indent="-342900">
              <a:buAutoNum type="arabicPeriod"/>
            </a:pPr>
            <a:endParaRPr lang="bs-Cyrl-BA" dirty="0"/>
          </a:p>
          <a:p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3561F-A20D-45BA-8845-ADC127139627}"/>
              </a:ext>
            </a:extLst>
          </p:cNvPr>
          <p:cNvSpPr txBox="1"/>
          <p:nvPr/>
        </p:nvSpPr>
        <p:spPr>
          <a:xfrm>
            <a:off x="6096000" y="4206240"/>
            <a:ext cx="552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потрчао.</a:t>
            </a:r>
          </a:p>
          <a:p>
            <a:r>
              <a:rPr lang="bs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цијели дан учила.</a:t>
            </a:r>
          </a:p>
          <a:p>
            <a:r>
              <a:rPr lang="bs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играли фудбал.</a:t>
            </a:r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B823F-2659-4108-9FCE-CFB7AF7415D9}"/>
              </a:ext>
            </a:extLst>
          </p:cNvPr>
          <p:cNvSpPr txBox="1"/>
          <p:nvPr/>
        </p:nvSpPr>
        <p:spPr>
          <a:xfrm flipH="1">
            <a:off x="407962" y="934709"/>
            <a:ext cx="47689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ЈЕДНИНА</a:t>
            </a:r>
          </a:p>
          <a:p>
            <a:pPr marL="342900" indent="-342900">
              <a:buAutoNum type="arabicPeriod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ЈА</a:t>
            </a:r>
          </a:p>
          <a:p>
            <a:pPr marL="342900" indent="-342900">
              <a:buAutoNum type="arabicPeriod" startAt="2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ТИ</a:t>
            </a:r>
          </a:p>
          <a:p>
            <a:pPr marL="342900" indent="-342900">
              <a:buAutoNum type="arabicPeriod" startAt="2"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лице: ОН, ОНА, ОНО</a:t>
            </a:r>
          </a:p>
          <a:p>
            <a:pPr marL="342900" indent="-342900">
              <a:buAutoNum type="arabicPeriod"/>
            </a:pPr>
            <a:endParaRPr lang="bs-Cyrl-BA" dirty="0"/>
          </a:p>
          <a:p>
            <a:endParaRPr lang="sr-Latn-R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95BF1E-66AE-4353-BB42-A893CF73763A}"/>
              </a:ext>
            </a:extLst>
          </p:cNvPr>
          <p:cNvCxnSpPr>
            <a:cxnSpLocks/>
          </p:cNvCxnSpPr>
          <p:nvPr/>
        </p:nvCxnSpPr>
        <p:spPr>
          <a:xfrm>
            <a:off x="492368" y="4670473"/>
            <a:ext cx="102694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14591E-5D21-4A0C-9F7A-497BB6140DBB}"/>
              </a:ext>
            </a:extLst>
          </p:cNvPr>
          <p:cNvCxnSpPr>
            <a:cxnSpLocks/>
          </p:cNvCxnSpPr>
          <p:nvPr/>
        </p:nvCxnSpPr>
        <p:spPr>
          <a:xfrm>
            <a:off x="492368" y="5106573"/>
            <a:ext cx="10832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7E6F62-865D-4513-8085-DBEDBF306544}"/>
              </a:ext>
            </a:extLst>
          </p:cNvPr>
          <p:cNvCxnSpPr>
            <a:cxnSpLocks/>
          </p:cNvCxnSpPr>
          <p:nvPr/>
        </p:nvCxnSpPr>
        <p:spPr>
          <a:xfrm>
            <a:off x="436097" y="5591235"/>
            <a:ext cx="1350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F29ACB-DB12-4F1E-9601-26F2B1A761C0}"/>
              </a:ext>
            </a:extLst>
          </p:cNvPr>
          <p:cNvSpPr txBox="1"/>
          <p:nvPr/>
        </p:nvSpPr>
        <p:spPr>
          <a:xfrm>
            <a:off x="379828" y="185490"/>
            <a:ext cx="5067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ЛИЧНЕ ЗАМЈЕНИЦЕ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B1617-6514-4C18-8F22-39BB4D09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01" y="2428631"/>
            <a:ext cx="1971091" cy="2530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08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81354"/>
            <a:ext cx="11812172" cy="6576646"/>
          </a:xfrm>
        </p:spPr>
        <p:txBody>
          <a:bodyPr>
            <a:normAutofit/>
          </a:bodyPr>
          <a:lstStyle/>
          <a:p>
            <a:br>
              <a:rPr lang="bs-Cyrl-BA" sz="2800" dirty="0">
                <a:solidFill>
                  <a:schemeClr val="tx1"/>
                </a:solidFill>
              </a:rPr>
            </a:br>
            <a:br>
              <a:rPr lang="bs-Cyrl-BA" sz="2800" dirty="0">
                <a:solidFill>
                  <a:schemeClr val="tx1"/>
                </a:solidFill>
              </a:rPr>
            </a:b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A71B-0590-4935-AD59-1015D83C4B97}"/>
              </a:ext>
            </a:extLst>
          </p:cNvPr>
          <p:cNvSpPr txBox="1"/>
          <p:nvPr/>
        </p:nvSpPr>
        <p:spPr>
          <a:xfrm>
            <a:off x="248529" y="2288280"/>
            <a:ext cx="11563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глаголе у реченицама и одреди којој врсти припадају: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 напољу сијева Игор прескаче вијачу. Мама га фотографише, а тата размишља о вјетру који дува. Игор се зацрвени.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РАДЊА: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СТАЊЕ: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ЗБИВАЊЕ: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A5466-E33D-47ED-884E-3E69DD3149DD}"/>
              </a:ext>
            </a:extLst>
          </p:cNvPr>
          <p:cNvSpPr txBox="1"/>
          <p:nvPr/>
        </p:nvSpPr>
        <p:spPr>
          <a:xfrm flipH="1">
            <a:off x="3631224" y="163854"/>
            <a:ext cx="5977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РАДЊА: пјевати, свирати, играти</a:t>
            </a:r>
            <a:endParaRPr kumimoji="0" lang="bs-Cyrl-B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D884-2E52-4733-B3BC-3EB2D6FE67C3}"/>
              </a:ext>
            </a:extLst>
          </p:cNvPr>
          <p:cNvSpPr txBox="1"/>
          <p:nvPr/>
        </p:nvSpPr>
        <p:spPr>
          <a:xfrm flipH="1">
            <a:off x="3607779" y="669557"/>
            <a:ext cx="65133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СТАЊЕ: спавати, мислити, сједити</a:t>
            </a:r>
            <a:endParaRPr kumimoji="0" lang="bs-Cyrl-B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2AE6F-8F50-4BB7-A98D-942C8682973C}"/>
              </a:ext>
            </a:extLst>
          </p:cNvPr>
          <p:cNvSpPr txBox="1"/>
          <p:nvPr/>
        </p:nvSpPr>
        <p:spPr>
          <a:xfrm flipH="1">
            <a:off x="3633064" y="1187166"/>
            <a:ext cx="74840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ЗБИВАЊЕ: ромињати, сијевати, свитати</a:t>
            </a:r>
            <a:endParaRPr kumimoji="0" lang="bs-Cyrl-BA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92E97-F813-499F-A4EF-C591E4818845}"/>
              </a:ext>
            </a:extLst>
          </p:cNvPr>
          <p:cNvSpPr txBox="1"/>
          <p:nvPr/>
        </p:nvSpPr>
        <p:spPr>
          <a:xfrm flipH="1">
            <a:off x="1998615" y="6120945"/>
            <a:ext cx="148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сијева, 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2EB268-0204-4C6F-9FD5-D749CEE91D56}"/>
              </a:ext>
            </a:extLst>
          </p:cNvPr>
          <p:cNvCxnSpPr>
            <a:cxnSpLocks/>
          </p:cNvCxnSpPr>
          <p:nvPr/>
        </p:nvCxnSpPr>
        <p:spPr>
          <a:xfrm>
            <a:off x="2221935" y="3611880"/>
            <a:ext cx="92922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3AB0F4-D49C-43A3-9445-F6C66AB742BD}"/>
              </a:ext>
            </a:extLst>
          </p:cNvPr>
          <p:cNvCxnSpPr>
            <a:cxnSpLocks/>
          </p:cNvCxnSpPr>
          <p:nvPr/>
        </p:nvCxnSpPr>
        <p:spPr>
          <a:xfrm>
            <a:off x="4124008" y="3611880"/>
            <a:ext cx="12920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028E80-9CE9-4125-8B92-AA850CD4D54E}"/>
              </a:ext>
            </a:extLst>
          </p:cNvPr>
          <p:cNvCxnSpPr>
            <a:cxnSpLocks/>
          </p:cNvCxnSpPr>
          <p:nvPr/>
        </p:nvCxnSpPr>
        <p:spPr>
          <a:xfrm>
            <a:off x="7991973" y="3644860"/>
            <a:ext cx="21291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B11C55-DA15-4053-B641-3AEC7737F6F2}"/>
              </a:ext>
            </a:extLst>
          </p:cNvPr>
          <p:cNvCxnSpPr>
            <a:cxnSpLocks/>
          </p:cNvCxnSpPr>
          <p:nvPr/>
        </p:nvCxnSpPr>
        <p:spPr>
          <a:xfrm>
            <a:off x="248529" y="4107765"/>
            <a:ext cx="162247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A7B265-4FBE-4AA5-97C0-CE0DA2D97FD1}"/>
              </a:ext>
            </a:extLst>
          </p:cNvPr>
          <p:cNvCxnSpPr>
            <a:cxnSpLocks/>
          </p:cNvCxnSpPr>
          <p:nvPr/>
        </p:nvCxnSpPr>
        <p:spPr>
          <a:xfrm>
            <a:off x="3933925" y="4079630"/>
            <a:ext cx="77624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257CD-89D3-40CA-B7BB-567F52F4504D}"/>
              </a:ext>
            </a:extLst>
          </p:cNvPr>
          <p:cNvCxnSpPr>
            <a:cxnSpLocks/>
          </p:cNvCxnSpPr>
          <p:nvPr/>
        </p:nvCxnSpPr>
        <p:spPr>
          <a:xfrm>
            <a:off x="5797413" y="4079630"/>
            <a:ext cx="191168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220A9B-DDEC-4CCE-99F0-940700BF4F12}"/>
              </a:ext>
            </a:extLst>
          </p:cNvPr>
          <p:cNvCxnSpPr>
            <a:cxnSpLocks/>
          </p:cNvCxnSpPr>
          <p:nvPr/>
        </p:nvCxnSpPr>
        <p:spPr>
          <a:xfrm flipV="1">
            <a:off x="2314722" y="419160"/>
            <a:ext cx="1350204" cy="493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07C204-8704-4B68-AF79-9BCD147CAD54}"/>
              </a:ext>
            </a:extLst>
          </p:cNvPr>
          <p:cNvCxnSpPr>
            <a:cxnSpLocks/>
          </p:cNvCxnSpPr>
          <p:nvPr/>
        </p:nvCxnSpPr>
        <p:spPr>
          <a:xfrm>
            <a:off x="2292769" y="920776"/>
            <a:ext cx="1315010" cy="492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1ADBF9-BF54-40A0-83B8-02459ADB42B7}"/>
              </a:ext>
            </a:extLst>
          </p:cNvPr>
          <p:cNvCxnSpPr>
            <a:cxnSpLocks/>
          </p:cNvCxnSpPr>
          <p:nvPr/>
        </p:nvCxnSpPr>
        <p:spPr>
          <a:xfrm flipV="1">
            <a:off x="2343563" y="907554"/>
            <a:ext cx="1238931" cy="25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1270174-8D2F-4C30-9E9D-61836FC35D6C}"/>
              </a:ext>
            </a:extLst>
          </p:cNvPr>
          <p:cNvSpPr txBox="1"/>
          <p:nvPr/>
        </p:nvSpPr>
        <p:spPr>
          <a:xfrm flipH="1">
            <a:off x="1705582" y="4418323"/>
            <a:ext cx="207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прескаче</a:t>
            </a: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1BEC73-CF2B-4AA0-BA7B-C44FAE550E02}"/>
              </a:ext>
            </a:extLst>
          </p:cNvPr>
          <p:cNvSpPr txBox="1"/>
          <p:nvPr/>
        </p:nvSpPr>
        <p:spPr>
          <a:xfrm flipH="1">
            <a:off x="3305149" y="4418323"/>
            <a:ext cx="261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фотографише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2AB1EA-A8A8-42F7-A2EC-470FFDFD48FF}"/>
              </a:ext>
            </a:extLst>
          </p:cNvPr>
          <p:cNvSpPr txBox="1"/>
          <p:nvPr/>
        </p:nvSpPr>
        <p:spPr>
          <a:xfrm flipH="1">
            <a:off x="1657558" y="5259033"/>
            <a:ext cx="211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размишља, 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4A74FB-45BE-4086-A294-7E13F3DD7085}"/>
              </a:ext>
            </a:extLst>
          </p:cNvPr>
          <p:cNvSpPr txBox="1"/>
          <p:nvPr/>
        </p:nvSpPr>
        <p:spPr>
          <a:xfrm flipH="1">
            <a:off x="3225851" y="6095830"/>
            <a:ext cx="148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дува</a:t>
            </a: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AABD3B-DE03-4A45-A8A4-FA9085F1F65B}"/>
              </a:ext>
            </a:extLst>
          </p:cNvPr>
          <p:cNvSpPr txBox="1"/>
          <p:nvPr/>
        </p:nvSpPr>
        <p:spPr>
          <a:xfrm flipH="1">
            <a:off x="3543716" y="5259033"/>
            <a:ext cx="332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bs-Cyrl-B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 зацрвени 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DE850-4081-4EBD-9C1C-A2DDB486E926}"/>
              </a:ext>
            </a:extLst>
          </p:cNvPr>
          <p:cNvSpPr txBox="1"/>
          <p:nvPr/>
        </p:nvSpPr>
        <p:spPr>
          <a:xfrm>
            <a:off x="1" y="587675"/>
            <a:ext cx="261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17B3C-7123-45FA-9E00-FDF1576E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872" y="3899356"/>
            <a:ext cx="2613071" cy="2745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06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" grpId="0"/>
      <p:bldP spid="7" grpId="0"/>
      <p:bldP spid="1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7" y="38796"/>
            <a:ext cx="11245014" cy="3336008"/>
          </a:xfrm>
        </p:spPr>
        <p:txBody>
          <a:bodyPr>
            <a:no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именица изведи глаголе:</a:t>
            </a: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киша -                                     влага -                                     кућа -</a:t>
            </a: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 -                                  трка -                                       сир -    </a:t>
            </a: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Cyrl-BA" sz="2800" dirty="0">
                <a:solidFill>
                  <a:schemeClr val="bg1"/>
                </a:solidFill>
              </a:rPr>
            </a:b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E23E6-6E2C-473D-B97E-AA9C30860E0E}"/>
              </a:ext>
            </a:extLst>
          </p:cNvPr>
          <p:cNvSpPr txBox="1"/>
          <p:nvPr/>
        </p:nvSpPr>
        <p:spPr>
          <a:xfrm flipH="1">
            <a:off x="309338" y="2929400"/>
            <a:ext cx="12005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 глагола изведи именице:</a:t>
            </a:r>
            <a:b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пјевати -</a:t>
            </a:r>
            <a:r>
              <a:rPr kumimoji="0" lang="bs-Cyrl-BA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</a:t>
            </a: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шетати -                                  радити -  </a:t>
            </a:r>
          </a:p>
          <a:p>
            <a:b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пловити - </a:t>
            </a:r>
            <a:r>
              <a:rPr kumimoji="0" lang="bs-Cyrl-BA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</a:t>
            </a:r>
            <a:r>
              <a:rPr kumimoji="0" lang="bs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трчати -                                   зидати -  </a:t>
            </a: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85DF-D7A8-4416-94A1-BE8AA3CA6193}"/>
              </a:ext>
            </a:extLst>
          </p:cNvPr>
          <p:cNvSpPr txBox="1"/>
          <p:nvPr/>
        </p:nvSpPr>
        <p:spPr>
          <a:xfrm>
            <a:off x="1441906" y="866425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кишити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415EA-4374-4120-B230-5B97F26E9895}"/>
              </a:ext>
            </a:extLst>
          </p:cNvPr>
          <p:cNvSpPr txBox="1"/>
          <p:nvPr/>
        </p:nvSpPr>
        <p:spPr>
          <a:xfrm>
            <a:off x="5806147" y="866425"/>
            <a:ext cx="188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влажити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60969-F887-4AF3-9759-C1505224AC09}"/>
              </a:ext>
            </a:extLst>
          </p:cNvPr>
          <p:cNvSpPr txBox="1"/>
          <p:nvPr/>
        </p:nvSpPr>
        <p:spPr>
          <a:xfrm>
            <a:off x="9939364" y="835271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кућити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8A392-3A66-4193-9D3F-66447F52B4D2}"/>
              </a:ext>
            </a:extLst>
          </p:cNvPr>
          <p:cNvSpPr txBox="1"/>
          <p:nvPr/>
        </p:nvSpPr>
        <p:spPr>
          <a:xfrm>
            <a:off x="1652210" y="1622924"/>
            <a:ext cx="228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радовати се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589AD-C7C9-4C8F-A35F-335D81825DE2}"/>
              </a:ext>
            </a:extLst>
          </p:cNvPr>
          <p:cNvSpPr txBox="1"/>
          <p:nvPr/>
        </p:nvSpPr>
        <p:spPr>
          <a:xfrm>
            <a:off x="5564275" y="1636302"/>
            <a:ext cx="243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трчати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F97C48-1D27-425A-B12D-33A793ACBA2F}"/>
              </a:ext>
            </a:extLst>
          </p:cNvPr>
          <p:cNvSpPr txBox="1"/>
          <p:nvPr/>
        </p:nvSpPr>
        <p:spPr>
          <a:xfrm>
            <a:off x="9801236" y="1605149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сирити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942F0-D521-4AD6-815F-362E3F27E269}"/>
              </a:ext>
            </a:extLst>
          </p:cNvPr>
          <p:cNvSpPr txBox="1"/>
          <p:nvPr/>
        </p:nvSpPr>
        <p:spPr>
          <a:xfrm>
            <a:off x="1736014" y="3791174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A863BF-1692-4879-A95C-68C7C97D6803}"/>
              </a:ext>
            </a:extLst>
          </p:cNvPr>
          <p:cNvSpPr txBox="1"/>
          <p:nvPr/>
        </p:nvSpPr>
        <p:spPr>
          <a:xfrm>
            <a:off x="6162085" y="3791174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шетња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16CEC0-847D-461C-9557-49C5C6EADF90}"/>
              </a:ext>
            </a:extLst>
          </p:cNvPr>
          <p:cNvSpPr txBox="1"/>
          <p:nvPr/>
        </p:nvSpPr>
        <p:spPr>
          <a:xfrm>
            <a:off x="10405554" y="3762526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49230-A221-4999-A27D-3FC7AA1B6660}"/>
              </a:ext>
            </a:extLst>
          </p:cNvPr>
          <p:cNvSpPr txBox="1"/>
          <p:nvPr/>
        </p:nvSpPr>
        <p:spPr>
          <a:xfrm>
            <a:off x="1842124" y="4652948"/>
            <a:ext cx="19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пловидба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C1A7FF-F0C0-46F7-829C-86EFF3BF9A7C}"/>
              </a:ext>
            </a:extLst>
          </p:cNvPr>
          <p:cNvSpPr txBox="1"/>
          <p:nvPr/>
        </p:nvSpPr>
        <p:spPr>
          <a:xfrm>
            <a:off x="5998406" y="4652948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трка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235632-B83D-42F0-ACB9-6AEF209BEA56}"/>
              </a:ext>
            </a:extLst>
          </p:cNvPr>
          <p:cNvSpPr txBox="1"/>
          <p:nvPr/>
        </p:nvSpPr>
        <p:spPr>
          <a:xfrm>
            <a:off x="10349876" y="4652948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ECD4F-1686-44D6-BA3F-71CB6F88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0" y="5458280"/>
            <a:ext cx="1778510" cy="1294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Igra “Zaledi,odledi” | Dječji rođendani">
            <a:extLst>
              <a:ext uri="{FF2B5EF4-FFF2-40B4-BE49-F238E27FC236}">
                <a16:creationId xmlns:a16="http://schemas.microsoft.com/office/drawing/2014/main" id="{85B2DC71-DC39-45F0-83F9-1135D3AD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44" y="5475812"/>
            <a:ext cx="2204541" cy="13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S Croatia - Home | Facebook">
            <a:extLst>
              <a:ext uri="{FF2B5EF4-FFF2-40B4-BE49-F238E27FC236}">
                <a16:creationId xmlns:a16="http://schemas.microsoft.com/office/drawing/2014/main" id="{0475CC25-DA30-4B63-91C9-9622BFDF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27" y="5430150"/>
            <a:ext cx="2135842" cy="1343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3F-0558-4062-A088-6B1377EC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2" y="281354"/>
            <a:ext cx="11696058" cy="2461846"/>
          </a:xfrm>
        </p:spPr>
        <p:txBody>
          <a:bodyPr>
            <a:normAutofit/>
          </a:bodyPr>
          <a:lstStyle/>
          <a:p>
            <a:r>
              <a:rPr lang="bs-Cyrl-BA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САМОСТАЛНИ РАД:</a:t>
            </a:r>
            <a:br>
              <a:rPr lang="bs-Cyrl-BA" sz="2800" dirty="0">
                <a:solidFill>
                  <a:schemeClr val="tx1"/>
                </a:solidFill>
              </a:rPr>
            </a:br>
            <a:br>
              <a:rPr lang="bs-Cyrl-BA" sz="2800" dirty="0">
                <a:solidFill>
                  <a:schemeClr val="tx1"/>
                </a:solidFill>
              </a:rPr>
            </a:br>
            <a:br>
              <a:rPr lang="bs-Cyrl-BA" sz="2800" dirty="0">
                <a:solidFill>
                  <a:schemeClr val="tx1"/>
                </a:solidFill>
              </a:rPr>
            </a:br>
            <a:br>
              <a:rPr lang="bs-Cyrl-BA" sz="2800" dirty="0">
                <a:solidFill>
                  <a:schemeClr val="tx1"/>
                </a:solidFill>
              </a:rPr>
            </a:b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D5837-6BEC-454B-ACB3-A4546D9536EC}"/>
              </a:ext>
            </a:extLst>
          </p:cNvPr>
          <p:cNvSpPr txBox="1"/>
          <p:nvPr/>
        </p:nvSpPr>
        <p:spPr>
          <a:xfrm>
            <a:off x="184952" y="1164134"/>
            <a:ext cx="1208580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тексту пронађи све именице, замјенице и глаголе, разврстај их и напиши 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линијама.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Дјевојчица Јелена је у свом родном селу Мишковци посјетила баку Мару 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дједа Стеву. Они су јој се много обрадовали. Помиловала је старог, чупавог 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пса Бобија, а он је скакао од среће. Тамо ју је дочекала и њена другарица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Маја. Њиховој срећи није било краја, јер су почеле да падају ситне, бљештаве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пахуље. Шкрипави снијег већ је почео прекривати сеоске путеве. Док су се 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играле, бакине вриједне руке правиле су фине, слатке колачиће.</a:t>
            </a:r>
          </a:p>
          <a:p>
            <a:endParaRPr lang="bs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Властите именице:_________________________________________________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 именице:_______________________________________________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Личне замјенице:__________________________________________________</a:t>
            </a:r>
          </a:p>
          <a:p>
            <a:r>
              <a:rPr lang="bs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Глаголи:__________________________________________________________</a:t>
            </a:r>
          </a:p>
          <a:p>
            <a:endParaRPr lang="bs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9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446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Tw Cen MT</vt:lpstr>
      <vt:lpstr>Office Theme</vt:lpstr>
      <vt:lpstr>PowerPoint Presentation</vt:lpstr>
      <vt:lpstr>PowerPoint Presentation</vt:lpstr>
      <vt:lpstr>СУБЈЕКАТ И ПРЕДИКАТ</vt:lpstr>
      <vt:lpstr>  </vt:lpstr>
      <vt:lpstr> </vt:lpstr>
      <vt:lpstr> </vt:lpstr>
      <vt:lpstr>  </vt:lpstr>
      <vt:lpstr>Од именица изведи глаголе:  киша -                                     влага -                                     кућа -  радост -                                  трка -                                       сир -       </vt:lpstr>
      <vt:lpstr>ЗАДАЦИ ЗА САМОСТАЛНИ РАД: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81</cp:revision>
  <dcterms:created xsi:type="dcterms:W3CDTF">2020-11-25T13:04:54Z</dcterms:created>
  <dcterms:modified xsi:type="dcterms:W3CDTF">2020-11-26T17:03:09Z</dcterms:modified>
</cp:coreProperties>
</file>