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olors21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olors19.xml" ContentType="application/vnd.ms-office.chartcolorstyl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charts/style21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Office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E7-4E32-9AB2-714AC4C20A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E7-4E32-9AB2-714AC4C20A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E7-4E32-9AB2-714AC4C20AC0}"/>
            </c:ext>
          </c:extLst>
        </c:ser>
        <c:dLbls/>
        <c:gapWidth val="219"/>
        <c:overlap val="-27"/>
        <c:axId val="150114304"/>
        <c:axId val="150115840"/>
      </c:barChart>
      <c:catAx>
        <c:axId val="1501143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50115840"/>
        <c:crosses val="autoZero"/>
        <c:auto val="1"/>
        <c:lblAlgn val="ctr"/>
        <c:lblOffset val="100"/>
      </c:catAx>
      <c:valAx>
        <c:axId val="150115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11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64-40E7-8398-CF0D83DBA9FF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64-40E7-8398-CF0D83DBA9FF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64-40E7-8398-CF0D83DBA9FF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64-40E7-8398-CF0D83DBA9FF}"/>
            </c:ext>
          </c:extLst>
        </c:ser>
        <c:dLbls>
          <c:showVal val="1"/>
        </c:dLbls>
        <c:overlap val="-25"/>
        <c:axId val="168151680"/>
        <c:axId val="168161664"/>
      </c:barChart>
      <c:catAx>
        <c:axId val="168151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61664"/>
        <c:crosses val="autoZero"/>
        <c:auto val="1"/>
        <c:lblAlgn val="ctr"/>
        <c:lblOffset val="100"/>
      </c:catAx>
      <c:valAx>
        <c:axId val="16816166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681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C7-40A6-BC6E-2159C14345FB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C7-40A6-BC6E-2159C14345FB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C7-40A6-BC6E-2159C14345FB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C7-40A6-BC6E-2159C14345FB}"/>
            </c:ext>
          </c:extLst>
        </c:ser>
        <c:dLbls/>
        <c:axId val="168218624"/>
        <c:axId val="168220160"/>
      </c:barChart>
      <c:catAx>
        <c:axId val="168218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0160"/>
        <c:crosses val="autoZero"/>
        <c:auto val="1"/>
        <c:lblAlgn val="ctr"/>
        <c:lblOffset val="100"/>
      </c:catAx>
      <c:valAx>
        <c:axId val="168220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1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1-47FA-8884-633E865751CB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31-47FA-8884-633E865751CB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31-47FA-8884-633E865751CB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31-47FA-8884-633E865751CB}"/>
            </c:ext>
          </c:extLst>
        </c:ser>
        <c:dLbls/>
        <c:axId val="168334848"/>
        <c:axId val="168336384"/>
      </c:barChart>
      <c:catAx>
        <c:axId val="16833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6384"/>
        <c:crosses val="autoZero"/>
        <c:auto val="1"/>
        <c:lblAlgn val="ctr"/>
        <c:lblOffset val="100"/>
      </c:catAx>
      <c:valAx>
        <c:axId val="168336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4-424B-8DB4-17CBBE9BCBDF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4-424B-8DB4-17CBBE9BCBDF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44-424B-8DB4-17CBBE9BCBDF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44-424B-8DB4-17CBBE9BCBDF}"/>
            </c:ext>
          </c:extLst>
        </c:ser>
        <c:dLbls/>
        <c:axId val="168429824"/>
        <c:axId val="168439808"/>
      </c:barChart>
      <c:catAx>
        <c:axId val="168429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39808"/>
        <c:crosses val="autoZero"/>
        <c:auto val="1"/>
        <c:lblAlgn val="ctr"/>
        <c:lblOffset val="100"/>
      </c:catAx>
      <c:valAx>
        <c:axId val="168439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2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45-4E9A-BEC3-02235DF500D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45-4E9A-BEC3-02235DF500D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45-4E9A-BEC3-02235DF500D5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45-4E9A-BEC3-02235DF500D5}"/>
            </c:ext>
          </c:extLst>
        </c:ser>
        <c:dLbls/>
        <c:gapWidth val="100"/>
        <c:overlap val="-24"/>
        <c:axId val="168467840"/>
        <c:axId val="168494208"/>
      </c:barChart>
      <c:catAx>
        <c:axId val="16846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94208"/>
        <c:crosses val="autoZero"/>
        <c:auto val="1"/>
        <c:lblAlgn val="ctr"/>
        <c:lblOffset val="100"/>
      </c:catAx>
      <c:valAx>
        <c:axId val="168494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7F-4F28-988E-B6B69F6A25E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7F-4F28-988E-B6B69F6A25E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7F-4F28-988E-B6B69F6A25E5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7F-4F28-988E-B6B69F6A25E5}"/>
            </c:ext>
          </c:extLst>
        </c:ser>
        <c:dLbls>
          <c:showVal val="1"/>
        </c:dLbls>
        <c:gapWidth val="65"/>
        <c:axId val="168604032"/>
        <c:axId val="168605568"/>
      </c:barChart>
      <c:catAx>
        <c:axId val="168604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05568"/>
        <c:crosses val="autoZero"/>
        <c:auto val="1"/>
        <c:lblAlgn val="ctr"/>
        <c:lblOffset val="100"/>
      </c:catAx>
      <c:valAx>
        <c:axId val="168605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6860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7B-4FED-83B9-7A947C34B77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7B-4FED-83B9-7A947C34B77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7B-4FED-83B9-7A947C34B77D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7B-4FED-83B9-7A947C34B77D}"/>
            </c:ext>
          </c:extLst>
        </c:ser>
        <c:dLbls/>
        <c:axId val="168674816"/>
        <c:axId val="168676352"/>
      </c:barChart>
      <c:catAx>
        <c:axId val="168674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76352"/>
        <c:crosses val="autoZero"/>
        <c:auto val="1"/>
        <c:lblAlgn val="ctr"/>
        <c:lblOffset val="100"/>
      </c:catAx>
      <c:valAx>
        <c:axId val="168676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19.3.2020.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23</c:v>
                </c:pt>
                <c:pt idx="1">
                  <c:v>20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5B-462B-ABA4-CF72A02AF40A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26.3.2020.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5B-462B-ABA4-CF72A02AF40A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2.4.2020.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Sheet1!$E$3:$E$6</c:f>
              <c:numCache>
                <c:formatCode>General</c:formatCode>
                <c:ptCount val="4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5B-462B-ABA4-CF72A02AF40A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9.4.2020.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Sheet1!$F$3:$F$6</c:f>
              <c:numCache>
                <c:formatCode>General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17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5B-462B-ABA4-CF72A02AF40A}"/>
            </c:ext>
          </c:extLst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16.4.2020.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Sheet1!$G$3:$G$6</c:f>
              <c:numCache>
                <c:formatCode>General</c:formatCode>
                <c:ptCount val="4"/>
                <c:pt idx="0">
                  <c:v>13</c:v>
                </c:pt>
                <c:pt idx="1">
                  <c:v>23</c:v>
                </c:pt>
                <c:pt idx="2">
                  <c:v>24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5B-462B-ABA4-CF72A02AF40A}"/>
            </c:ext>
          </c:extLst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24.4.2020.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Sheet1!$H$3:$H$6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5B-462B-ABA4-CF72A02AF40A}"/>
            </c:ext>
          </c:extLst>
        </c:ser>
        <c:ser>
          <c:idx val="6"/>
          <c:order val="6"/>
          <c:tx>
            <c:strRef>
              <c:f>Sheet1!$I$2</c:f>
              <c:strCache>
                <c:ptCount val="1"/>
                <c:pt idx="0">
                  <c:v>30.4.2020.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Sheet1!$B$3:$B$6</c:f>
              <c:strCache>
                <c:ptCount val="4"/>
                <c:pt idx="0">
                  <c:v>VII1</c:v>
                </c:pt>
                <c:pt idx="1">
                  <c:v>VII2</c:v>
                </c:pt>
                <c:pt idx="2">
                  <c:v>VII3</c:v>
                </c:pt>
                <c:pt idx="3">
                  <c:v>VII4</c:v>
                </c:pt>
              </c:strCache>
            </c:strRef>
          </c:cat>
          <c:val>
            <c:numRef>
              <c:f>Sheet1!$I$3:$I$6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25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5B-462B-ABA4-CF72A02AF40A}"/>
            </c:ext>
          </c:extLst>
        </c:ser>
        <c:dLbls/>
        <c:axId val="168851328"/>
        <c:axId val="168852864"/>
      </c:barChart>
      <c:catAx>
        <c:axId val="168851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52864"/>
        <c:crosses val="autoZero"/>
        <c:auto val="1"/>
        <c:lblAlgn val="ctr"/>
        <c:lblOffset val="100"/>
      </c:catAx>
      <c:valAx>
        <c:axId val="168852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5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EE-41E0-A847-9CCD4DF6F77F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EE-41E0-A847-9CCD4DF6F77F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EE-41E0-A847-9CCD4DF6F77F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EE-41E0-A847-9CCD4DF6F77F}"/>
            </c:ext>
          </c:extLst>
        </c:ser>
        <c:dLbls/>
        <c:marker val="1"/>
        <c:axId val="168942592"/>
        <c:axId val="168948480"/>
      </c:lineChart>
      <c:catAx>
        <c:axId val="16894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48480"/>
        <c:crosses val="autoZero"/>
        <c:auto val="1"/>
        <c:lblAlgn val="ctr"/>
        <c:lblOffset val="100"/>
      </c:catAx>
      <c:valAx>
        <c:axId val="168948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77-455C-B2B9-F916BEF43986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77-455C-B2B9-F916BEF43986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77-455C-B2B9-F916BEF43986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77-455C-B2B9-F916BEF43986}"/>
            </c:ext>
          </c:extLst>
        </c:ser>
        <c:dLbls/>
        <c:axId val="169025536"/>
        <c:axId val="169027072"/>
      </c:barChart>
      <c:catAx>
        <c:axId val="169025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27072"/>
        <c:crosses val="autoZero"/>
        <c:auto val="1"/>
        <c:lblAlgn val="ctr"/>
        <c:lblOffset val="100"/>
      </c:catAx>
      <c:valAx>
        <c:axId val="1690270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0641499868653808E-2"/>
          <c:y val="6.3747533720282398E-2"/>
          <c:w val="0.94616916830708653"/>
          <c:h val="0.77869188123204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1.дан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10-4001-BBBC-F50088500D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2.дан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0-4001-BBBC-F50088500D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3.дан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0-4001-BBBC-F50088500D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4.дан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10-4001-BBBC-F50088500D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5.дан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0-4001-BBBC-F50088500DE9}"/>
            </c:ext>
          </c:extLst>
        </c:ser>
        <c:dLbls/>
        <c:gapWidth val="219"/>
        <c:overlap val="-27"/>
        <c:axId val="151594880"/>
        <c:axId val="151596416"/>
      </c:barChart>
      <c:catAx>
        <c:axId val="151594880"/>
        <c:scaling>
          <c:orientation val="minMax"/>
        </c:scaling>
        <c:delete val="1"/>
        <c:axPos val="b"/>
        <c:numFmt formatCode="General" sourceLinked="1"/>
        <c:tickLblPos val="nextTo"/>
        <c:crossAx val="151596416"/>
        <c:crosses val="autoZero"/>
        <c:auto val="1"/>
        <c:lblAlgn val="ctr"/>
        <c:lblOffset val="100"/>
      </c:catAx>
      <c:valAx>
        <c:axId val="151596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9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ЗАДАЋЕ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stack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7E-420F-868E-35EA4F9F4F2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7E-420F-868E-35EA4F9F4F2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7E-420F-868E-35EA4F9F4F25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7E-420F-868E-35EA4F9F4F25}"/>
            </c:ext>
          </c:extLst>
        </c:ser>
        <c:dLbls/>
        <c:overlap val="100"/>
        <c:axId val="169500032"/>
        <c:axId val="169505920"/>
      </c:barChart>
      <c:catAx>
        <c:axId val="1695000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05920"/>
        <c:crosses val="autoZero"/>
        <c:auto val="1"/>
        <c:lblAlgn val="ctr"/>
        <c:lblOffset val="100"/>
      </c:catAx>
      <c:valAx>
        <c:axId val="1695059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39-430C-93DF-07085ADB9B16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9-430C-93DF-07085ADB9B1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39-430C-93DF-07085ADB9B1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39-430C-93DF-07085ADB9B16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C39-430C-93DF-07085ADB9B16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C39-430C-93DF-07085ADB9B1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C39-430C-93DF-07085ADB9B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C39-430C-93DF-07085ADB9B1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Задаће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EC-4F43-B061-D16710DB801D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EC-4F43-B061-D16710DB801D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EC-4F43-B061-D16710DB801D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EC-4F43-B061-D16710DB801D}"/>
            </c:ext>
          </c:extLst>
        </c:ser>
        <c:dLbls/>
        <c:gapWidth val="219"/>
        <c:overlap val="-27"/>
        <c:axId val="153914752"/>
        <c:axId val="153937024"/>
      </c:barChart>
      <c:catAx>
        <c:axId val="15391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37024"/>
        <c:crosses val="autoZero"/>
        <c:auto val="1"/>
        <c:lblAlgn val="ctr"/>
        <c:lblOffset val="100"/>
      </c:catAx>
      <c:valAx>
        <c:axId val="15393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Задаћа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D7-49F8-B7FE-B2810B86E7A2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D7-49F8-B7FE-B2810B86E7A2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D7-49F8-B7FE-B2810B86E7A2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D7-49F8-B7FE-B2810B86E7A2}"/>
            </c:ext>
          </c:extLst>
        </c:ser>
        <c:dLbls/>
        <c:marker val="1"/>
        <c:axId val="153876352"/>
        <c:axId val="153877888"/>
      </c:lineChart>
      <c:catAx>
        <c:axId val="15387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77888"/>
        <c:crosses val="autoZero"/>
        <c:auto val="1"/>
        <c:lblAlgn val="ctr"/>
        <c:lblOffset val="100"/>
      </c:catAx>
      <c:valAx>
        <c:axId val="153877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2C-46CB-84C1-294BAA67BD1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2C-46CB-84C1-294BAA67BD1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2C-46CB-84C1-294BAA67BD1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2C-46CB-84C1-294BAA67BD1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2C-46CB-84C1-294BAA67BD1C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B2C-46CB-84C1-294BAA67BD1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B2C-46CB-84C1-294BAA67B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B2C-46CB-84C1-294BAA67BD1C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2C-46CB-84C1-294BAA67BD1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FB2C-46CB-84C1-294BAA67BD1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FB2C-46CB-84C1-294BAA67BD1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FB2C-46CB-84C1-294BAA67BD1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FB2C-46CB-84C1-294BAA67BD1C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FB2C-46CB-84C1-294BAA67BD1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B2C-46CB-84C1-294BAA67B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FB2C-46CB-84C1-294BAA67BD1C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B2C-46CB-84C1-294BAA67BD1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B2C-46CB-84C1-294BAA67BD1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B2C-46CB-84C1-294BAA67BD1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B2C-46CB-84C1-294BAA67BD1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B2C-46CB-84C1-294BAA67BD1C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B2C-46CB-84C1-294BAA67BD1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B2C-46CB-84C1-294BAA67B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FB2C-46CB-84C1-294BAA67BD1C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FB2C-46CB-84C1-294BAA67BD1C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FB2C-46CB-84C1-294BAA67BD1C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FB2C-46CB-84C1-294BAA67BD1C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FB2C-46CB-84C1-294BAA67BD1C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FB2C-46CB-84C1-294BAA67BD1C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FB2C-46CB-84C1-294BAA67BD1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FB2C-46CB-84C1-294BAA67BD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B-FB2C-46CB-84C1-294BAA67BD1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Задаћа 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81-407A-80FC-97F6144DC9C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81-407A-80FC-97F6144DC9C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81-407A-80FC-97F6144DC9C5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81-407A-80FC-97F6144DC9C5}"/>
            </c:ext>
          </c:extLst>
        </c:ser>
        <c:dLbls/>
        <c:gapWidth val="182"/>
        <c:axId val="167597952"/>
        <c:axId val="167599488"/>
      </c:barChart>
      <c:catAx>
        <c:axId val="1675979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99488"/>
        <c:crosses val="autoZero"/>
        <c:auto val="1"/>
        <c:lblAlgn val="ctr"/>
        <c:lblOffset val="100"/>
      </c:catAx>
      <c:valAx>
        <c:axId val="16759948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9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Задаћа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xVal>
          <c:y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B5F-4A55-AC15-4DAAB1687A89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xVal>
          <c:y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B5F-4A55-AC15-4DAAB1687A89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xVal>
          <c:y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B5F-4A55-AC15-4DAAB1687A89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xVal>
          <c:y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B5F-4A55-AC15-4DAAB1687A89}"/>
            </c:ext>
          </c:extLst>
        </c:ser>
        <c:dLbls/>
        <c:axId val="167714176"/>
        <c:axId val="167720064"/>
      </c:scatterChart>
      <c:valAx>
        <c:axId val="167714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20064"/>
        <c:crosses val="autoZero"/>
        <c:crossBetween val="midCat"/>
      </c:valAx>
      <c:valAx>
        <c:axId val="1677200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14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14-4AE9-B220-C3B765318F1A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14-4AE9-B220-C3B765318F1A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14-4AE9-B220-C3B765318F1A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14-4AE9-B220-C3B765318F1A}"/>
            </c:ext>
          </c:extLst>
        </c:ser>
        <c:dLbls>
          <c:showVal val="1"/>
        </c:dLbls>
        <c:gapWidth val="219"/>
        <c:overlap val="-27"/>
        <c:axId val="167990016"/>
        <c:axId val="167991936"/>
      </c:barChart>
      <c:catAx>
        <c:axId val="1679900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РАЗРЕДИ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860979877515315"/>
              <c:y val="0.8051844561096529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crossAx val="167991936"/>
        <c:crosses val="autoZero"/>
        <c:auto val="1"/>
        <c:lblAlgn val="ctr"/>
        <c:lblOffset val="100"/>
      </c:catAx>
      <c:valAx>
        <c:axId val="167991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БРОЈ УЧЕНИКА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9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VII1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Sheet1!$C$3:$I$3</c:f>
              <c:numCache>
                <c:formatCode>General</c:formatCode>
                <c:ptCount val="7"/>
                <c:pt idx="0">
                  <c:v>23</c:v>
                </c:pt>
                <c:pt idx="1">
                  <c:v>19</c:v>
                </c:pt>
                <c:pt idx="2">
                  <c:v>25</c:v>
                </c:pt>
                <c:pt idx="3">
                  <c:v>22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D-4583-B4D8-D3A100303225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VII2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Sheet1!$C$4:$I$4</c:f>
              <c:numCache>
                <c:formatCode>General</c:formatCode>
                <c:ptCount val="7"/>
                <c:pt idx="0">
                  <c:v>20</c:v>
                </c:pt>
                <c:pt idx="1">
                  <c:v>24</c:v>
                </c:pt>
                <c:pt idx="2">
                  <c:v>19</c:v>
                </c:pt>
                <c:pt idx="3">
                  <c:v>25</c:v>
                </c:pt>
                <c:pt idx="4">
                  <c:v>23</c:v>
                </c:pt>
                <c:pt idx="5">
                  <c:v>23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ED-4583-B4D8-D3A100303225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VII3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Sheet1!$C$5:$I$5</c:f>
              <c:numCache>
                <c:formatCode>General</c:formatCode>
                <c:ptCount val="7"/>
                <c:pt idx="0">
                  <c:v>20</c:v>
                </c:pt>
                <c:pt idx="1">
                  <c:v>25</c:v>
                </c:pt>
                <c:pt idx="2">
                  <c:v>19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ED-4583-B4D8-D3A100303225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VII4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Sheet1!$C$2:$I$2</c:f>
              <c:strCache>
                <c:ptCount val="7"/>
                <c:pt idx="0">
                  <c:v>19.3.2020.</c:v>
                </c:pt>
                <c:pt idx="1">
                  <c:v>26.3.2020.</c:v>
                </c:pt>
                <c:pt idx="2">
                  <c:v>2.4.2020.</c:v>
                </c:pt>
                <c:pt idx="3">
                  <c:v>9.4.2020.</c:v>
                </c:pt>
                <c:pt idx="4">
                  <c:v>16.4.2020.</c:v>
                </c:pt>
                <c:pt idx="5">
                  <c:v>24.4.2020.</c:v>
                </c:pt>
                <c:pt idx="6">
                  <c:v>30.4.2020.</c:v>
                </c:pt>
              </c:strCache>
            </c:strRef>
          </c:cat>
          <c:val>
            <c:numRef>
              <c:f>Sheet1!$C$6:$I$6</c:f>
              <c:numCache>
                <c:formatCode>General</c:formatCode>
                <c:ptCount val="7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22</c:v>
                </c:pt>
                <c:pt idx="4">
                  <c:v>18</c:v>
                </c:pt>
                <c:pt idx="5">
                  <c:v>25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ED-4583-B4D8-D3A100303225}"/>
            </c:ext>
          </c:extLst>
        </c:ser>
        <c:dLbls/>
        <c:gapWidth val="219"/>
        <c:overlap val="-27"/>
        <c:axId val="167893632"/>
        <c:axId val="168035072"/>
      </c:barChart>
      <c:catAx>
        <c:axId val="1678936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РАЗРЕДИ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860979877515315"/>
              <c:y val="0.8051844561096529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crossAx val="168035072"/>
        <c:crosses val="autoZero"/>
        <c:auto val="1"/>
        <c:lblAlgn val="ctr"/>
        <c:lblOffset val="100"/>
      </c:catAx>
      <c:valAx>
        <c:axId val="168035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БРОЈ УЧЕНИКА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93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image" Target="../media/image13.png"/><Relationship Id="rId12" Type="http://schemas.openxmlformats.org/officeDocument/2006/relationships/slide" Target="slide2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2.xml"/><Relationship Id="rId5" Type="http://schemas.openxmlformats.org/officeDocument/2006/relationships/slide" Target="slide18.xml"/><Relationship Id="rId10" Type="http://schemas.openxmlformats.org/officeDocument/2006/relationships/slide" Target="slide21.xml"/><Relationship Id="rId4" Type="http://schemas.openxmlformats.org/officeDocument/2006/relationships/image" Target="../media/image11.png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8D9DA-FAED-4DEB-9FE5-E8481D808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2714" y="3429000"/>
            <a:ext cx="6197341" cy="226855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ГРАФИЧКО ПРИКАЗИВАЊЕ ПОДАТАКА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ECF7A-96E5-49B9-AA5F-C1349CE4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586" y="808056"/>
            <a:ext cx="9037553" cy="1077229"/>
          </a:xfrm>
        </p:spPr>
        <p:txBody>
          <a:bodyPr/>
          <a:lstStyle/>
          <a:p>
            <a:r>
              <a:rPr lang="sr-Cyrl-RS" dirty="0"/>
              <a:t>Линијски  дводимензионални  дијаграми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67E0909-EB6C-4398-9196-ADDEEFA9F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434483"/>
              </p:ext>
            </p:extLst>
          </p:nvPr>
        </p:nvGraphicFramePr>
        <p:xfrm>
          <a:off x="1081825" y="2057399"/>
          <a:ext cx="7300175" cy="353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xmlns="" id="{DF8B8B6E-50C5-4003-94A9-A7D08E5A708D}"/>
              </a:ext>
            </a:extLst>
          </p:cNvPr>
          <p:cNvSpPr/>
          <p:nvPr/>
        </p:nvSpPr>
        <p:spPr>
          <a:xfrm>
            <a:off x="8912180" y="1949307"/>
            <a:ext cx="2327238" cy="3279516"/>
          </a:xfrm>
          <a:prstGeom prst="borderCallout1">
            <a:avLst>
              <a:gd name="adj1" fmla="val 58923"/>
              <a:gd name="adj2" fmla="val -2160"/>
              <a:gd name="adj3" fmla="val 59393"/>
              <a:gd name="adj4" fmla="val -238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Линијски су дводимензионални  дијаграми за приказивање неке појаве у односу на планиране величине</a:t>
            </a:r>
            <a:endParaRPr lang="en-US" dirty="0"/>
          </a:p>
        </p:txBody>
      </p:sp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DF57A28C-F7EA-479F-AFCE-174306C03990}"/>
              </a:ext>
            </a:extLst>
          </p:cNvPr>
          <p:cNvSpPr/>
          <p:nvPr/>
        </p:nvSpPr>
        <p:spPr>
          <a:xfrm>
            <a:off x="11590987" y="6310648"/>
            <a:ext cx="601014" cy="547352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1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2185-A2D1-4934-8E4F-D3D55842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Кружни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EEB536E-0B6F-48FD-813A-0DDF7328C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4984316"/>
              </p:ext>
            </p:extLst>
          </p:nvPr>
        </p:nvGraphicFramePr>
        <p:xfrm>
          <a:off x="0" y="2075746"/>
          <a:ext cx="7480479" cy="41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502AF0E7-3891-4724-AAE1-04745B70DD05}"/>
              </a:ext>
            </a:extLst>
          </p:cNvPr>
          <p:cNvSpPr/>
          <p:nvPr/>
        </p:nvSpPr>
        <p:spPr>
          <a:xfrm>
            <a:off x="7710609" y="2075746"/>
            <a:ext cx="2669763" cy="2706508"/>
          </a:xfrm>
          <a:prstGeom prst="borderCallout1">
            <a:avLst>
              <a:gd name="adj1" fmla="val 51484"/>
              <a:gd name="adj2" fmla="val -2407"/>
              <a:gd name="adj3" fmla="val 52309"/>
              <a:gd name="adj4" fmla="val -241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Кружни  су дводимензионални и тродимензионални дијаграми који служе за приказивање  структуре у процентима</a:t>
            </a:r>
            <a:endParaRPr lang="en-US" dirty="0"/>
          </a:p>
        </p:txBody>
      </p:sp>
      <p:sp>
        <p:nvSpPr>
          <p:cNvPr id="7" name="Action Button: Go Back or Previous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8B7C099-F4C1-4F98-9436-D070D2247A9C}"/>
              </a:ext>
            </a:extLst>
          </p:cNvPr>
          <p:cNvSpPr/>
          <p:nvPr/>
        </p:nvSpPr>
        <p:spPr>
          <a:xfrm>
            <a:off x="11552349" y="6323527"/>
            <a:ext cx="489397" cy="3992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9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129C3-FB7A-4DC0-93E5-5E65898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Тракасти дијаграми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A8C5C62E-51BB-444C-9E15-E5AE074BE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0551762"/>
              </p:ext>
            </p:extLst>
          </p:nvPr>
        </p:nvGraphicFramePr>
        <p:xfrm>
          <a:off x="1120462" y="2057400"/>
          <a:ext cx="7261538" cy="386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xmlns="" id="{0752EC43-61B2-4B10-9DE5-A6BFA1247330}"/>
              </a:ext>
            </a:extLst>
          </p:cNvPr>
          <p:cNvSpPr/>
          <p:nvPr/>
        </p:nvSpPr>
        <p:spPr>
          <a:xfrm>
            <a:off x="8904050" y="2620248"/>
            <a:ext cx="2167488" cy="2352468"/>
          </a:xfrm>
          <a:prstGeom prst="borderCallout1">
            <a:avLst>
              <a:gd name="adj1" fmla="val 57435"/>
              <a:gd name="adj2" fmla="val -2654"/>
              <a:gd name="adj3" fmla="val 57422"/>
              <a:gd name="adj4" fmla="val -21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Тракасти дијаграми се користе за приказ промјене вриједности за различите категорије</a:t>
            </a:r>
            <a:endParaRPr lang="en-US" dirty="0"/>
          </a:p>
        </p:txBody>
      </p:sp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AD137F84-B967-47F9-A3C4-DA822FE81189}"/>
              </a:ext>
            </a:extLst>
          </p:cNvPr>
          <p:cNvSpPr/>
          <p:nvPr/>
        </p:nvSpPr>
        <p:spPr>
          <a:xfrm>
            <a:off x="11539470" y="6297769"/>
            <a:ext cx="652530" cy="560231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6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5AE3D-CF66-4B28-BBAB-E197B0E7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XY (Scatter</a:t>
            </a:r>
            <a:r>
              <a:rPr lang="sr-Latn-RS" dirty="0"/>
              <a:t>)</a:t>
            </a:r>
            <a:r>
              <a:rPr lang="sr-Cyrl-RS" dirty="0"/>
              <a:t> дијаграм</a:t>
            </a:r>
            <a:endParaRPr lang="en-US" dirty="0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xmlns="" id="{55A95B35-8B68-4226-A299-AC8FB1CD31C5}"/>
              </a:ext>
            </a:extLst>
          </p:cNvPr>
          <p:cNvSpPr/>
          <p:nvPr/>
        </p:nvSpPr>
        <p:spPr>
          <a:xfrm>
            <a:off x="8242479" y="1519707"/>
            <a:ext cx="2996937" cy="4284815"/>
          </a:xfrm>
          <a:prstGeom prst="borderCallout1">
            <a:avLst>
              <a:gd name="adj1" fmla="val 38588"/>
              <a:gd name="adj2" fmla="val -598"/>
              <a:gd name="adj3" fmla="val 38250"/>
              <a:gd name="adj4" fmla="val -1140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XY (Scatter</a:t>
            </a:r>
            <a:r>
              <a:rPr lang="sr-Latn-RS" dirty="0"/>
              <a:t>)</a:t>
            </a:r>
            <a:r>
              <a:rPr lang="sr-Cyrl-RS" dirty="0"/>
              <a:t>ј</a:t>
            </a:r>
            <a:r>
              <a:rPr lang="ru-RU" dirty="0"/>
              <a:t>е тип графикона који се користи када имамо две серије података, које осликавамо на X и Y оси графикона. Подврсте овог типа графикона разликују се по томе да ли су маркери повезани равним или кривим линијама. Такође, једна од подврста овог графикона је и мехурић </a:t>
            </a:r>
            <a:r>
              <a:rPr lang="en-US" dirty="0"/>
              <a:t>(Bubble)</a:t>
            </a:r>
            <a:r>
              <a:rPr lang="ru-RU" dirty="0"/>
              <a:t>који нуди приказ и треће серије у виду димензија мехурића.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B860893-81B1-4037-A752-0D8255757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1426991"/>
              </p:ext>
            </p:extLst>
          </p:nvPr>
        </p:nvGraphicFramePr>
        <p:xfrm>
          <a:off x="553792" y="2137892"/>
          <a:ext cx="7392473" cy="319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ction Button: Go Back or Previous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D679569C-3BA9-4C9D-BF56-5F9A91372E02}"/>
              </a:ext>
            </a:extLst>
          </p:cNvPr>
          <p:cNvSpPr/>
          <p:nvPr/>
        </p:nvSpPr>
        <p:spPr>
          <a:xfrm>
            <a:off x="11436439" y="6310648"/>
            <a:ext cx="755561" cy="547352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5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5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AF3444-2A24-49E8-B7F8-78FBFFAB3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1"/>
          <a:stretch/>
        </p:blipFill>
        <p:spPr>
          <a:xfrm>
            <a:off x="1943021" y="1646825"/>
            <a:ext cx="9029779" cy="48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6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6</a:t>
            </a:r>
            <a:endParaRPr lang="en-U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269145-EA66-4416-99C9-EFA94DE81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7"/>
          <a:stretch/>
        </p:blipFill>
        <p:spPr>
          <a:xfrm>
            <a:off x="1481070" y="1525913"/>
            <a:ext cx="9127705" cy="4887212"/>
          </a:xfrm>
          <a:prstGeom prst="rect">
            <a:avLst/>
          </a:prstGeom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xmlns="" id="{D2ABB122-83EB-4A85-BEF2-F081D0F7C097}"/>
              </a:ext>
            </a:extLst>
          </p:cNvPr>
          <p:cNvSpPr/>
          <p:nvPr/>
        </p:nvSpPr>
        <p:spPr>
          <a:xfrm>
            <a:off x="8904050" y="2620248"/>
            <a:ext cx="2167488" cy="3007820"/>
          </a:xfrm>
          <a:prstGeom prst="borderCallout1">
            <a:avLst>
              <a:gd name="adj1" fmla="val 57435"/>
              <a:gd name="adj2" fmla="val -2654"/>
              <a:gd name="adj3" fmla="val -31267"/>
              <a:gd name="adj4" fmla="val -1432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Чим уметнемо  дијаграм добијемо два нова менија Дизајн</a:t>
            </a:r>
            <a:r>
              <a:rPr lang="sr-Latn-RS" i="1" dirty="0"/>
              <a:t>(Dizajn)</a:t>
            </a:r>
            <a:r>
              <a:rPr lang="sr-Cyrl-RS" i="1" dirty="0"/>
              <a:t> </a:t>
            </a:r>
            <a:r>
              <a:rPr lang="sr-Cyrl-RS" dirty="0"/>
              <a:t>и Формат</a:t>
            </a:r>
            <a:r>
              <a:rPr lang="sr-Latn-RS" i="1" dirty="0"/>
              <a:t>(Format)</a:t>
            </a:r>
            <a:r>
              <a:rPr lang="sr-Cyrl-RS" i="1" dirty="0"/>
              <a:t> </a:t>
            </a:r>
            <a:r>
              <a:rPr lang="sr-Cyrl-RS" dirty="0"/>
              <a:t>који нам служе за детаљно обликовањ дијаграма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4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22D69-7DBF-46AE-9957-78BF920DE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AAEAD9-ED7E-4B20-9E21-B93213ADB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545"/>
          <a:stretch/>
        </p:blipFill>
        <p:spPr>
          <a:xfrm>
            <a:off x="0" y="1674"/>
            <a:ext cx="11333408" cy="1633943"/>
          </a:xfrm>
          <a:prstGeom prst="rect">
            <a:avLst/>
          </a:prstGeom>
        </p:spPr>
      </p:pic>
      <p:sp>
        <p:nvSpPr>
          <p:cNvPr id="5" name="Callout: Lin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BB9062-281F-47AB-98F2-3F53BA6B0057}"/>
              </a:ext>
            </a:extLst>
          </p:cNvPr>
          <p:cNvSpPr/>
          <p:nvPr/>
        </p:nvSpPr>
        <p:spPr>
          <a:xfrm>
            <a:off x="296214" y="2279562"/>
            <a:ext cx="2459865" cy="1416676"/>
          </a:xfrm>
          <a:prstGeom prst="borderCallout1">
            <a:avLst>
              <a:gd name="adj1" fmla="val -3248"/>
              <a:gd name="adj2" fmla="val 44853"/>
              <a:gd name="adj3" fmla="val -73353"/>
              <a:gd name="adj4" fmla="val 294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Add Chart Element</a:t>
            </a:r>
            <a:endParaRPr lang="sr-Latn-RS" i="1" dirty="0"/>
          </a:p>
          <a:p>
            <a:pPr algn="ctr"/>
            <a:r>
              <a:rPr lang="sr-Cyrl-RS" dirty="0"/>
              <a:t>Додавање елемената дијаграма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123BFA-818B-4853-9F0F-CC9BFC6802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42" r="89437" b="46102"/>
          <a:stretch/>
        </p:blipFill>
        <p:spPr>
          <a:xfrm>
            <a:off x="882202" y="3726758"/>
            <a:ext cx="1287887" cy="3129568"/>
          </a:xfrm>
          <a:prstGeom prst="rect">
            <a:avLst/>
          </a:prstGeom>
        </p:spPr>
      </p:pic>
      <p:sp>
        <p:nvSpPr>
          <p:cNvPr id="7" name="Callout: Lin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FAEC53-9705-4148-9205-796041FBB110}"/>
              </a:ext>
            </a:extLst>
          </p:cNvPr>
          <p:cNvSpPr/>
          <p:nvPr/>
        </p:nvSpPr>
        <p:spPr>
          <a:xfrm>
            <a:off x="2923504" y="2266682"/>
            <a:ext cx="2189409" cy="1460076"/>
          </a:xfrm>
          <a:prstGeom prst="borderCallout1">
            <a:avLst>
              <a:gd name="adj1" fmla="val -1538"/>
              <a:gd name="adj2" fmla="val 32255"/>
              <a:gd name="adj3" fmla="val -61267"/>
              <a:gd name="adj4" fmla="val -9539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i="1" dirty="0"/>
              <a:t>Quick Layout</a:t>
            </a:r>
            <a:endParaRPr lang="sr-Cyrl-RS" i="1" dirty="0"/>
          </a:p>
          <a:p>
            <a:pPr algn="ctr"/>
            <a:r>
              <a:rPr lang="sr-Cyrl-RS" dirty="0"/>
              <a:t>Брзи распоред</a:t>
            </a:r>
            <a:endParaRPr lang="sr-Latn-R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432FA-B2F4-460E-8BF1-AC52090B66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0" r="82042" b="51926"/>
          <a:stretch/>
        </p:blipFill>
        <p:spPr>
          <a:xfrm>
            <a:off x="2923504" y="3932820"/>
            <a:ext cx="2189409" cy="2717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059418-9923-4220-B2B7-2624447DD6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81" t="8054" r="75123" b="38210"/>
          <a:stretch/>
        </p:blipFill>
        <p:spPr>
          <a:xfrm>
            <a:off x="5579539" y="3831465"/>
            <a:ext cx="1538186" cy="2992662"/>
          </a:xfrm>
          <a:prstGeom prst="rect">
            <a:avLst/>
          </a:prstGeom>
        </p:spPr>
      </p:pic>
      <p:sp>
        <p:nvSpPr>
          <p:cNvPr id="10" name="Callout: Lin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D59003B-963A-4108-A9B9-903F4B262B8F}"/>
              </a:ext>
            </a:extLst>
          </p:cNvPr>
          <p:cNvSpPr/>
          <p:nvPr/>
        </p:nvSpPr>
        <p:spPr>
          <a:xfrm>
            <a:off x="5253927" y="2254092"/>
            <a:ext cx="2189409" cy="1437159"/>
          </a:xfrm>
          <a:prstGeom prst="borderCallout1">
            <a:avLst>
              <a:gd name="adj1" fmla="val -1538"/>
              <a:gd name="adj2" fmla="val 32255"/>
              <a:gd name="adj3" fmla="val -68436"/>
              <a:gd name="adj4" fmla="val -17951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Change</a:t>
            </a:r>
          </a:p>
          <a:p>
            <a:pPr algn="ctr"/>
            <a:r>
              <a:rPr lang="en-US" i="1" dirty="0"/>
              <a:t>Colors</a:t>
            </a:r>
            <a:endParaRPr lang="sr-Latn-RS" i="1" dirty="0"/>
          </a:p>
          <a:p>
            <a:pPr algn="ctr"/>
            <a:r>
              <a:rPr lang="sr-Cyrl-RS" dirty="0"/>
              <a:t>Промјена боје</a:t>
            </a:r>
            <a:endParaRPr lang="en-US" dirty="0"/>
          </a:p>
        </p:txBody>
      </p:sp>
      <p:sp>
        <p:nvSpPr>
          <p:cNvPr id="12" name="Callout: Lin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2AB310A3-22B0-4E8D-971E-D96664B9E65D}"/>
              </a:ext>
            </a:extLst>
          </p:cNvPr>
          <p:cNvSpPr/>
          <p:nvPr/>
        </p:nvSpPr>
        <p:spPr>
          <a:xfrm>
            <a:off x="7584350" y="3429000"/>
            <a:ext cx="1657082" cy="1437159"/>
          </a:xfrm>
          <a:prstGeom prst="borderCallout1">
            <a:avLst>
              <a:gd name="adj1" fmla="val -3653"/>
              <a:gd name="adj2" fmla="val 37522"/>
              <a:gd name="adj3" fmla="val -143795"/>
              <a:gd name="adj4" fmla="val -344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Chart Styles</a:t>
            </a:r>
          </a:p>
          <a:p>
            <a:pPr algn="ctr"/>
            <a:r>
              <a:rPr lang="sr-Cyrl-RS" dirty="0"/>
              <a:t>Стилови дијаграма</a:t>
            </a:r>
            <a:endParaRPr lang="en-US" dirty="0"/>
          </a:p>
        </p:txBody>
      </p:sp>
      <p:sp>
        <p:nvSpPr>
          <p:cNvPr id="13" name="Callout: Line 1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4A7BD32-9D7B-4383-A7C2-1A7DCD2CD443}"/>
              </a:ext>
            </a:extLst>
          </p:cNvPr>
          <p:cNvSpPr/>
          <p:nvPr/>
        </p:nvSpPr>
        <p:spPr>
          <a:xfrm>
            <a:off x="7997781" y="1910671"/>
            <a:ext cx="1854558" cy="1077229"/>
          </a:xfrm>
          <a:prstGeom prst="borderCallout1">
            <a:avLst>
              <a:gd name="adj1" fmla="val -32659"/>
              <a:gd name="adj2" fmla="val 6250"/>
              <a:gd name="adj3" fmla="val -3469"/>
              <a:gd name="adj4" fmla="val 4777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Swich</a:t>
            </a:r>
            <a:r>
              <a:rPr lang="en-US" i="1" dirty="0"/>
              <a:t> </a:t>
            </a:r>
          </a:p>
          <a:p>
            <a:pPr algn="ctr"/>
            <a:r>
              <a:rPr lang="en-US" i="1" dirty="0"/>
              <a:t>Row </a:t>
            </a:r>
            <a:r>
              <a:rPr lang="sr-Cyrl-RS" i="1" dirty="0"/>
              <a:t>/</a:t>
            </a:r>
            <a:r>
              <a:rPr lang="en-US" i="1" dirty="0"/>
              <a:t>Column</a:t>
            </a:r>
          </a:p>
          <a:p>
            <a:pPr algn="ctr"/>
            <a:r>
              <a:rPr lang="sr-Cyrl-RS" dirty="0"/>
              <a:t>Замјена колоне и реда</a:t>
            </a:r>
            <a:endParaRPr lang="en-US" dirty="0"/>
          </a:p>
        </p:txBody>
      </p:sp>
      <p:sp>
        <p:nvSpPr>
          <p:cNvPr id="14" name="Callout: Line 1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99BC08C-3C79-464C-8764-1A3590A3F6D6}"/>
              </a:ext>
            </a:extLst>
          </p:cNvPr>
          <p:cNvSpPr/>
          <p:nvPr/>
        </p:nvSpPr>
        <p:spPr>
          <a:xfrm>
            <a:off x="9676326" y="3526756"/>
            <a:ext cx="1657082" cy="1339403"/>
          </a:xfrm>
          <a:prstGeom prst="borderCallout1">
            <a:avLst>
              <a:gd name="adj1" fmla="val -481"/>
              <a:gd name="adj2" fmla="val 84931"/>
              <a:gd name="adj3" fmla="val -169231"/>
              <a:gd name="adj4" fmla="val -290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Change Chart Type</a:t>
            </a:r>
          </a:p>
          <a:p>
            <a:pPr algn="ctr"/>
            <a:r>
              <a:rPr lang="sr-Cyrl-RS" dirty="0"/>
              <a:t>Промјена типа дијаграма</a:t>
            </a:r>
            <a:endParaRPr lang="en-US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xmlns="" id="{2B1DDF25-440B-49FC-9332-C11487DE5A27}"/>
              </a:ext>
            </a:extLst>
          </p:cNvPr>
          <p:cNvSpPr/>
          <p:nvPr/>
        </p:nvSpPr>
        <p:spPr>
          <a:xfrm>
            <a:off x="10039492" y="1295205"/>
            <a:ext cx="1766365" cy="1042012"/>
          </a:xfrm>
          <a:prstGeom prst="borderCallout1">
            <a:avLst>
              <a:gd name="adj1" fmla="val 18750"/>
              <a:gd name="adj2" fmla="val -8333"/>
              <a:gd name="adj3" fmla="val -14804"/>
              <a:gd name="adj4" fmla="val -18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Move Chart</a:t>
            </a:r>
            <a:endParaRPr lang="sr-Cyrl-RS" i="1" dirty="0"/>
          </a:p>
          <a:p>
            <a:pPr algn="ctr"/>
            <a:r>
              <a:rPr lang="sr-Cyrl-RS" dirty="0"/>
              <a:t>Уклањање дијаграма</a:t>
            </a:r>
            <a:endParaRPr lang="en-US" dirty="0"/>
          </a:p>
        </p:txBody>
      </p:sp>
      <p:sp>
        <p:nvSpPr>
          <p:cNvPr id="3" name="Action Button: Go Forward or Next 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xmlns="" id="{3AEFE7E4-ED03-4F9A-BBDD-0CD3ADD51926}"/>
              </a:ext>
            </a:extLst>
          </p:cNvPr>
          <p:cNvSpPr/>
          <p:nvPr/>
        </p:nvSpPr>
        <p:spPr>
          <a:xfrm>
            <a:off x="8650308" y="6362164"/>
            <a:ext cx="1026018" cy="397569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9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AA317-C8E3-426B-9900-37B9EEEE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6" y="808056"/>
            <a:ext cx="9946684" cy="1077229"/>
          </a:xfrm>
        </p:spPr>
        <p:txBody>
          <a:bodyPr/>
          <a:lstStyle/>
          <a:p>
            <a:r>
              <a:rPr lang="sr-Cyrl-RS" dirty="0"/>
              <a:t>ДОДАВАЊЕ ЕЛЕМЕНАТА ДИЈАГРАМА</a:t>
            </a:r>
            <a:endParaRPr lang="en-US" dirty="0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xmlns="" id="{390E1399-F560-4E32-8C17-8C9F9D9163B2}"/>
              </a:ext>
            </a:extLst>
          </p:cNvPr>
          <p:cNvSpPr/>
          <p:nvPr/>
        </p:nvSpPr>
        <p:spPr>
          <a:xfrm>
            <a:off x="1212274" y="4114801"/>
            <a:ext cx="4883726" cy="2389908"/>
          </a:xfrm>
          <a:prstGeom prst="borderCallout1">
            <a:avLst>
              <a:gd name="adj1" fmla="val -2989"/>
              <a:gd name="adj2" fmla="val 35497"/>
              <a:gd name="adj3" fmla="val -34300"/>
              <a:gd name="adj4" fmla="val 96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Први елемент који можемо да додамо су осе (наравно, ово важи само за оне типове графикона који их подржавају). Осе (</a:t>
            </a:r>
            <a:r>
              <a:rPr lang="en-US" dirty="0"/>
              <a:t>Axis</a:t>
            </a:r>
            <a:r>
              <a:rPr lang="ru-RU" dirty="0"/>
              <a:t>) могу да буду хоризонтална и вертикална. Хоризонтална садржи описе података унутар једне серије, док вертикална садржи вредности.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4681494"/>
              </p:ext>
            </p:extLst>
          </p:nvPr>
        </p:nvGraphicFramePr>
        <p:xfrm>
          <a:off x="1482437" y="13716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DF0B3E-1B6C-4818-B695-05BB5037F0DE}"/>
              </a:ext>
            </a:extLst>
          </p:cNvPr>
          <p:cNvSpPr/>
          <p:nvPr/>
        </p:nvSpPr>
        <p:spPr>
          <a:xfrm>
            <a:off x="6650182" y="1641764"/>
            <a:ext cx="4572000" cy="1615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Елемент </a:t>
            </a:r>
            <a:r>
              <a:rPr lang="en-US" dirty="0"/>
              <a:t>Data Tables</a:t>
            </a:r>
            <a:r>
              <a:rPr lang="sr-Cyrl-RS" dirty="0"/>
              <a:t> </a:t>
            </a:r>
            <a:r>
              <a:rPr lang="ru-RU" dirty="0"/>
              <a:t>омогућава да се подацима из </a:t>
            </a:r>
            <a:r>
              <a:rPr lang="sr-Cyrl-RS" dirty="0"/>
              <a:t>дијаграма</a:t>
            </a:r>
            <a:r>
              <a:rPr lang="ru-RU" dirty="0"/>
              <a:t> придруже и табеле на основу којих су настале.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3587456"/>
              </p:ext>
            </p:extLst>
          </p:nvPr>
        </p:nvGraphicFramePr>
        <p:xfrm>
          <a:off x="6650182" y="38446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ction Button: Go Back or Previous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F4FDCD17-B08A-4178-B4BC-44009F4044C7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1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C1EAA-8294-4CF9-8EC8-18DB2789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БРЗИ РАСПОРЕД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3413769"/>
              </p:ext>
            </p:extLst>
          </p:nvPr>
        </p:nvGraphicFramePr>
        <p:xfrm>
          <a:off x="900546" y="36011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A93FA3-B4A4-450C-9B6B-76033FF67CD4}"/>
              </a:ext>
            </a:extLst>
          </p:cNvPr>
          <p:cNvSpPr/>
          <p:nvPr/>
        </p:nvSpPr>
        <p:spPr>
          <a:xfrm>
            <a:off x="900546" y="1534924"/>
            <a:ext cx="4495800" cy="2030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-Име дијаграма</a:t>
            </a:r>
          </a:p>
          <a:p>
            <a:pPr algn="ctr"/>
            <a:r>
              <a:rPr lang="sr-Cyrl-RS" dirty="0"/>
              <a:t> -Легенду-у врху</a:t>
            </a:r>
          </a:p>
          <a:p>
            <a:pPr algn="ctr"/>
            <a:r>
              <a:rPr lang="sr-Cyrl-RS" dirty="0"/>
              <a:t>-Вриједности</a:t>
            </a:r>
          </a:p>
          <a:p>
            <a:pPr algn="ctr"/>
            <a:r>
              <a:rPr lang="sr-Cyrl-RS" dirty="0"/>
              <a:t>-Хоризонталну осу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7335635"/>
              </p:ext>
            </p:extLst>
          </p:nvPr>
        </p:nvGraphicFramePr>
        <p:xfrm>
          <a:off x="6719454" y="13716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A48E2C6-1192-4971-848D-292A2AD0DAD8}"/>
              </a:ext>
            </a:extLst>
          </p:cNvPr>
          <p:cNvSpPr/>
          <p:nvPr/>
        </p:nvSpPr>
        <p:spPr>
          <a:xfrm>
            <a:off x="6719454" y="4274926"/>
            <a:ext cx="4495800" cy="2030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-Име дијаграма </a:t>
            </a:r>
          </a:p>
          <a:p>
            <a:pPr algn="ctr"/>
            <a:r>
              <a:rPr lang="sr-Cyrl-RS" dirty="0"/>
              <a:t>-Легенду- десно</a:t>
            </a:r>
          </a:p>
          <a:p>
            <a:pPr algn="ctr"/>
            <a:r>
              <a:rPr lang="sr-Cyrl-RS" dirty="0"/>
              <a:t>--Хоризонталну осу</a:t>
            </a:r>
          </a:p>
          <a:p>
            <a:pPr algn="ctr"/>
            <a:r>
              <a:rPr lang="sr-Cyrl-RS" dirty="0"/>
              <a:t>-Вертикалну осу </a:t>
            </a:r>
            <a:endParaRPr lang="en-US" dirty="0"/>
          </a:p>
        </p:txBody>
      </p:sp>
      <p:sp>
        <p:nvSpPr>
          <p:cNvPr id="8" name="Action Button: Go Back or Previous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91F572F-7C06-41D7-BB1D-63CF44A0A929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64E79-4089-4A1E-BC44-9EFCCCFA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ПРОМЈЕНА БОЈЕ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4936876"/>
              </p:ext>
            </p:extLst>
          </p:nvPr>
        </p:nvGraphicFramePr>
        <p:xfrm>
          <a:off x="734291" y="1885285"/>
          <a:ext cx="5361710" cy="317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7419336"/>
              </p:ext>
            </p:extLst>
          </p:nvPr>
        </p:nvGraphicFramePr>
        <p:xfrm>
          <a:off x="6193209" y="1912503"/>
          <a:ext cx="5008420" cy="317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156F920D-8E6B-4B5E-AF8C-2E3A78B325FD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98B06-D052-402D-A022-A1C26EE3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3087" y="853092"/>
            <a:ext cx="7958331" cy="1077229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ДИЈАГРАМ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473F3-448A-41BA-B2AA-5798E4D0D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442" y="2346292"/>
            <a:ext cx="2764316" cy="3120001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Дијаграм или графикон је графички приказ бројчаних података</a:t>
            </a:r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3F72F2B-94B8-4C35-8DEB-A5D142778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0992514"/>
              </p:ext>
            </p:extLst>
          </p:nvPr>
        </p:nvGraphicFramePr>
        <p:xfrm>
          <a:off x="5007019" y="1429554"/>
          <a:ext cx="6081690" cy="423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55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704E4-35EC-47F9-A794-DC2A195A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СТИЛОВИ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CE0E7-DED7-430C-8AEC-CC11596A4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7676637"/>
              </p:ext>
            </p:extLst>
          </p:nvPr>
        </p:nvGraphicFramePr>
        <p:xfrm>
          <a:off x="962891" y="1579419"/>
          <a:ext cx="5334000" cy="313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5233200"/>
              </p:ext>
            </p:extLst>
          </p:nvPr>
        </p:nvGraphicFramePr>
        <p:xfrm>
          <a:off x="6590973" y="1579418"/>
          <a:ext cx="4942936" cy="313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ction Button: Go Back or Previous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4E3F05D0-7EE0-496F-AE46-E7B3CA8B67AD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D84E-F097-4465-AD4C-86F989DA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ЗАМЈЕНА КОЛОНЕ И РЕДА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6100137"/>
              </p:ext>
            </p:extLst>
          </p:nvPr>
        </p:nvGraphicFramePr>
        <p:xfrm>
          <a:off x="1025236" y="2229515"/>
          <a:ext cx="4779819" cy="296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0544533"/>
              </p:ext>
            </p:extLst>
          </p:nvPr>
        </p:nvGraphicFramePr>
        <p:xfrm>
          <a:off x="6096000" y="2229516"/>
          <a:ext cx="48629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6F76E229-1AF5-4B19-85E9-56C27BBDBFA2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E9D7E-EA42-48B6-9ED6-4259D5B4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7" y="853767"/>
            <a:ext cx="7958331" cy="1077229"/>
          </a:xfrm>
        </p:spPr>
        <p:txBody>
          <a:bodyPr/>
          <a:lstStyle/>
          <a:p>
            <a:r>
              <a:rPr lang="sr-Cyrl-RS" dirty="0"/>
              <a:t>ПРОМЈЕНА ТИПА ДИЈАГРАМА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3070106"/>
              </p:ext>
            </p:extLst>
          </p:nvPr>
        </p:nvGraphicFramePr>
        <p:xfrm>
          <a:off x="1149926" y="2306781"/>
          <a:ext cx="5230091" cy="357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D0078C9-65A1-4608-BACA-123A32A6D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0697960"/>
              </p:ext>
            </p:extLst>
          </p:nvPr>
        </p:nvGraphicFramePr>
        <p:xfrm>
          <a:off x="6590973" y="272241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ction Button: Go Back or Previous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0AECE238-E003-4A8F-83BC-C223F817D34E}"/>
              </a:ext>
            </a:extLst>
          </p:cNvPr>
          <p:cNvSpPr/>
          <p:nvPr/>
        </p:nvSpPr>
        <p:spPr>
          <a:xfrm>
            <a:off x="11500834" y="6336406"/>
            <a:ext cx="489397" cy="386366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8C1377-B60F-4C94-83DA-F930B6A5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81"/>
          <a:stretch/>
        </p:blipFill>
        <p:spPr>
          <a:xfrm>
            <a:off x="0" y="0"/>
            <a:ext cx="11429116" cy="1519707"/>
          </a:xfrm>
          <a:prstGeom prst="rect">
            <a:avLst/>
          </a:prstGeom>
        </p:spPr>
      </p:pic>
      <p:sp>
        <p:nvSpPr>
          <p:cNvPr id="6" name="Callout: Lin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D2A6C8-29DA-4593-AA77-6A1477A5776F}"/>
              </a:ext>
            </a:extLst>
          </p:cNvPr>
          <p:cNvSpPr/>
          <p:nvPr/>
        </p:nvSpPr>
        <p:spPr>
          <a:xfrm>
            <a:off x="1081825" y="2089598"/>
            <a:ext cx="3013658" cy="898301"/>
          </a:xfrm>
          <a:prstGeom prst="borderCallout1">
            <a:avLst>
              <a:gd name="adj1" fmla="val -3603"/>
              <a:gd name="adj2" fmla="val 51591"/>
              <a:gd name="adj3" fmla="val -58269"/>
              <a:gd name="adj4" fmla="val 7960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Стил графичких облика</a:t>
            </a:r>
          </a:p>
          <a:p>
            <a:pPr algn="ctr"/>
            <a:r>
              <a:rPr lang="sr-Latn-RS" dirty="0"/>
              <a:t>Shape Styles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44BA75-9C2C-4497-B3AA-A2D96BEE68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68" t="9770" r="46444" b="22215"/>
          <a:stretch/>
        </p:blipFill>
        <p:spPr>
          <a:xfrm>
            <a:off x="1189090" y="3116688"/>
            <a:ext cx="2799127" cy="3593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E6F468-1059-4E5A-A962-8433F27B5A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84" t="9558" r="31021" b="56435"/>
          <a:stretch/>
        </p:blipFill>
        <p:spPr>
          <a:xfrm>
            <a:off x="5142993" y="3850781"/>
            <a:ext cx="2730321" cy="2331077"/>
          </a:xfrm>
          <a:prstGeom prst="rect">
            <a:avLst/>
          </a:prstGeom>
        </p:spPr>
      </p:pic>
      <p:sp>
        <p:nvSpPr>
          <p:cNvPr id="9" name="Callout: Line 8">
            <a:hlinkClick r:id="" action="ppaction://noaction"/>
            <a:extLst>
              <a:ext uri="{FF2B5EF4-FFF2-40B4-BE49-F238E27FC236}">
                <a16:creationId xmlns:a16="http://schemas.microsoft.com/office/drawing/2014/main" xmlns="" id="{5B94D962-FE6B-49D3-9458-A1E4D75F147A}"/>
              </a:ext>
            </a:extLst>
          </p:cNvPr>
          <p:cNvSpPr/>
          <p:nvPr/>
        </p:nvSpPr>
        <p:spPr>
          <a:xfrm>
            <a:off x="5525037" y="2672368"/>
            <a:ext cx="2073499" cy="898300"/>
          </a:xfrm>
          <a:prstGeom prst="borderCallout1">
            <a:avLst>
              <a:gd name="adj1" fmla="val -6250"/>
              <a:gd name="adj2" fmla="val 58127"/>
              <a:gd name="adj3" fmla="val -158654"/>
              <a:gd name="adj4" fmla="val 43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Стил умјетничког текста</a:t>
            </a:r>
            <a:endParaRPr lang="sr-Latn-RS" dirty="0"/>
          </a:p>
          <a:p>
            <a:pPr algn="ctr"/>
            <a:r>
              <a:rPr lang="sr-Latn-RS" dirty="0"/>
              <a:t>WordArt Styles</a:t>
            </a:r>
            <a:endParaRPr lang="en-US" dirty="0"/>
          </a:p>
        </p:txBody>
      </p:sp>
      <p:sp>
        <p:nvSpPr>
          <p:cNvPr id="10" name="Callout: Line 9">
            <a:hlinkClick r:id="" action="ppaction://noaction"/>
            <a:extLst>
              <a:ext uri="{FF2B5EF4-FFF2-40B4-BE49-F238E27FC236}">
                <a16:creationId xmlns:a16="http://schemas.microsoft.com/office/drawing/2014/main" xmlns="" id="{BB69B169-B26E-4878-B3C0-12CEB9FCE2FB}"/>
              </a:ext>
            </a:extLst>
          </p:cNvPr>
          <p:cNvSpPr/>
          <p:nvPr/>
        </p:nvSpPr>
        <p:spPr>
          <a:xfrm>
            <a:off x="9028090" y="2871989"/>
            <a:ext cx="1506828" cy="1622738"/>
          </a:xfrm>
          <a:prstGeom prst="borderCallout1">
            <a:avLst>
              <a:gd name="adj1" fmla="val -3472"/>
              <a:gd name="adj2" fmla="val 47223"/>
              <a:gd name="adj3" fmla="val -89087"/>
              <a:gd name="adj4" fmla="val 283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Величина</a:t>
            </a:r>
            <a:r>
              <a:rPr lang="sr-Latn-RS" dirty="0"/>
              <a:t> (</a:t>
            </a:r>
            <a:r>
              <a:rPr lang="sr-Latn-RS" i="1" dirty="0"/>
              <a:t>Size)</a:t>
            </a:r>
            <a:endParaRPr lang="en-US" i="1" dirty="0"/>
          </a:p>
        </p:txBody>
      </p:sp>
      <p:sp>
        <p:nvSpPr>
          <p:cNvPr id="2" name="Action Button: Go Forward or Next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43079A58-9726-4B13-9E0F-C1EA965F2D34}"/>
              </a:ext>
            </a:extLst>
          </p:cNvPr>
          <p:cNvSpPr/>
          <p:nvPr/>
        </p:nvSpPr>
        <p:spPr>
          <a:xfrm>
            <a:off x="10019763" y="6272011"/>
            <a:ext cx="824248" cy="4378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1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3E854-CE0C-4A50-A556-82BFD2EB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112" y="297095"/>
            <a:ext cx="7958331" cy="1077229"/>
          </a:xfrm>
        </p:spPr>
        <p:txBody>
          <a:bodyPr/>
          <a:lstStyle/>
          <a:p>
            <a:pPr algn="ctr"/>
            <a:r>
              <a:rPr lang="sr-Cyrl-RS" dirty="0"/>
              <a:t>ЗАДАТАК ЗА САМОСТАЛАН РАД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7CD9A0B3-7973-4526-93A5-3846CBF93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19" y="1094704"/>
            <a:ext cx="9808296" cy="5215943"/>
          </a:xfrm>
          <a:solidFill>
            <a:schemeClr val="tx1"/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3BFA18C-55A8-4CD1-B997-6AC647F4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0330047"/>
              </p:ext>
            </p:extLst>
          </p:nvPr>
        </p:nvGraphicFramePr>
        <p:xfrm>
          <a:off x="3753757" y="2531235"/>
          <a:ext cx="5003800" cy="1409700"/>
        </p:xfrm>
        <a:graphic>
          <a:graphicData uri="http://schemas.openxmlformats.org/drawingml/2006/table">
            <a:tbl>
              <a:tblPr/>
              <a:tblGrid>
                <a:gridCol w="736600">
                  <a:extLst>
                    <a:ext uri="{9D8B030D-6E8A-4147-A177-3AD203B41FA5}">
                      <a16:colId xmlns:a16="http://schemas.microsoft.com/office/drawing/2014/main" xmlns="" val="17943515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441498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5973935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8471349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0927461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223474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205852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66492306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Разреди одјељење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9.4.2020.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30.4.2020.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02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7504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8455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5465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158504"/>
                  </a:ext>
                </a:extLst>
              </a:tr>
            </a:tbl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994CA46B-F9C7-40E8-8F73-A447D0E06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5161687"/>
              </p:ext>
            </p:extLst>
          </p:nvPr>
        </p:nvGraphicFramePr>
        <p:xfrm>
          <a:off x="2237825" y="3940935"/>
          <a:ext cx="4166157" cy="236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3E14AE-191F-4EDE-ADD6-B07BB1B19FCA}"/>
              </a:ext>
            </a:extLst>
          </p:cNvPr>
          <p:cNvSpPr txBox="1"/>
          <p:nvPr/>
        </p:nvSpPr>
        <p:spPr>
          <a:xfrm>
            <a:off x="1441557" y="1326139"/>
            <a:ext cx="764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</a:rPr>
              <a:t>На основу дате табеле направити:</a:t>
            </a:r>
          </a:p>
          <a:p>
            <a:endParaRPr lang="sr-Cyrl-RS" dirty="0">
              <a:solidFill>
                <a:schemeClr val="bg1"/>
              </a:solidFill>
            </a:endParaRPr>
          </a:p>
          <a:p>
            <a:r>
              <a:rPr lang="sr-Cyrl-RS" dirty="0">
                <a:solidFill>
                  <a:schemeClr val="bg1"/>
                </a:solidFill>
              </a:rPr>
              <a:t>1. 2Д дијаграма по жељи за читаву табелу</a:t>
            </a:r>
          </a:p>
          <a:p>
            <a:r>
              <a:rPr lang="sr-Cyrl-RS" dirty="0">
                <a:solidFill>
                  <a:schemeClr val="bg1"/>
                </a:solidFill>
              </a:rPr>
              <a:t>2. 3Д дијаграма  по жељи за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VII</a:t>
            </a:r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E9A1283B-A660-4017-9385-89519F779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5304303"/>
              </p:ext>
            </p:extLst>
          </p:nvPr>
        </p:nvGraphicFramePr>
        <p:xfrm>
          <a:off x="6771278" y="4099620"/>
          <a:ext cx="3621974" cy="217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525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3BCA719-95EC-4E1B-84B8-1029573CA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5011529"/>
              </p:ext>
            </p:extLst>
          </p:nvPr>
        </p:nvGraphicFramePr>
        <p:xfrm>
          <a:off x="3362047" y="1648404"/>
          <a:ext cx="4374410" cy="1356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882">
                  <a:extLst>
                    <a:ext uri="{9D8B030D-6E8A-4147-A177-3AD203B41FA5}">
                      <a16:colId xmlns:a16="http://schemas.microsoft.com/office/drawing/2014/main" xmlns="" val="4082049852"/>
                    </a:ext>
                  </a:extLst>
                </a:gridCol>
                <a:gridCol w="874882">
                  <a:extLst>
                    <a:ext uri="{9D8B030D-6E8A-4147-A177-3AD203B41FA5}">
                      <a16:colId xmlns:a16="http://schemas.microsoft.com/office/drawing/2014/main" xmlns="" val="1831986365"/>
                    </a:ext>
                  </a:extLst>
                </a:gridCol>
                <a:gridCol w="874882">
                  <a:extLst>
                    <a:ext uri="{9D8B030D-6E8A-4147-A177-3AD203B41FA5}">
                      <a16:colId xmlns:a16="http://schemas.microsoft.com/office/drawing/2014/main" xmlns="" val="327795146"/>
                    </a:ext>
                  </a:extLst>
                </a:gridCol>
                <a:gridCol w="874882">
                  <a:extLst>
                    <a:ext uri="{9D8B030D-6E8A-4147-A177-3AD203B41FA5}">
                      <a16:colId xmlns:a16="http://schemas.microsoft.com/office/drawing/2014/main" xmlns="" val="4118298625"/>
                    </a:ext>
                  </a:extLst>
                </a:gridCol>
                <a:gridCol w="874882">
                  <a:extLst>
                    <a:ext uri="{9D8B030D-6E8A-4147-A177-3AD203B41FA5}">
                      <a16:colId xmlns:a16="http://schemas.microsoft.com/office/drawing/2014/main" xmlns="" val="881467690"/>
                    </a:ext>
                  </a:extLst>
                </a:gridCol>
              </a:tblGrid>
              <a:tr h="678323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1.дан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2.дан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3.дан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4.дан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5.дан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370836"/>
                  </a:ext>
                </a:extLst>
              </a:tr>
              <a:tr h="678323"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82202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282CC4D-80CD-4122-9D27-BB47E1B5F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3240153"/>
              </p:ext>
            </p:extLst>
          </p:nvPr>
        </p:nvGraphicFramePr>
        <p:xfrm>
          <a:off x="2259415" y="3445099"/>
          <a:ext cx="6296338" cy="316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0C39F30-8053-4273-8195-88A91B17814E}"/>
              </a:ext>
            </a:extLst>
          </p:cNvPr>
          <p:cNvCxnSpPr/>
          <p:nvPr/>
        </p:nvCxnSpPr>
        <p:spPr>
          <a:xfrm>
            <a:off x="3657600" y="2871989"/>
            <a:ext cx="0" cy="2189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29E15D0-47E8-46EB-9BB8-9AB3590B5606}"/>
              </a:ext>
            </a:extLst>
          </p:cNvPr>
          <p:cNvCxnSpPr/>
          <p:nvPr/>
        </p:nvCxnSpPr>
        <p:spPr>
          <a:xfrm>
            <a:off x="4765183" y="2807594"/>
            <a:ext cx="0" cy="199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1BFE538-8E16-48A7-B2C4-6885790BEB6C}"/>
              </a:ext>
            </a:extLst>
          </p:cNvPr>
          <p:cNvCxnSpPr/>
          <p:nvPr/>
        </p:nvCxnSpPr>
        <p:spPr>
          <a:xfrm>
            <a:off x="5549252" y="2871989"/>
            <a:ext cx="0" cy="824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AD8B6E4-6747-44A4-918B-1D2661C1F1E3}"/>
              </a:ext>
            </a:extLst>
          </p:cNvPr>
          <p:cNvCxnSpPr/>
          <p:nvPr/>
        </p:nvCxnSpPr>
        <p:spPr>
          <a:xfrm>
            <a:off x="6555347" y="2865548"/>
            <a:ext cx="0" cy="2132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4FA750F9-7453-4C85-8BD8-293C96BEDCBC}"/>
              </a:ext>
            </a:extLst>
          </p:cNvPr>
          <p:cNvCxnSpPr/>
          <p:nvPr/>
        </p:nvCxnSpPr>
        <p:spPr>
          <a:xfrm>
            <a:off x="7302321" y="2807594"/>
            <a:ext cx="0" cy="2730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5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9A1EF1-F7A8-484F-95FF-0942F8C75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03"/>
          <a:stretch/>
        </p:blipFill>
        <p:spPr>
          <a:xfrm>
            <a:off x="1760989" y="1617457"/>
            <a:ext cx="8847786" cy="4867146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890FB13-0BED-4C2B-9099-D5CA4329AA33}"/>
              </a:ext>
            </a:extLst>
          </p:cNvPr>
          <p:cNvSpPr/>
          <p:nvPr/>
        </p:nvSpPr>
        <p:spPr>
          <a:xfrm>
            <a:off x="6602975" y="4356403"/>
            <a:ext cx="3296992" cy="1168976"/>
          </a:xfrm>
          <a:prstGeom prst="borderCallout1">
            <a:avLst>
              <a:gd name="adj1" fmla="val 18750"/>
              <a:gd name="adj2" fmla="val -8333"/>
              <a:gd name="adj3" fmla="val 124"/>
              <a:gd name="adj4" fmla="val -20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КРЕИРАТИ ТАБЕЛУ И У ЊУ УНИЈЕТИ ПОДАТКЕ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5666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51AE56-FF7F-4048-97F6-6FF5593CD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8"/>
          <a:stretch/>
        </p:blipFill>
        <p:spPr>
          <a:xfrm>
            <a:off x="1614152" y="1495623"/>
            <a:ext cx="8963696" cy="4846741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890FB13-0BED-4C2B-9099-D5CA4329AA33}"/>
              </a:ext>
            </a:extLst>
          </p:cNvPr>
          <p:cNvSpPr/>
          <p:nvPr/>
        </p:nvSpPr>
        <p:spPr>
          <a:xfrm>
            <a:off x="6602975" y="4356402"/>
            <a:ext cx="3296992" cy="1516363"/>
          </a:xfrm>
          <a:prstGeom prst="borderCallout1">
            <a:avLst>
              <a:gd name="adj1" fmla="val 18750"/>
              <a:gd name="adj2" fmla="val -8333"/>
              <a:gd name="adj3" fmla="val 124"/>
              <a:gd name="adj4" fmla="val -2075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СЕЛЕКТОВАТИ ЦИЈЕЛУ ТАБЕЛУ ИЛИ ДИО ТАБЕЛЕ</a:t>
            </a:r>
          </a:p>
          <a:p>
            <a:pPr algn="ctr"/>
            <a:r>
              <a:rPr lang="sr-Cyrl-RS" dirty="0"/>
              <a:t>СА ПОДАЦИМА КОЈЕ ЖЕЛИМО  ГРАФИЧКИ ПРИКАЗАТИ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3827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4A3A78-5D52-447B-84D6-74BDF6126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1"/>
          <a:stretch/>
        </p:blipFill>
        <p:spPr>
          <a:xfrm>
            <a:off x="1583225" y="1518036"/>
            <a:ext cx="9025550" cy="4851583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890FB13-0BED-4C2B-9099-D5CA4329AA33}"/>
              </a:ext>
            </a:extLst>
          </p:cNvPr>
          <p:cNvSpPr/>
          <p:nvPr/>
        </p:nvSpPr>
        <p:spPr>
          <a:xfrm>
            <a:off x="6602975" y="4356402"/>
            <a:ext cx="3296992" cy="1516363"/>
          </a:xfrm>
          <a:prstGeom prst="borderCallout1">
            <a:avLst>
              <a:gd name="adj1" fmla="val 18750"/>
              <a:gd name="adj2" fmla="val -8333"/>
              <a:gd name="adj3" fmla="val -157851"/>
              <a:gd name="adj4" fmla="val -124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ИЗ  ЛИНИЈЕ МЕНИЈА ИЗАБРАТИ  УМЕТНИ (</a:t>
            </a:r>
            <a:r>
              <a:rPr lang="sr-Cyrl-RS" i="1" dirty="0"/>
              <a:t>ИНСЕРТ</a:t>
            </a:r>
            <a:r>
              <a:rPr lang="sr-Cyrl-RS" dirty="0"/>
              <a:t>)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3</a:t>
            </a:r>
            <a:endParaRPr lang="en-US" sz="72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xmlns="" id="{1BD3AA25-AA69-48EB-8207-3CBBD8F170A3}"/>
              </a:ext>
            </a:extLst>
          </p:cNvPr>
          <p:cNvSpPr/>
          <p:nvPr/>
        </p:nvSpPr>
        <p:spPr>
          <a:xfrm>
            <a:off x="7045036" y="2971800"/>
            <a:ext cx="3138055" cy="887748"/>
          </a:xfrm>
          <a:prstGeom prst="borderCallout1">
            <a:avLst>
              <a:gd name="adj1" fmla="val 18750"/>
              <a:gd name="adj2" fmla="val -8333"/>
              <a:gd name="adj3" fmla="val -45564"/>
              <a:gd name="adj4" fmla="val -339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КАРТИЦА ДИЈАГРАМИ(</a:t>
            </a:r>
            <a:r>
              <a:rPr lang="sr-Latn-RS" i="1" dirty="0"/>
              <a:t>CHARTS</a:t>
            </a:r>
            <a:r>
              <a:rPr lang="sr-Latn-R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87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4" y="80039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337A92-5B66-4570-BD2F-74468E08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9"/>
          <a:stretch/>
        </p:blipFill>
        <p:spPr>
          <a:xfrm>
            <a:off x="1249251" y="1406626"/>
            <a:ext cx="9259910" cy="5016688"/>
          </a:xfrm>
          <a:prstGeom prst="rect">
            <a:avLst/>
          </a:prstGeom>
        </p:spPr>
      </p:pic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890FB13-0BED-4C2B-9099-D5CA4329AA33}"/>
              </a:ext>
            </a:extLst>
          </p:cNvPr>
          <p:cNvSpPr/>
          <p:nvPr/>
        </p:nvSpPr>
        <p:spPr>
          <a:xfrm>
            <a:off x="6602975" y="4356402"/>
            <a:ext cx="3296992" cy="1516363"/>
          </a:xfrm>
          <a:prstGeom prst="borderCallout1">
            <a:avLst>
              <a:gd name="adj1" fmla="val 18750"/>
              <a:gd name="adj2" fmla="val -8333"/>
              <a:gd name="adj3" fmla="val -4972"/>
              <a:gd name="adj4" fmla="val -363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ОДАБРАТИ ТИП ГРАФИЧКОГ ПРИКАЗА ИЗ ПАЛЕТЕ РАЗЛИЧИТИХ ТИПОВА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4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6776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03F69-F92E-47EC-877A-176AFAE6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596" y="308248"/>
            <a:ext cx="7958331" cy="1077229"/>
          </a:xfrm>
        </p:spPr>
        <p:txBody>
          <a:bodyPr/>
          <a:lstStyle/>
          <a:p>
            <a:r>
              <a:rPr lang="sr-Cyrl-RS" dirty="0"/>
              <a:t>КРЕИРАЊЕ ДИЈАГРАМА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337A92-5B66-4570-BD2F-74468E08C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3" t="9047" r="26982" b="13471"/>
          <a:stretch/>
        </p:blipFill>
        <p:spPr>
          <a:xfrm>
            <a:off x="1275009" y="1723079"/>
            <a:ext cx="4275786" cy="4033777"/>
          </a:xfrm>
          <a:prstGeom prst="rect">
            <a:avLst/>
          </a:prstGeom>
        </p:spPr>
      </p:pic>
      <p:sp>
        <p:nvSpPr>
          <p:cNvPr id="12" name="Callout: Line 11">
            <a:hlinkClick r:id="rId3" action="ppaction://hlinksldjump"/>
            <a:extLst>
              <a:ext uri="{FF2B5EF4-FFF2-40B4-BE49-F238E27FC236}">
                <a16:creationId xmlns:a16="http://schemas.microsoft.com/office/drawing/2014/main" xmlns="" id="{A890FB13-0BED-4C2B-9099-D5CA4329AA33}"/>
              </a:ext>
            </a:extLst>
          </p:cNvPr>
          <p:cNvSpPr/>
          <p:nvPr/>
        </p:nvSpPr>
        <p:spPr>
          <a:xfrm>
            <a:off x="6025166" y="991584"/>
            <a:ext cx="5215941" cy="865575"/>
          </a:xfrm>
          <a:prstGeom prst="borderCallout1">
            <a:avLst>
              <a:gd name="adj1" fmla="val 54460"/>
              <a:gd name="adj2" fmla="val -926"/>
              <a:gd name="adj3" fmla="val 179464"/>
              <a:gd name="adj4" fmla="val -75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Хистограм (стубичасти) дијаграм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2FA91A-7223-4774-8757-24535E8BBFB2}"/>
              </a:ext>
            </a:extLst>
          </p:cNvPr>
          <p:cNvSpPr/>
          <p:nvPr/>
        </p:nvSpPr>
        <p:spPr>
          <a:xfrm>
            <a:off x="244698" y="1877627"/>
            <a:ext cx="605307" cy="3271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7200" dirty="0"/>
              <a:t>4</a:t>
            </a:r>
            <a:endParaRPr lang="en-US" sz="7200" dirty="0"/>
          </a:p>
        </p:txBody>
      </p:sp>
      <p:sp>
        <p:nvSpPr>
          <p:cNvPr id="6" name="Callout: Lin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7798A475-C52C-4487-B5E1-5DD5E724F703}"/>
              </a:ext>
            </a:extLst>
          </p:cNvPr>
          <p:cNvSpPr/>
          <p:nvPr/>
        </p:nvSpPr>
        <p:spPr>
          <a:xfrm>
            <a:off x="6023477" y="1949307"/>
            <a:ext cx="5215941" cy="865575"/>
          </a:xfrm>
          <a:prstGeom prst="borderCallout1">
            <a:avLst>
              <a:gd name="adj1" fmla="val 58923"/>
              <a:gd name="adj2" fmla="val -2160"/>
              <a:gd name="adj3" fmla="val 93166"/>
              <a:gd name="adj4" fmla="val -753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Линијски  дводимензионални  дијаграми</a:t>
            </a:r>
            <a:endParaRPr lang="en-US" dirty="0"/>
          </a:p>
        </p:txBody>
      </p:sp>
      <p:sp>
        <p:nvSpPr>
          <p:cNvPr id="8" name="Callout: Lin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34B99432-87A7-490D-9505-7F28B201BE72}"/>
              </a:ext>
            </a:extLst>
          </p:cNvPr>
          <p:cNvSpPr/>
          <p:nvPr/>
        </p:nvSpPr>
        <p:spPr>
          <a:xfrm>
            <a:off x="6023476" y="2921560"/>
            <a:ext cx="5215941" cy="865575"/>
          </a:xfrm>
          <a:prstGeom prst="borderCallout1">
            <a:avLst>
              <a:gd name="adj1" fmla="val 51484"/>
              <a:gd name="adj2" fmla="val -2407"/>
              <a:gd name="adj3" fmla="val 917"/>
              <a:gd name="adj4" fmla="val -762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Кружни  дијаграми</a:t>
            </a:r>
            <a:endParaRPr lang="en-US" dirty="0"/>
          </a:p>
        </p:txBody>
      </p:sp>
      <p:sp>
        <p:nvSpPr>
          <p:cNvPr id="9" name="Callout: Lin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3EF4E6F7-A970-4505-BC6E-4F63A9D51229}"/>
              </a:ext>
            </a:extLst>
          </p:cNvPr>
          <p:cNvSpPr/>
          <p:nvPr/>
        </p:nvSpPr>
        <p:spPr>
          <a:xfrm>
            <a:off x="6023475" y="3921000"/>
            <a:ext cx="5215941" cy="865575"/>
          </a:xfrm>
          <a:prstGeom prst="borderCallout1">
            <a:avLst>
              <a:gd name="adj1" fmla="val 57435"/>
              <a:gd name="adj2" fmla="val -2654"/>
              <a:gd name="adj3" fmla="val -89845"/>
              <a:gd name="adj4" fmla="val -772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Тракасти дијаграми</a:t>
            </a:r>
            <a:endParaRPr lang="en-US" dirty="0"/>
          </a:p>
        </p:txBody>
      </p:sp>
      <p:sp>
        <p:nvSpPr>
          <p:cNvPr id="10" name="Callout: Line 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1866D7-B37C-45FD-9992-24EE12D2D5E9}"/>
              </a:ext>
            </a:extLst>
          </p:cNvPr>
          <p:cNvSpPr/>
          <p:nvPr/>
        </p:nvSpPr>
        <p:spPr>
          <a:xfrm>
            <a:off x="6023475" y="4938946"/>
            <a:ext cx="5215941" cy="865575"/>
          </a:xfrm>
          <a:prstGeom prst="borderCallout1">
            <a:avLst>
              <a:gd name="adj1" fmla="val 18750"/>
              <a:gd name="adj2" fmla="val -8333"/>
              <a:gd name="adj3" fmla="val -170192"/>
              <a:gd name="adj4" fmla="val -760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XY (Scatter</a:t>
            </a:r>
            <a:r>
              <a:rPr lang="sr-Latn-RS" dirty="0"/>
              <a:t>)</a:t>
            </a:r>
            <a:r>
              <a:rPr lang="sr-Cyrl-RS" dirty="0"/>
              <a:t> дијаграм</a:t>
            </a:r>
            <a:endParaRPr lang="en-US" dirty="0"/>
          </a:p>
        </p:txBody>
      </p:sp>
      <p:sp>
        <p:nvSpPr>
          <p:cNvPr id="3" name="Action Button: Go Forward or Next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xmlns="" id="{654CC22F-8FA8-408B-81D6-7B4B755B8319}"/>
              </a:ext>
            </a:extLst>
          </p:cNvPr>
          <p:cNvSpPr/>
          <p:nvPr/>
        </p:nvSpPr>
        <p:spPr>
          <a:xfrm>
            <a:off x="5434885" y="6233375"/>
            <a:ext cx="824247" cy="425002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5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B9D65-CADC-4876-8BF8-FC125CAE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74" y="737222"/>
            <a:ext cx="7395076" cy="1077229"/>
          </a:xfrm>
        </p:spPr>
        <p:txBody>
          <a:bodyPr/>
          <a:lstStyle/>
          <a:p>
            <a:r>
              <a:rPr lang="sr-Cyrl-RS" dirty="0"/>
              <a:t>Хистограм (стубичасти) дијаграм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A6B909D-EF6D-4C74-B271-71C895D2C6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1716279"/>
              </p:ext>
            </p:extLst>
          </p:nvPr>
        </p:nvGraphicFramePr>
        <p:xfrm>
          <a:off x="1584101" y="2057400"/>
          <a:ext cx="6709893" cy="311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xmlns="" id="{66950ABB-8C24-4CB6-ABE6-5B4B178A2F6D}"/>
              </a:ext>
            </a:extLst>
          </p:cNvPr>
          <p:cNvSpPr/>
          <p:nvPr/>
        </p:nvSpPr>
        <p:spPr>
          <a:xfrm>
            <a:off x="8562305" y="2302408"/>
            <a:ext cx="2436254" cy="2629892"/>
          </a:xfrm>
          <a:prstGeom prst="borderCallout1">
            <a:avLst>
              <a:gd name="adj1" fmla="val 49563"/>
              <a:gd name="adj2" fmla="val 3303"/>
              <a:gd name="adj3" fmla="val 49690"/>
              <a:gd name="adj4" fmla="val -102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Хистограм (стубичасти) графикон се користи да прикаже различитевеличине унутар неког бројчаног распона.</a:t>
            </a:r>
            <a:endParaRPr lang="en-US" dirty="0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xmlns="" id="{A963C98A-3E93-41FA-A14F-A540FBDF94B0}"/>
              </a:ext>
            </a:extLst>
          </p:cNvPr>
          <p:cNvSpPr/>
          <p:nvPr/>
        </p:nvSpPr>
        <p:spPr>
          <a:xfrm>
            <a:off x="11475076" y="6272011"/>
            <a:ext cx="566670" cy="450761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{A8C59E5F-731A-4D43-B07C-ECACC510F163}tf16401375</Template>
  <TotalTime>1424</TotalTime>
  <Words>504</Words>
  <Application>Microsoft Office PowerPoint</Application>
  <PresentationFormat>Custom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Madison</vt:lpstr>
      <vt:lpstr>ГРАФИЧКО ПРИКАЗИВАЊЕ ПОДАТАКА</vt:lpstr>
      <vt:lpstr>ДИЈАГРАМ</vt:lpstr>
      <vt:lpstr>Slide 3</vt:lpstr>
      <vt:lpstr>КРЕИРАЊЕ ДИЈАГРАМА</vt:lpstr>
      <vt:lpstr>КРЕИРАЊЕ ДИЈАГРАМА</vt:lpstr>
      <vt:lpstr>КРЕИРАЊЕ ДИЈАГРАМА</vt:lpstr>
      <vt:lpstr>КРЕИРАЊЕ ДИЈАГРАМА</vt:lpstr>
      <vt:lpstr>КРЕИРАЊЕ ДИЈАГРАМА</vt:lpstr>
      <vt:lpstr>Хистограм (стубичасти) дијаграм</vt:lpstr>
      <vt:lpstr>Линијски  дводимензионални  дијаграми</vt:lpstr>
      <vt:lpstr>Кружни</vt:lpstr>
      <vt:lpstr>Тракасти дијаграми</vt:lpstr>
      <vt:lpstr>XY (Scatter) дијаграм</vt:lpstr>
      <vt:lpstr>КРЕИРАЊЕ ДИЈАГРАМА</vt:lpstr>
      <vt:lpstr>КРЕИРАЊЕ ДИЈАГРАМА</vt:lpstr>
      <vt:lpstr>Slide 16</vt:lpstr>
      <vt:lpstr>ДОДАВАЊЕ ЕЛЕМЕНАТА ДИЈАГРАМА</vt:lpstr>
      <vt:lpstr>БРЗИ РАСПОРЕД</vt:lpstr>
      <vt:lpstr>ПРОМЈЕНА БОЈЕ</vt:lpstr>
      <vt:lpstr>СТИЛОВИ </vt:lpstr>
      <vt:lpstr>ЗАМЈЕНА КОЛОНЕ И РЕДА</vt:lpstr>
      <vt:lpstr>ПРОМЈЕНА ТИПА ДИЈАГРАМА</vt:lpstr>
      <vt:lpstr>Slide 23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ГРАФИЧКО ПРИКАЗИВАЊЕ ПОДАТАКА</dc:title>
  <dc:creator>WIN10</dc:creator>
  <cp:lastModifiedBy>S</cp:lastModifiedBy>
  <cp:revision>32</cp:revision>
  <dcterms:created xsi:type="dcterms:W3CDTF">2020-05-17T13:28:26Z</dcterms:created>
  <dcterms:modified xsi:type="dcterms:W3CDTF">2020-05-22T12:41:18Z</dcterms:modified>
</cp:coreProperties>
</file>