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3EEE-2E8C-4356-8CD3-7BF417664F4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95259-5F9B-4006-BE4F-90C7FD0AC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3EEE-2E8C-4356-8CD3-7BF417664F4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95259-5F9B-4006-BE4F-90C7FD0AC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3EEE-2E8C-4356-8CD3-7BF417664F4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95259-5F9B-4006-BE4F-90C7FD0AC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3EEE-2E8C-4356-8CD3-7BF417664F4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95259-5F9B-4006-BE4F-90C7FD0AC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3EEE-2E8C-4356-8CD3-7BF417664F4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95259-5F9B-4006-BE4F-90C7FD0AC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3EEE-2E8C-4356-8CD3-7BF417664F4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95259-5F9B-4006-BE4F-90C7FD0AC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3EEE-2E8C-4356-8CD3-7BF417664F4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95259-5F9B-4006-BE4F-90C7FD0AC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3EEE-2E8C-4356-8CD3-7BF417664F4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95259-5F9B-4006-BE4F-90C7FD0AC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3EEE-2E8C-4356-8CD3-7BF417664F4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95259-5F9B-4006-BE4F-90C7FD0AC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3EEE-2E8C-4356-8CD3-7BF417664F4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95259-5F9B-4006-BE4F-90C7FD0AC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3EEE-2E8C-4356-8CD3-7BF417664F4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95259-5F9B-4006-BE4F-90C7FD0AC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F3EEE-2E8C-4356-8CD3-7BF417664F4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95259-5F9B-4006-BE4F-90C7FD0AC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0033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Cyrl-RS" sz="5400" dirty="0" smtClean="0">
                <a:solidFill>
                  <a:schemeClr val="bg1"/>
                </a:solidFill>
              </a:rPr>
              <a:t>Текст: Чаробни златник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3810000"/>
            <a:ext cx="2514600" cy="533400"/>
          </a:xfrm>
          <a:noFill/>
          <a:ln>
            <a:solidFill>
              <a:srgbClr val="0033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Cyrl-RS" sz="2800" dirty="0" smtClean="0">
                <a:solidFill>
                  <a:schemeClr val="bg1"/>
                </a:solidFill>
              </a:rPr>
              <a:t>утврђивање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810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</a:rPr>
              <a:t>Српски језик</a:t>
            </a:r>
            <a:endParaRPr lang="sr-Cyrl-BA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-20964"/>
            <a:ext cx="6477000" cy="1143000"/>
          </a:xfr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sr-Cyrl-RS" sz="2800" dirty="0" smtClean="0">
                <a:solidFill>
                  <a:schemeClr val="bg1"/>
                </a:solidFill>
              </a:rPr>
              <a:t>Биљешка о писцу: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25" y="1290731"/>
            <a:ext cx="10823575" cy="5540375"/>
          </a:xfrm>
          <a:ln>
            <a:solidFill>
              <a:srgbClr val="003300"/>
            </a:solidFill>
            <a:prstDash val="solid"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RS" sz="2800" dirty="0" smtClean="0">
                <a:solidFill>
                  <a:schemeClr val="bg1"/>
                </a:solidFill>
              </a:rPr>
              <a:t>    Бранко В. Радичевић (1925 - 2001)</a:t>
            </a:r>
          </a:p>
          <a:p>
            <a:r>
              <a:rPr lang="sr-Cyrl-RS" sz="2800" dirty="0" smtClean="0">
                <a:solidFill>
                  <a:schemeClr val="bg1"/>
                </a:solidFill>
              </a:rPr>
              <a:t>Рођен је у Чачку. Био је српски</a:t>
            </a:r>
          </a:p>
          <a:p>
            <a:pPr marL="0" indent="0">
              <a:buNone/>
            </a:pPr>
            <a:r>
              <a:rPr lang="sr-Cyrl-RS" sz="2800" dirty="0" smtClean="0">
                <a:solidFill>
                  <a:schemeClr val="bg1"/>
                </a:solidFill>
              </a:rPr>
              <a:t>    књижевник, пјесник, новинар</a:t>
            </a:r>
          </a:p>
          <a:p>
            <a:pPr marL="0" indent="0">
              <a:buNone/>
            </a:pPr>
            <a:r>
              <a:rPr lang="sr-Cyrl-RS" sz="2800" dirty="0">
                <a:solidFill>
                  <a:schemeClr val="bg1"/>
                </a:solidFill>
              </a:rPr>
              <a:t> </a:t>
            </a:r>
            <a:r>
              <a:rPr lang="sr-Cyrl-RS" sz="2800" dirty="0" smtClean="0">
                <a:solidFill>
                  <a:schemeClr val="bg1"/>
                </a:solidFill>
              </a:rPr>
              <a:t>   и дјечији писац. Школовао се</a:t>
            </a:r>
          </a:p>
          <a:p>
            <a:pPr marL="0" indent="0">
              <a:buNone/>
            </a:pPr>
            <a:r>
              <a:rPr lang="sr-Cyrl-RS" sz="2800" dirty="0">
                <a:solidFill>
                  <a:schemeClr val="bg1"/>
                </a:solidFill>
              </a:rPr>
              <a:t> </a:t>
            </a:r>
            <a:r>
              <a:rPr lang="sr-Cyrl-RS" sz="2800" dirty="0" smtClean="0">
                <a:solidFill>
                  <a:schemeClr val="bg1"/>
                </a:solidFill>
              </a:rPr>
              <a:t>   у чачанској Гимназији. Завршио је</a:t>
            </a:r>
          </a:p>
          <a:p>
            <a:pPr marL="0" indent="0">
              <a:buNone/>
            </a:pPr>
            <a:r>
              <a:rPr lang="sr-Cyrl-RS" sz="2800" dirty="0">
                <a:solidFill>
                  <a:schemeClr val="bg1"/>
                </a:solidFill>
              </a:rPr>
              <a:t> </a:t>
            </a:r>
            <a:r>
              <a:rPr lang="sr-Cyrl-RS" sz="2800" dirty="0" smtClean="0">
                <a:solidFill>
                  <a:schemeClr val="bg1"/>
                </a:solidFill>
              </a:rPr>
              <a:t>   Правни факултет у Београду. Радио је као новинар</a:t>
            </a:r>
          </a:p>
          <a:p>
            <a:pPr marL="0" indent="0">
              <a:buNone/>
            </a:pPr>
            <a:r>
              <a:rPr lang="sr-Cyrl-RS" sz="2800" dirty="0" smtClean="0">
                <a:solidFill>
                  <a:schemeClr val="bg1"/>
                </a:solidFill>
              </a:rPr>
              <a:t>    и уредник часописа. </a:t>
            </a:r>
          </a:p>
          <a:p>
            <a:pPr marL="0" indent="0">
              <a:buNone/>
            </a:pPr>
            <a:r>
              <a:rPr lang="sr-Cyrl-RS" sz="2800" dirty="0">
                <a:solidFill>
                  <a:schemeClr val="bg1"/>
                </a:solidFill>
              </a:rPr>
              <a:t> </a:t>
            </a:r>
            <a:r>
              <a:rPr lang="sr-Cyrl-RS" sz="2800" dirty="0" smtClean="0">
                <a:solidFill>
                  <a:schemeClr val="bg1"/>
                </a:solidFill>
              </a:rPr>
              <a:t>   Покретач је културних манифестација, Дисово прољеће</a:t>
            </a:r>
          </a:p>
          <a:p>
            <a:pPr marL="0" indent="0">
              <a:buNone/>
            </a:pPr>
            <a:r>
              <a:rPr lang="sr-Cyrl-RS" sz="2800" dirty="0">
                <a:solidFill>
                  <a:schemeClr val="bg1"/>
                </a:solidFill>
              </a:rPr>
              <a:t> </a:t>
            </a:r>
            <a:r>
              <a:rPr lang="sr-Cyrl-RS" sz="2800" dirty="0" smtClean="0">
                <a:solidFill>
                  <a:schemeClr val="bg1"/>
                </a:solidFill>
              </a:rPr>
              <a:t>   и Драгачевски сабор трубача у Гучи.</a:t>
            </a:r>
          </a:p>
          <a:p>
            <a:r>
              <a:rPr lang="sr-Cyrl-RS" sz="2800" dirty="0" smtClean="0">
                <a:solidFill>
                  <a:schemeClr val="bg1"/>
                </a:solidFill>
              </a:rPr>
              <a:t>Дјела: „Учени мачак”, „Дух ливада”, „Чудотворно око”,</a:t>
            </a:r>
          </a:p>
          <a:p>
            <a:pPr marL="0" indent="0">
              <a:buNone/>
            </a:pPr>
            <a:r>
              <a:rPr lang="sr-Cyrl-RS" sz="2800" dirty="0">
                <a:solidFill>
                  <a:schemeClr val="bg1"/>
                </a:solidFill>
              </a:rPr>
              <a:t> </a:t>
            </a:r>
            <a:r>
              <a:rPr lang="sr-Cyrl-RS" sz="2800" dirty="0" smtClean="0">
                <a:solidFill>
                  <a:schemeClr val="bg1"/>
                </a:solidFill>
              </a:rPr>
              <a:t>  „Песме о мајци”, „Прича о животињама” и друге.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1026" name="Picture 2" descr="Branko V. Radicev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61424"/>
            <a:ext cx="2381250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2800" dirty="0" smtClean="0"/>
              <a:t>Да се присјетимо како смо урадили задатак од јуче: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>
            <a:solidFill>
              <a:srgbClr val="0033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r-Cyrl-RS" sz="2800" dirty="0" smtClean="0">
                <a:solidFill>
                  <a:schemeClr val="bg1"/>
                </a:solidFill>
              </a:rPr>
              <a:t>Објасни дјечакова осјећања након сазнања истине</a:t>
            </a:r>
            <a:r>
              <a:rPr lang="sr-Latn-BA" sz="2800" dirty="0" smtClean="0">
                <a:solidFill>
                  <a:schemeClr val="bg1"/>
                </a:solidFill>
              </a:rPr>
              <a:t> o </a:t>
            </a:r>
            <a:r>
              <a:rPr lang="sr-Cyrl-BA" sz="2800" dirty="0" smtClean="0">
                <a:solidFill>
                  <a:schemeClr val="bg1"/>
                </a:solidFill>
              </a:rPr>
              <a:t>чаробном златнику.</a:t>
            </a:r>
          </a:p>
          <a:p>
            <a:pPr marL="0" indent="0">
              <a:buNone/>
            </a:pPr>
            <a:endParaRPr lang="sr-Cyrl-BA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Cyrl-BA" sz="2800" dirty="0" smtClean="0">
                <a:solidFill>
                  <a:schemeClr val="bg1"/>
                </a:solidFill>
              </a:rPr>
              <a:t>Дјечак је био веома тужан јер је био неправедан према свом оцу. Осјећао је кривицу због свог понашања и онога што је понекад говорио тати: </a:t>
            </a:r>
          </a:p>
          <a:p>
            <a:pPr marL="0" indent="0">
              <a:buNone/>
            </a:pPr>
            <a:r>
              <a:rPr lang="sr-Cyrl-BA" sz="2800" dirty="0" smtClean="0">
                <a:solidFill>
                  <a:schemeClr val="bg1"/>
                </a:solidFill>
              </a:rPr>
              <a:t>„Ја имам свој златник</a:t>
            </a:r>
            <a:r>
              <a:rPr lang="sr-Cyrl-BA" sz="2800" dirty="0" smtClean="0">
                <a:solidFill>
                  <a:schemeClr val="bg1"/>
                </a:solidFill>
              </a:rPr>
              <a:t>...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sr-Cyrl-BA" sz="2800" dirty="0" smtClean="0">
                <a:solidFill>
                  <a:schemeClr val="bg1"/>
                </a:solidFill>
              </a:rPr>
              <a:t>И </a:t>
            </a:r>
            <a:r>
              <a:rPr lang="sr-Cyrl-BA" sz="2800" dirty="0" smtClean="0">
                <a:solidFill>
                  <a:schemeClr val="bg1"/>
                </a:solidFill>
              </a:rPr>
              <a:t>због тога ми нико не треба</a:t>
            </a:r>
            <a:r>
              <a:rPr lang="sr-Cyrl-BA" sz="2800" dirty="0" smtClean="0">
                <a:solidFill>
                  <a:schemeClr val="bg1"/>
                </a:solidFill>
              </a:rPr>
              <a:t>...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sr-Cyrl-BA" sz="2800" dirty="0" smtClean="0">
                <a:solidFill>
                  <a:schemeClr val="bg1"/>
                </a:solidFill>
              </a:rPr>
              <a:t>Ни </a:t>
            </a:r>
            <a:r>
              <a:rPr lang="sr-Cyrl-BA" sz="2800" dirty="0" smtClean="0">
                <a:solidFill>
                  <a:schemeClr val="bg1"/>
                </a:solidFill>
              </a:rPr>
              <a:t>ти, оче!...“</a:t>
            </a:r>
            <a:endParaRPr lang="sr-Cyrl-RS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BA" sz="2800" dirty="0" smtClean="0">
                <a:solidFill>
                  <a:schemeClr val="bg1"/>
                </a:solidFill>
              </a:rPr>
              <a:t>2. Објасни поруку ове приче.</a:t>
            </a:r>
          </a:p>
          <a:p>
            <a:pPr marL="0" indent="0">
              <a:buNone/>
            </a:pPr>
            <a:endParaRPr lang="sr-Cyrl-BA" sz="28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Cyrl-BA" sz="2800" dirty="0" smtClean="0">
                <a:solidFill>
                  <a:schemeClr val="bg1"/>
                </a:solidFill>
              </a:rPr>
              <a:t>Из приче смо могли научити да нас родитељи бескрајно воле и да ће све учинити како би ми били срећни. Они никад не траже захвалност и признање, али зато ми морамо поштовати њухов труд и настојања да нас усреће. </a:t>
            </a:r>
          </a:p>
          <a:p>
            <a:pPr marL="0" indent="0">
              <a:buNone/>
            </a:pPr>
            <a:r>
              <a:rPr lang="sr-Cyrl-BA" sz="2800" dirty="0" smtClean="0">
                <a:solidFill>
                  <a:schemeClr val="bg1"/>
                </a:solidFill>
              </a:rPr>
              <a:t>Нису важни поклони које добијамо, већ љубав и доброта оних који мисле на нас и чине све да би нама било добро.</a:t>
            </a:r>
            <a:endParaRPr lang="sr-Cyrl-B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764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sz="3200" dirty="0" smtClean="0"/>
              <a:t>Тема: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>
            <a:solidFill>
              <a:srgbClr val="0033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sr-Cyrl-RS" dirty="0" smtClean="0">
                <a:solidFill>
                  <a:schemeClr val="bg1"/>
                </a:solidFill>
              </a:rPr>
              <a:t>ТЕМА</a:t>
            </a:r>
            <a:r>
              <a:rPr lang="sr-Cyrl-RS" sz="2800" dirty="0" smtClean="0">
                <a:solidFill>
                  <a:schemeClr val="bg1"/>
                </a:solidFill>
              </a:rPr>
              <a:t> је оно о чему се говори у књижевном дјелу.</a:t>
            </a:r>
          </a:p>
          <a:p>
            <a:endParaRPr lang="sr-Cyrl-RS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r-Cyrl-RS" sz="2800" dirty="0" smtClean="0">
                <a:solidFill>
                  <a:schemeClr val="bg1"/>
                </a:solidFill>
              </a:rPr>
              <a:t>Тема:  а) Златник испуњава дјечакове жеље. </a:t>
            </a:r>
          </a:p>
          <a:p>
            <a:pPr>
              <a:buNone/>
            </a:pPr>
            <a:r>
              <a:rPr lang="sr-Cyrl-RS" sz="2800" dirty="0" smtClean="0">
                <a:solidFill>
                  <a:schemeClr val="bg1"/>
                </a:solidFill>
              </a:rPr>
              <a:t>                                     или</a:t>
            </a:r>
          </a:p>
          <a:p>
            <a:pPr>
              <a:buNone/>
            </a:pPr>
            <a:r>
              <a:rPr lang="sr-Cyrl-RS" sz="2800" dirty="0" smtClean="0">
                <a:solidFill>
                  <a:schemeClr val="bg1"/>
                </a:solidFill>
              </a:rPr>
              <a:t>              б) Отац испуњава дјечакове жеље.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Cyrl-RS" sz="3200" dirty="0" smtClean="0">
                <a:solidFill>
                  <a:schemeClr val="bg1"/>
                </a:solidFill>
              </a:rPr>
              <a:t>Особине људи могу бити позитивне и негативне.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noFill/>
          <a:ln>
            <a:solidFill>
              <a:srgbClr val="0033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sr-Cyrl-RS" sz="2800" dirty="0" smtClean="0">
                <a:solidFill>
                  <a:schemeClr val="bg1"/>
                </a:solidFill>
              </a:rPr>
              <a:t>ВРЛИНЕ (добре, пожељне особине)</a:t>
            </a:r>
          </a:p>
          <a:p>
            <a:r>
              <a:rPr lang="sr-Cyrl-RS" sz="2800" dirty="0" smtClean="0">
                <a:solidFill>
                  <a:schemeClr val="bg1"/>
                </a:solidFill>
              </a:rPr>
              <a:t>МАНЕ (лоше, непожељне особине)</a:t>
            </a:r>
          </a:p>
          <a:p>
            <a:endParaRPr lang="sr-Cyrl-RS" sz="2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RS" sz="2800" dirty="0" smtClean="0">
                <a:solidFill>
                  <a:schemeClr val="bg1"/>
                </a:solidFill>
              </a:rPr>
              <a:t>    храбар, искрен, тврдоглав, добар, саможив, савјестан, дружељубив, површан, племенит, себичан, одговоран, поуздан, сналажљив, частан, правичан, скроман, лаком, солидаран, досјетљив, похлепан, духовит, пожртвован, несебичан...</a:t>
            </a:r>
          </a:p>
          <a:p>
            <a:pPr>
              <a:buNone/>
            </a:pPr>
            <a:endParaRPr lang="sr-Cyrl-RS" sz="28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RS" sz="2800" dirty="0" smtClean="0">
                <a:solidFill>
                  <a:schemeClr val="bg1"/>
                </a:solidFill>
              </a:rPr>
              <a:t>Отац:</a:t>
            </a:r>
          </a:p>
          <a:p>
            <a:pPr>
              <a:buNone/>
            </a:pPr>
            <a:r>
              <a:rPr lang="sr-Cyrl-RS" sz="2800" dirty="0" smtClean="0">
                <a:solidFill>
                  <a:schemeClr val="bg1"/>
                </a:solidFill>
              </a:rPr>
              <a:t>Син: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u="sng" dirty="0" smtClean="0">
                <a:solidFill>
                  <a:schemeClr val="bg1"/>
                </a:solidFill>
              </a:rPr>
              <a:t>Задаци за самосталан рад:</a:t>
            </a:r>
            <a:endParaRPr lang="en-US" sz="3200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r-Cyrl-RS" sz="2800" dirty="0" smtClean="0">
                <a:solidFill>
                  <a:schemeClr val="bg1"/>
                </a:solidFill>
              </a:rPr>
              <a:t>Напиши фабулу (низ догађаја) приче.</a:t>
            </a:r>
          </a:p>
          <a:p>
            <a:pPr marL="514350" indent="-514350">
              <a:buAutoNum type="arabicPeriod"/>
            </a:pPr>
            <a:r>
              <a:rPr lang="sr-Cyrl-RS" sz="2800" dirty="0">
                <a:solidFill>
                  <a:schemeClr val="bg1"/>
                </a:solidFill>
              </a:rPr>
              <a:t>Н</a:t>
            </a:r>
            <a:r>
              <a:rPr lang="sr-Cyrl-RS" sz="2800" dirty="0" smtClean="0">
                <a:solidFill>
                  <a:schemeClr val="bg1"/>
                </a:solidFill>
              </a:rPr>
              <a:t>апиши које врлине недостају дјечаку.</a:t>
            </a:r>
          </a:p>
          <a:p>
            <a:pPr marL="514350" indent="-514350">
              <a:buAutoNum type="arabicPeriod" startAt="3"/>
            </a:pPr>
            <a:r>
              <a:rPr lang="sr-Cyrl-RS" sz="2800" dirty="0" smtClean="0">
                <a:solidFill>
                  <a:schemeClr val="bg1"/>
                </a:solidFill>
              </a:rPr>
              <a:t>Вјероватно </a:t>
            </a:r>
            <a:r>
              <a:rPr lang="sr-Cyrl-RS" sz="2800" dirty="0" smtClean="0">
                <a:solidFill>
                  <a:schemeClr val="bg1"/>
                </a:solidFill>
              </a:rPr>
              <a:t>и ти добијаш поклоне од неког</a:t>
            </a:r>
            <a:r>
              <a:rPr lang="sr-Cyrl-RS" sz="2800" smtClean="0">
                <a:solidFill>
                  <a:schemeClr val="bg1"/>
                </a:solidFill>
              </a:rPr>
              <a:t>. </a:t>
            </a:r>
            <a:r>
              <a:rPr lang="sr-Cyrl-RS" sz="2800" smtClean="0">
                <a:solidFill>
                  <a:schemeClr val="bg1"/>
                </a:solidFill>
              </a:rPr>
              <a:t>Ко </a:t>
            </a:r>
            <a:r>
              <a:rPr lang="sr-Cyrl-RS" sz="2800" dirty="0" smtClean="0">
                <a:solidFill>
                  <a:schemeClr val="bg1"/>
                </a:solidFill>
              </a:rPr>
              <a:t>је </a:t>
            </a:r>
            <a:r>
              <a:rPr lang="en-US" sz="2800" dirty="0" smtClean="0">
                <a:solidFill>
                  <a:schemeClr val="bg1"/>
                </a:solidFill>
              </a:rPr>
              <a:t>  </a:t>
            </a:r>
            <a:r>
              <a:rPr lang="sr-Cyrl-RS" sz="2800" dirty="0" smtClean="0">
                <a:solidFill>
                  <a:schemeClr val="bg1"/>
                </a:solidFill>
              </a:rPr>
              <a:t>твој </a:t>
            </a:r>
            <a:r>
              <a:rPr lang="sr-Cyrl-RS" sz="2800" dirty="0" smtClean="0">
                <a:solidFill>
                  <a:schemeClr val="bg1"/>
                </a:solidFill>
              </a:rPr>
              <a:t>чаробни златник?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385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Текст: Чаробни златник</vt:lpstr>
      <vt:lpstr>Биљешка о писцу:</vt:lpstr>
      <vt:lpstr>Да се присјетимо како смо урадили задатак од јуче:</vt:lpstr>
      <vt:lpstr>Slide 4</vt:lpstr>
      <vt:lpstr>Тема:</vt:lpstr>
      <vt:lpstr>Особине људи могу бити позитивне и негативне.</vt:lpstr>
      <vt:lpstr>Задаци за самосталан рад: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COMPAQ</dc:creator>
  <cp:lastModifiedBy>user</cp:lastModifiedBy>
  <cp:revision>31</cp:revision>
  <dcterms:created xsi:type="dcterms:W3CDTF">2020-03-27T17:07:02Z</dcterms:created>
  <dcterms:modified xsi:type="dcterms:W3CDTF">2020-04-29T17:11:35Z</dcterms:modified>
</cp:coreProperties>
</file>