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60" r:id="rId3"/>
    <p:sldId id="257" r:id="rId4"/>
    <p:sldId id="258" r:id="rId5"/>
    <p:sldId id="259" r:id="rId6"/>
    <p:sldId id="267" r:id="rId7"/>
    <p:sldId id="261" r:id="rId8"/>
    <p:sldId id="262" r:id="rId9"/>
    <p:sldId id="263" r:id="rId10"/>
    <p:sldId id="264" r:id="rId11"/>
    <p:sldId id="266" r:id="rId12"/>
    <p:sldId id="265" r:id="rId13"/>
    <p:sldId id="268" r:id="rId14"/>
  </p:sldIdLst>
  <p:sldSz cx="9144000" cy="5143500" type="screen16x9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4660"/>
  </p:normalViewPr>
  <p:slideViewPr>
    <p:cSldViewPr>
      <p:cViewPr varScale="1">
        <p:scale>
          <a:sx n="92" d="100"/>
          <a:sy n="92" d="100"/>
        </p:scale>
        <p:origin x="-738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1AFB2-885C-4DF3-ABC6-205071CE7EA7}" type="datetimeFigureOut">
              <a:rPr lang="bs-Latn-BA" smtClean="0"/>
              <a:t>21.2.2021</a:t>
            </a:fld>
            <a:endParaRPr lang="bs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s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CEEEE-3674-4681-98D1-AAA746D1B147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371845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CEEEE-3674-4681-98D1-AAA746D1B147}" type="slidenum">
              <a:rPr lang="bs-Latn-BA" smtClean="0"/>
              <a:t>2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673836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86E52117-CA7B-43DA-8655-3D8C4718A2AA}" type="datetimeFigureOut">
              <a:rPr lang="bs-Latn-BA" smtClean="0"/>
              <a:t>21.2.2021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bs-Latn-B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27"/>
            <a:ext cx="609600" cy="388143"/>
          </a:xfrm>
        </p:spPr>
        <p:txBody>
          <a:bodyPr/>
          <a:lstStyle/>
          <a:p>
            <a:fld id="{F1AF32FB-0498-4D16-8E42-6DF6CC4D57D7}" type="slidenum">
              <a:rPr lang="bs-Latn-BA" smtClean="0"/>
              <a:t>‹#›</a:t>
            </a:fld>
            <a:endParaRPr lang="bs-Latn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52117-CA7B-43DA-8655-3D8C4718A2AA}" type="datetimeFigureOut">
              <a:rPr lang="bs-Latn-BA" smtClean="0"/>
              <a:t>21.2.2021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32FB-0498-4D16-8E42-6DF6CC4D57D7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52117-CA7B-43DA-8655-3D8C4718A2AA}" type="datetimeFigureOut">
              <a:rPr lang="bs-Latn-BA" smtClean="0"/>
              <a:t>21.2.2021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32FB-0498-4D16-8E42-6DF6CC4D57D7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6E52117-CA7B-43DA-8655-3D8C4718A2AA}" type="datetimeFigureOut">
              <a:rPr lang="bs-Latn-BA" smtClean="0"/>
              <a:t>21.2.2021</a:t>
            </a:fld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1AF32FB-0498-4D16-8E42-6DF6CC4D57D7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171700"/>
            <a:ext cx="6172200" cy="1540193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86E52117-CA7B-43DA-8655-3D8C4718A2AA}" type="datetimeFigureOut">
              <a:rPr lang="bs-Latn-BA" smtClean="0"/>
              <a:t>21.2.2021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bs-Latn-B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27"/>
            <a:ext cx="609600" cy="388143"/>
          </a:xfrm>
        </p:spPr>
        <p:txBody>
          <a:bodyPr/>
          <a:lstStyle/>
          <a:p>
            <a:fld id="{F1AF32FB-0498-4D16-8E42-6DF6CC4D57D7}" type="slidenum">
              <a:rPr lang="bs-Latn-BA" smtClean="0"/>
              <a:t>‹#›</a:t>
            </a:fld>
            <a:endParaRPr lang="bs-Latn-B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52117-CA7B-43DA-8655-3D8C4718A2AA}" type="datetimeFigureOut">
              <a:rPr lang="bs-Latn-BA" smtClean="0"/>
              <a:t>21.2.2021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32FB-0498-4D16-8E42-6DF6CC4D57D7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52117-CA7B-43DA-8655-3D8C4718A2AA}" type="datetimeFigureOut">
              <a:rPr lang="bs-Latn-BA" smtClean="0"/>
              <a:t>21.2.2021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32FB-0498-4D16-8E42-6DF6CC4D57D7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6E52117-CA7B-43DA-8655-3D8C4718A2AA}" type="datetimeFigureOut">
              <a:rPr lang="bs-Latn-BA" smtClean="0"/>
              <a:t>21.2.2021</a:t>
            </a:fld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1AF32FB-0498-4D16-8E42-6DF6CC4D57D7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52117-CA7B-43DA-8655-3D8C4718A2AA}" type="datetimeFigureOut">
              <a:rPr lang="bs-Latn-BA" smtClean="0"/>
              <a:t>21.2.2021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32FB-0498-4D16-8E42-6DF6CC4D57D7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4160520" y="2343150"/>
            <a:ext cx="473202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05740"/>
            <a:ext cx="1527048" cy="373761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6E52117-CA7B-43DA-8655-3D8C4718A2AA}" type="datetimeFigureOut">
              <a:rPr lang="bs-Latn-BA" smtClean="0"/>
              <a:t>21.2.2021</a:t>
            </a:fld>
            <a:endParaRPr lang="bs-Latn-B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1AF32FB-0498-4D16-8E42-6DF6CC4D57D7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198596"/>
            <a:ext cx="1524000" cy="3717036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6E52117-CA7B-43DA-8655-3D8C4718A2AA}" type="datetimeFigureOut">
              <a:rPr lang="bs-Latn-BA" smtClean="0"/>
              <a:t>21.2.2021</a:t>
            </a:fld>
            <a:endParaRPr lang="bs-Latn-B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1AF32FB-0498-4D16-8E42-6DF6CC4D57D7}" type="slidenum">
              <a:rPr lang="bs-Latn-BA" smtClean="0"/>
              <a:t>‹#›</a:t>
            </a:fld>
            <a:endParaRPr lang="bs-Latn-B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840980" y="763382"/>
            <a:ext cx="150876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6E52117-CA7B-43DA-8655-3D8C4718A2AA}" type="datetimeFigureOut">
              <a:rPr lang="bs-Latn-BA" smtClean="0"/>
              <a:t>21.2.2021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7390236" y="2757210"/>
            <a:ext cx="24003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bs-Latn-B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4300538"/>
            <a:ext cx="609600" cy="390906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1AF32FB-0498-4D16-8E42-6DF6CC4D57D7}" type="slidenum">
              <a:rPr lang="bs-Latn-BA" smtClean="0"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Именичке замјенице</a:t>
            </a:r>
            <a:endParaRPr lang="bs-Latn-B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Личне замјенице</a:t>
            </a:r>
          </a:p>
          <a:p>
            <a:endParaRPr lang="sr-Cyrl-RS" sz="3600" dirty="0">
              <a:latin typeface="Times New Roman" pitchFamily="18" charset="0"/>
              <a:cs typeface="Times New Roman" pitchFamily="18" charset="0"/>
            </a:endParaRPr>
          </a:p>
          <a:p>
            <a:endParaRPr lang="bs-Latn-BA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33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         </a:t>
            </a:r>
            <a:r>
              <a:rPr lang="bs-Latn-BA" smtClean="0"/>
              <a:t>    </a:t>
            </a:r>
            <a:r>
              <a:rPr lang="sr-Cyrl-RS" smtClean="0">
                <a:latin typeface="Times New Roman" pitchFamily="18" charset="0"/>
                <a:cs typeface="Times New Roman" pitchFamily="18" charset="0"/>
              </a:rPr>
              <a:t>ЛИЧНЕ 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ЗАМЈЕНИЦЕ</a:t>
            </a:r>
            <a:endParaRPr lang="bs-Latn-B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000" dirty="0" smtClean="0"/>
              <a:t>Гледао их је зачуђено.</a:t>
            </a:r>
          </a:p>
          <a:p>
            <a:pPr marL="0" indent="0">
              <a:buNone/>
            </a:pPr>
            <a:r>
              <a:rPr lang="sr-Cyrl-RS" sz="2000" dirty="0" smtClean="0"/>
              <a:t>Причали су о њима.</a:t>
            </a:r>
          </a:p>
          <a:p>
            <a:pPr marL="0" indent="0">
              <a:buNone/>
            </a:pPr>
            <a:r>
              <a:rPr lang="sr-Cyrl-RS" sz="2000" dirty="0" smtClean="0"/>
              <a:t>Не говори много о себи. </a:t>
            </a:r>
            <a:endParaRPr lang="bs-Latn-BA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87629"/>
              </p:ext>
            </p:extLst>
          </p:nvPr>
        </p:nvGraphicFramePr>
        <p:xfrm>
          <a:off x="611560" y="2427735"/>
          <a:ext cx="6408712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178"/>
                <a:gridCol w="1602178"/>
                <a:gridCol w="1602178"/>
                <a:gridCol w="1602178"/>
              </a:tblGrid>
              <a:tr h="335321">
                <a:tc>
                  <a:txBody>
                    <a:bodyPr/>
                    <a:lstStyle/>
                    <a:p>
                      <a:r>
                        <a:rPr lang="sr-Cyrl-RS" dirty="0" smtClean="0"/>
                        <a:t>замјеница</a:t>
                      </a:r>
                      <a:endParaRPr lang="bs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падеж</a:t>
                      </a:r>
                      <a:endParaRPr lang="bs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значење</a:t>
                      </a:r>
                      <a:endParaRPr lang="bs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функција</a:t>
                      </a:r>
                      <a:endParaRPr lang="bs-Latn-BA" dirty="0"/>
                    </a:p>
                  </a:txBody>
                  <a:tcPr/>
                </a:tc>
              </a:tr>
              <a:tr h="335321">
                <a:tc>
                  <a:txBody>
                    <a:bodyPr/>
                    <a:lstStyle/>
                    <a:p>
                      <a:r>
                        <a:rPr lang="sr-Cyrl-RS" dirty="0" smtClean="0"/>
                        <a:t>их</a:t>
                      </a:r>
                      <a:endParaRPr lang="bs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акузатив</a:t>
                      </a:r>
                      <a:endParaRPr lang="bs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 smtClean="0"/>
                        <a:t>предмет радње</a:t>
                      </a:r>
                      <a:endParaRPr lang="bs-Latn-B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 smtClean="0"/>
                        <a:t>ближи објекат</a:t>
                      </a:r>
                      <a:endParaRPr lang="bs-Latn-BA" sz="1400" dirty="0"/>
                    </a:p>
                  </a:txBody>
                  <a:tcPr/>
                </a:tc>
              </a:tr>
              <a:tr h="475038">
                <a:tc>
                  <a:txBody>
                    <a:bodyPr/>
                    <a:lstStyle/>
                    <a:p>
                      <a:r>
                        <a:rPr lang="sr-Cyrl-RS" dirty="0" smtClean="0"/>
                        <a:t>њима</a:t>
                      </a:r>
                      <a:endParaRPr lang="bs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локатив</a:t>
                      </a:r>
                      <a:endParaRPr lang="bs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 smtClean="0"/>
                        <a:t>предмет говорења</a:t>
                      </a:r>
                      <a:endParaRPr lang="bs-Latn-B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400" dirty="0" smtClean="0"/>
                        <a:t>даљи објекат</a:t>
                      </a:r>
                      <a:endParaRPr lang="bs-Latn-BA" sz="1400" dirty="0"/>
                    </a:p>
                  </a:txBody>
                  <a:tcPr/>
                </a:tc>
              </a:tr>
              <a:tr h="726528">
                <a:tc>
                  <a:txBody>
                    <a:bodyPr/>
                    <a:lstStyle/>
                    <a:p>
                      <a:r>
                        <a:rPr lang="sr-Cyrl-RS" dirty="0" smtClean="0"/>
                        <a:t>себи </a:t>
                      </a:r>
                      <a:endParaRPr lang="bs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локатив</a:t>
                      </a:r>
                      <a:endParaRPr lang="bs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предмет говорења</a:t>
                      </a:r>
                      <a:endParaRPr kumimoji="0" lang="bs-Latn-BA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bs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R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даљи објекат</a:t>
                      </a:r>
                      <a:endParaRPr kumimoji="0" lang="bs-Latn-BA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bs-Latn-B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56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             ЛИЧНЕ 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ЗАМЈЕНИЦЕ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000" b="1" i="1" dirty="0" smtClean="0"/>
              <a:t>Правопис </a:t>
            </a:r>
          </a:p>
          <a:p>
            <a:pPr marL="0" indent="0">
              <a:buNone/>
            </a:pPr>
            <a:r>
              <a:rPr lang="sr-Cyrl-RS" sz="1800" dirty="0" smtClean="0"/>
              <a:t>Личну замјеницу Ви (Вас, Вама) пишемо великим почетним словом када се обраћамо појединцу са поштовањем.</a:t>
            </a:r>
          </a:p>
          <a:p>
            <a:pPr marL="0" indent="0">
              <a:buNone/>
            </a:pPr>
            <a:r>
              <a:rPr lang="sr-Cyrl-RS" sz="1800" dirty="0" smtClean="0"/>
              <a:t>Наравно, када се обраћамо већем броју људи, замјеницу ви пишемо малим словом.</a:t>
            </a:r>
          </a:p>
          <a:p>
            <a:pPr marL="0" indent="0">
              <a:buNone/>
            </a:pPr>
            <a:r>
              <a:rPr lang="sr-Cyrl-RS" sz="1800" dirty="0" smtClean="0"/>
              <a:t>Кад боље размислим, </a:t>
            </a:r>
            <a:r>
              <a:rPr lang="sr-Cyrl-RS" sz="1800" b="1" dirty="0" smtClean="0"/>
              <a:t>Ви</a:t>
            </a:r>
            <a:r>
              <a:rPr lang="sr-Cyrl-RS" sz="1800" dirty="0" smtClean="0"/>
              <a:t> сте моја омиљена наставница.</a:t>
            </a:r>
          </a:p>
          <a:p>
            <a:pPr marL="0" indent="0">
              <a:buNone/>
            </a:pPr>
            <a:r>
              <a:rPr lang="sr-Cyrl-RS" sz="1800" dirty="0" smtClean="0"/>
              <a:t>Кад боље размислим, сви сте </a:t>
            </a:r>
            <a:r>
              <a:rPr lang="sr-Cyrl-RS" sz="1800" b="1" dirty="0" smtClean="0"/>
              <a:t>ви</a:t>
            </a:r>
            <a:r>
              <a:rPr lang="sr-Cyrl-RS" sz="1800" dirty="0" smtClean="0"/>
              <a:t> моји омиљени наставници.</a:t>
            </a:r>
          </a:p>
          <a:p>
            <a:pPr marL="0" indent="0">
              <a:buNone/>
            </a:pPr>
            <a:endParaRPr lang="sr-Cyrl-RS" sz="1800" dirty="0"/>
          </a:p>
          <a:p>
            <a:pPr marL="0" indent="0">
              <a:buNone/>
            </a:pPr>
            <a:r>
              <a:rPr lang="sr-Cyrl-RS" sz="1800" dirty="0" smtClean="0"/>
              <a:t>Када ословљавамо са Ви једну особу, каже се да јој персирамо.</a:t>
            </a:r>
            <a:endParaRPr lang="bs-Latn-BA" sz="1800" dirty="0"/>
          </a:p>
        </p:txBody>
      </p:sp>
    </p:spTree>
    <p:extLst>
      <p:ext uri="{BB962C8B-B14F-4D97-AF65-F5344CB8AC3E}">
        <p14:creationId xmlns:p14="http://schemas.microsoft.com/office/powerpoint/2010/main" val="267896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        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ЛИЧНЕ 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ЗАМЈЕНИЦЕ</a:t>
            </a:r>
            <a:endParaRPr lang="bs-Latn-B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sr-Cyrl-RS" sz="2000" b="1" i="1" dirty="0" smtClean="0">
                <a:latin typeface="Times New Roman" pitchFamily="18" charset="0"/>
                <a:cs typeface="Times New Roman" pitchFamily="18" charset="0"/>
              </a:rPr>
              <a:t>Домаћи задатак</a:t>
            </a:r>
          </a:p>
          <a:p>
            <a:pPr marL="0" indent="0">
              <a:buNone/>
            </a:pP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У сљедећим реченицама издвој личне замјенице, одреди им падеж, значење и функцију у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реченици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!</a:t>
            </a:r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Ти 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си искрен и вјерујемо ти.  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Можеш ли га обрадовати?</a:t>
            </a:r>
          </a:p>
          <a:p>
            <a:pPr marL="0" indent="0">
              <a:buNone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Врати јој књигу!</a:t>
            </a:r>
          </a:p>
          <a:p>
            <a:pPr marL="0" indent="0">
              <a:buNone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Позивам те код себе.</a:t>
            </a:r>
          </a:p>
          <a:p>
            <a:pPr marL="0" indent="0">
              <a:buNone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Желим му све најбоље!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bs-Latn-B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368860"/>
            <a:ext cx="3270329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63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059582"/>
            <a:ext cx="6809184" cy="151216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/>
              <a:t/>
            </a:r>
            <a:br>
              <a:rPr lang="sr-Cyrl-RS" dirty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            ХВАЛА НА ПАЖЊИ!</a:t>
            </a:r>
            <a:endParaRPr lang="bs-Latn-BA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597725"/>
            <a:ext cx="295275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51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              ЛИЧНЕ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ЗАМЈЕНИЦЕ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sr-Cyrl-RS" b="1" dirty="0" smtClean="0"/>
          </a:p>
          <a:p>
            <a:pPr marL="0" indent="0">
              <a:buNone/>
            </a:pPr>
            <a:endParaRPr lang="sr-Cyrl-RS" b="1" dirty="0"/>
          </a:p>
          <a:p>
            <a:pPr marL="0" indent="0">
              <a:buNone/>
            </a:pPr>
            <a:endParaRPr lang="sr-Cyrl-RS" b="1" dirty="0" smtClean="0"/>
          </a:p>
          <a:p>
            <a:pPr marL="0" indent="0">
              <a:buNone/>
            </a:pPr>
            <a:endParaRPr lang="sr-Cyrl-RS" b="1" dirty="0"/>
          </a:p>
          <a:p>
            <a:pPr marL="0" indent="0">
              <a:buNone/>
            </a:pPr>
            <a:endParaRPr lang="sr-Cyrl-RS" b="1" dirty="0" smtClean="0"/>
          </a:p>
          <a:p>
            <a:pPr marL="0" indent="0">
              <a:buNone/>
            </a:pPr>
            <a:r>
              <a:rPr lang="sr-Cyrl-RS" b="1" dirty="0" smtClean="0"/>
              <a:t>Личне замјенице </a:t>
            </a:r>
            <a:r>
              <a:rPr lang="sr-Cyrl-RS" dirty="0" smtClean="0"/>
              <a:t>су ријечи којима замјењујемо лица према њиховом учешћу у говору. </a:t>
            </a:r>
          </a:p>
          <a:p>
            <a:pPr marL="0" indent="0">
              <a:buNone/>
            </a:pPr>
            <a:endParaRPr lang="bs-Latn-B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272416"/>
            <a:ext cx="2912368" cy="215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73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                 ЛИЧНЕ ЗАМЈЕНИЦЕ</a:t>
            </a:r>
            <a:endParaRPr lang="bs-Latn-B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sr-Cyrl-RS" dirty="0" smtClean="0"/>
              <a:t>                 </a:t>
            </a:r>
            <a:endParaRPr lang="sr-Cyrl-RS" dirty="0"/>
          </a:p>
          <a:p>
            <a:pPr marL="0" indent="0">
              <a:buNone/>
            </a:pPr>
            <a:r>
              <a:rPr lang="sr-Cyrl-RS" dirty="0" smtClean="0"/>
              <a:t>                 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ЈА/МИ                                  ТИ/ВИ </a:t>
            </a:r>
          </a:p>
          <a:p>
            <a:pPr marL="0" indent="0">
              <a:buNone/>
            </a:pP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                лице које говори            лице са којим разговарамо </a:t>
            </a:r>
          </a:p>
          <a:p>
            <a:pPr marL="0" indent="0">
              <a:buNone/>
            </a:pP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                   прво лице                              друго лице </a:t>
            </a:r>
          </a:p>
          <a:p>
            <a:pPr marL="0" indent="0">
              <a:buNone/>
            </a:pP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                      ОН, ОНА, ОНО/ОНИ, ОНЕ, ОНА</a:t>
            </a:r>
          </a:p>
          <a:p>
            <a:pPr marL="0" indent="0">
              <a:buNone/>
            </a:pP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                               лице о којем говоримо  </a:t>
            </a:r>
          </a:p>
          <a:p>
            <a:pPr marL="0" indent="0">
              <a:buNone/>
            </a:pP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треће лице</a:t>
            </a:r>
            <a:endParaRPr lang="bs-Latn-B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60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sr-Cyrl-RS" dirty="0" smtClean="0"/>
              <a:t>          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ЛИЧНЕ 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ЗАМЈЕНИЦЕ</a:t>
            </a:r>
            <a:endParaRPr lang="bs-Latn-B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Cyrl-RS" dirty="0" smtClean="0"/>
              <a:t>Падежни облици – наглашени и ненаглашени</a:t>
            </a:r>
            <a:r>
              <a:rPr lang="bs-Latn-BA" dirty="0" smtClean="0"/>
              <a:t> (</a:t>
            </a:r>
            <a:r>
              <a:rPr lang="sr-Cyrl-RS" dirty="0" smtClean="0"/>
              <a:t>једнина</a:t>
            </a:r>
            <a:r>
              <a:rPr lang="bs-Latn-BA" dirty="0" smtClean="0"/>
              <a:t>)</a:t>
            </a:r>
            <a:endParaRPr lang="sr-Cyrl-RS" dirty="0" smtClean="0"/>
          </a:p>
          <a:p>
            <a:endParaRPr lang="sr-Cyrl-RS" sz="1600" dirty="0" smtClean="0"/>
          </a:p>
          <a:p>
            <a:pPr marL="0" indent="0">
              <a:buNone/>
            </a:pPr>
            <a:r>
              <a:rPr lang="sr-Cyrl-RS" sz="1600" dirty="0" smtClean="0"/>
              <a:t>Номинатив          ја                         ти                   он,  оно                 она</a:t>
            </a:r>
          </a:p>
          <a:p>
            <a:endParaRPr lang="sr-Cyrl-RS" sz="1600" dirty="0" smtClean="0"/>
          </a:p>
          <a:p>
            <a:pPr marL="0" indent="0">
              <a:buNone/>
            </a:pPr>
            <a:r>
              <a:rPr lang="sr-Cyrl-RS" sz="1600" dirty="0" smtClean="0"/>
              <a:t>Генитив               мене/ ме           тебе/ те           њега/ га                ње /је   </a:t>
            </a:r>
          </a:p>
          <a:p>
            <a:pPr marL="0" indent="0">
              <a:buNone/>
            </a:pPr>
            <a:r>
              <a:rPr lang="sr-Cyrl-RS" sz="1600" dirty="0" smtClean="0"/>
              <a:t>    </a:t>
            </a:r>
          </a:p>
          <a:p>
            <a:pPr marL="0" indent="0">
              <a:buNone/>
            </a:pPr>
            <a:r>
              <a:rPr lang="sr-Cyrl-RS" sz="1600" dirty="0" smtClean="0"/>
              <a:t>Датив                  мени / ми           теби/ ти          њему/ му              њој / јој</a:t>
            </a:r>
          </a:p>
          <a:p>
            <a:pPr marL="0" indent="0">
              <a:buNone/>
            </a:pPr>
            <a:r>
              <a:rPr lang="sr-Cyrl-RS" sz="1600" dirty="0" smtClean="0"/>
              <a:t>  </a:t>
            </a:r>
          </a:p>
          <a:p>
            <a:pPr marL="0" indent="0">
              <a:buNone/>
            </a:pPr>
            <a:r>
              <a:rPr lang="sr-Cyrl-RS" sz="1600" dirty="0" smtClean="0"/>
              <a:t>Акузатив             мене/ ме           тебе/ те           њега/ га/ њ            њу/ ју/ је</a:t>
            </a:r>
          </a:p>
          <a:p>
            <a:endParaRPr lang="sr-Cyrl-RS" sz="1600" dirty="0" smtClean="0"/>
          </a:p>
          <a:p>
            <a:pPr marL="0" indent="0">
              <a:buNone/>
            </a:pPr>
            <a:r>
              <a:rPr lang="sr-Cyrl-RS" sz="1600" dirty="0" smtClean="0"/>
              <a:t>Вокатив                 --                       ти                      --                         --</a:t>
            </a:r>
          </a:p>
          <a:p>
            <a:endParaRPr lang="sr-Cyrl-RS" sz="1600" dirty="0" smtClean="0"/>
          </a:p>
          <a:p>
            <a:pPr marL="0" indent="0">
              <a:buNone/>
            </a:pPr>
            <a:r>
              <a:rPr lang="sr-Cyrl-RS" sz="1600" dirty="0" smtClean="0"/>
              <a:t>Инструментал   (са) мном(е)    (са) тобом          (са) њим              (са) њом(е) </a:t>
            </a:r>
          </a:p>
          <a:p>
            <a:endParaRPr lang="sr-Cyrl-RS" sz="1600" dirty="0" smtClean="0"/>
          </a:p>
          <a:p>
            <a:pPr marL="0" indent="0">
              <a:buNone/>
            </a:pPr>
            <a:r>
              <a:rPr lang="sr-Cyrl-RS" sz="1600" dirty="0" smtClean="0"/>
              <a:t>Локатив               (о) мени          (о) теби             (о) њему               (о) њој</a:t>
            </a:r>
            <a:endParaRPr lang="bs-Latn-BA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489" y="2139702"/>
            <a:ext cx="1493825" cy="216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55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95486"/>
            <a:ext cx="7715200" cy="85725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sr-Cyrl-RS" dirty="0" smtClean="0"/>
              <a:t>          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ЛИЧНЕ 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ЗАМЈЕНИЦЕ</a:t>
            </a:r>
            <a:endParaRPr lang="bs-Latn-B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715200" cy="3655314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Cyrl-RS" dirty="0"/>
              <a:t>Падежни облици – наглашени и </a:t>
            </a:r>
            <a:r>
              <a:rPr lang="sr-Cyrl-RS" dirty="0" smtClean="0"/>
              <a:t>ненаглашени (множина)</a:t>
            </a:r>
          </a:p>
          <a:p>
            <a:endParaRPr lang="sr-Cyrl-RS" dirty="0"/>
          </a:p>
          <a:p>
            <a:pPr marL="0" indent="0">
              <a:buNone/>
            </a:pPr>
            <a:r>
              <a:rPr lang="sr-Cyrl-RS" sz="1600" dirty="0" smtClean="0"/>
              <a:t>Номинатив                  ми                              ви                          они, оне, она</a:t>
            </a:r>
          </a:p>
          <a:p>
            <a:pPr marL="0" indent="0">
              <a:buNone/>
            </a:pPr>
            <a:endParaRPr lang="sr-Cyrl-RS" sz="1600" dirty="0" smtClean="0"/>
          </a:p>
          <a:p>
            <a:pPr marL="0" indent="0">
              <a:buNone/>
            </a:pPr>
            <a:r>
              <a:rPr lang="sr-Cyrl-RS" sz="1600" dirty="0" smtClean="0"/>
              <a:t>Генитив                   нас/ нас                     вас/ вас                       њих/ их</a:t>
            </a:r>
          </a:p>
          <a:p>
            <a:pPr marL="0" indent="0">
              <a:buNone/>
            </a:pPr>
            <a:endParaRPr lang="sr-Cyrl-RS" sz="1600" dirty="0" smtClean="0"/>
          </a:p>
          <a:p>
            <a:pPr marL="0" indent="0">
              <a:buNone/>
            </a:pPr>
            <a:r>
              <a:rPr lang="sr-Cyrl-RS" sz="1600" dirty="0" smtClean="0"/>
              <a:t>Датив                       нама/ нам                вама/ вам                    њима/ им</a:t>
            </a:r>
          </a:p>
          <a:p>
            <a:pPr marL="0" indent="0">
              <a:buNone/>
            </a:pPr>
            <a:endParaRPr lang="sr-Cyrl-RS" sz="1600" dirty="0" smtClean="0"/>
          </a:p>
          <a:p>
            <a:pPr marL="0" indent="0">
              <a:buNone/>
            </a:pPr>
            <a:r>
              <a:rPr lang="sr-Cyrl-RS" sz="1600" dirty="0" smtClean="0"/>
              <a:t>Акузатив                  нас/ нас                    вас/ вас                       њих/ их</a:t>
            </a:r>
          </a:p>
          <a:p>
            <a:pPr marL="0" indent="0">
              <a:buNone/>
            </a:pPr>
            <a:endParaRPr lang="sr-Cyrl-RS" sz="1600" dirty="0" smtClean="0"/>
          </a:p>
          <a:p>
            <a:pPr marL="0" indent="0">
              <a:buNone/>
            </a:pPr>
            <a:r>
              <a:rPr lang="sr-Cyrl-RS" sz="1600" dirty="0" smtClean="0"/>
              <a:t>Вокатив                       --                               --                                 --</a:t>
            </a:r>
          </a:p>
          <a:p>
            <a:pPr marL="0" indent="0">
              <a:buNone/>
            </a:pPr>
            <a:endParaRPr lang="sr-Cyrl-RS" sz="1600" dirty="0" smtClean="0"/>
          </a:p>
          <a:p>
            <a:pPr marL="0" indent="0">
              <a:buNone/>
            </a:pPr>
            <a:r>
              <a:rPr lang="sr-Cyrl-RS" sz="1600" dirty="0" smtClean="0"/>
              <a:t>Инструментал        (са) нама                  (са) вама                     (са) њима</a:t>
            </a:r>
          </a:p>
          <a:p>
            <a:pPr marL="0" indent="0">
              <a:buNone/>
            </a:pPr>
            <a:endParaRPr lang="sr-Cyrl-RS" sz="1600" dirty="0" smtClean="0"/>
          </a:p>
          <a:p>
            <a:pPr marL="0" indent="0">
              <a:buNone/>
            </a:pPr>
            <a:r>
              <a:rPr lang="sr-Cyrl-RS" sz="1600" dirty="0" smtClean="0"/>
              <a:t>Локатив                   (о) нама                   (о) вама                       (о) њима</a:t>
            </a:r>
            <a:endParaRPr lang="bs-Latn-BA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912" y="1923679"/>
            <a:ext cx="1755790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74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             ЛИЧНЕ 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ЗАМЈЕНИЦЕ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Наглашени облици користе се: </a:t>
            </a:r>
          </a:p>
          <a:p>
            <a:pPr marL="0" indent="0">
              <a:buNone/>
            </a:pPr>
            <a:r>
              <a:rPr lang="sr-Cyrl-RS" sz="1600" b="1" dirty="0" smtClean="0">
                <a:latin typeface="Times New Roman" pitchFamily="18" charset="0"/>
                <a:cs typeface="Times New Roman" pitchFamily="18" charset="0"/>
              </a:rPr>
              <a:t>НА ПОЧЕТКУ РЕЧЕНИЦЕ</a:t>
            </a:r>
          </a:p>
          <a:p>
            <a:pPr marL="0" indent="0">
              <a:buNone/>
            </a:pP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Теби сам говорила.</a:t>
            </a:r>
          </a:p>
          <a:p>
            <a:pPr marL="0" indent="0">
              <a:buNone/>
            </a:pP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(Не може: Ти сам говорила)</a:t>
            </a:r>
          </a:p>
          <a:p>
            <a:pPr marL="0" indent="0">
              <a:buNone/>
            </a:pPr>
            <a:r>
              <a:rPr lang="sr-Cyrl-RS" sz="1600" b="1" dirty="0" smtClean="0">
                <a:latin typeface="Times New Roman" pitchFamily="18" charset="0"/>
                <a:cs typeface="Times New Roman" pitchFamily="18" charset="0"/>
              </a:rPr>
              <a:t>ИЗА ПРИЈЕДЛОГА</a:t>
            </a:r>
          </a:p>
          <a:p>
            <a:pPr marL="0" indent="0">
              <a:buNone/>
            </a:pP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Пошла сам према њему.</a:t>
            </a:r>
          </a:p>
          <a:p>
            <a:pPr marL="0" indent="0">
              <a:buNone/>
            </a:pP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(Не може: Пошла сам према му)</a:t>
            </a:r>
          </a:p>
          <a:p>
            <a:pPr marL="0" indent="0">
              <a:buNone/>
            </a:pPr>
            <a:r>
              <a:rPr lang="sr-Cyrl-RS" sz="1600" b="1" dirty="0" smtClean="0">
                <a:latin typeface="Times New Roman" pitchFamily="18" charset="0"/>
                <a:cs typeface="Times New Roman" pitchFamily="18" charset="0"/>
              </a:rPr>
              <a:t>КАДА ИСТИЧЕМО ЗАМЈЕНИЦУ</a:t>
            </a:r>
          </a:p>
          <a:p>
            <a:pPr marL="0" indent="0">
              <a:buNone/>
            </a:pP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Позвала сам њега, а не тебе.</a:t>
            </a:r>
          </a:p>
          <a:p>
            <a:pPr marL="0" indent="0">
              <a:buNone/>
            </a:pP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(Не може: Позвала сам га, а не те)</a:t>
            </a:r>
            <a:endParaRPr lang="bs-Latn-B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283968" y="1203598"/>
            <a:ext cx="3657600" cy="3429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Ненаглашени облици у оваквим случајевима захтијевају:</a:t>
            </a:r>
          </a:p>
          <a:p>
            <a:pPr marL="0" lvl="0" indent="0">
              <a:buClr>
                <a:srgbClr val="FE8637"/>
              </a:buClr>
              <a:buNone/>
            </a:pPr>
            <a:r>
              <a:rPr lang="sr-Cyrl-RS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промјену </a:t>
            </a:r>
            <a:r>
              <a:rPr lang="sr-Cyrl-RS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редослиједа </a:t>
            </a:r>
            <a:r>
              <a:rPr lang="sr-Cyrl-RS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ријечи</a:t>
            </a:r>
            <a:endParaRPr lang="sr-Cyrl-RS" sz="1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Говорила сам ти.</a:t>
            </a:r>
          </a:p>
          <a:p>
            <a:pPr marL="0" indent="0">
              <a:buNone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Cyrl-RS" sz="1800" b="1" dirty="0" smtClean="0">
                <a:latin typeface="Times New Roman" pitchFamily="18" charset="0"/>
                <a:cs typeface="Times New Roman" pitchFamily="18" charset="0"/>
              </a:rPr>
              <a:t>- искључивање приједлога</a:t>
            </a:r>
          </a:p>
          <a:p>
            <a:pPr marL="0" indent="0">
              <a:buNone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Пошла сам му (у сусрет).</a:t>
            </a:r>
          </a:p>
          <a:p>
            <a:pPr marL="0" indent="0">
              <a:buNone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Cyrl-RS" sz="1600" b="1" dirty="0" smtClean="0">
                <a:latin typeface="Times New Roman" pitchFamily="18" charset="0"/>
                <a:cs typeface="Times New Roman" pitchFamily="18" charset="0"/>
              </a:rPr>
              <a:t>-промјену реченичне конструкције </a:t>
            </a:r>
          </a:p>
          <a:p>
            <a:pPr marL="0" indent="0">
              <a:buNone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Позвала сам га. Нисам те позвала.</a:t>
            </a:r>
          </a:p>
          <a:p>
            <a:pPr>
              <a:buFontTx/>
              <a:buChar char="-"/>
            </a:pPr>
            <a:endParaRPr lang="bs-Latn-BA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10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sr-Cyrl-RS" dirty="0" smtClean="0"/>
              <a:t>         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ЛИЧНЕ 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ЗАМЈЕНИЦЕ</a:t>
            </a:r>
            <a:endParaRPr lang="bs-Latn-B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Деклинација повратне замјеница себе или се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Номинатив     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--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Генитив                    себе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Датив             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себи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Акузатив                  себе, се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Вокатив                  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--                   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Инструментал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(са) собом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Локатив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(о) себи</a:t>
            </a:r>
          </a:p>
          <a:p>
            <a:pPr marL="0" indent="0">
              <a:buNone/>
            </a:pPr>
            <a:endParaRPr lang="sr-Cyrl-R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Говорио је о њему.</a:t>
            </a:r>
          </a:p>
          <a:p>
            <a:pPr marL="0" indent="0">
              <a:buNone/>
            </a:pP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Говорио је о себи.</a:t>
            </a:r>
            <a:endParaRPr lang="bs-Latn-B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92080" y="163564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s-Latn-BA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706294"/>
            <a:ext cx="2370077" cy="197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56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        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ЛИЧНЕ 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ЗАМЈЕНИЦЕ</a:t>
            </a:r>
            <a:endParaRPr lang="bs-Latn-B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Замјенице у реченици преузимају све функције именице. </a:t>
            </a:r>
          </a:p>
          <a:p>
            <a:pPr marL="0" indent="0">
              <a:buNone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Она чита.</a:t>
            </a:r>
          </a:p>
          <a:p>
            <a:pPr marL="0" indent="0">
              <a:buNone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Замјеница има функцију граматичког субјекта.</a:t>
            </a:r>
          </a:p>
          <a:p>
            <a:pPr marL="0" indent="0">
              <a:buNone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Угледала сам њега.</a:t>
            </a:r>
          </a:p>
          <a:p>
            <a:pPr marL="0" indent="0">
              <a:buNone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Замјеница има функцију објекта(ближег/правог).</a:t>
            </a:r>
            <a:endParaRPr lang="bs-Latn-BA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228732"/>
            <a:ext cx="2703959" cy="1519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60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        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ЛИЧНЕ 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ЗАМЈЕНИЦЕ</a:t>
            </a:r>
            <a:endParaRPr lang="bs-Latn-B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У сљедећим реченицама издвој личне замјенице, одреди им падеж, значење и функцију у реченици!</a:t>
            </a:r>
          </a:p>
          <a:p>
            <a:pPr marL="0" indent="0">
              <a:buNone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Престаните им шапутати!</a:t>
            </a:r>
            <a:endParaRPr lang="bs-Latn-BA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697958"/>
              </p:ext>
            </p:extLst>
          </p:nvPr>
        </p:nvGraphicFramePr>
        <p:xfrm>
          <a:off x="539552" y="2355726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sr-Cyrl-RS" dirty="0" smtClean="0"/>
                        <a:t>замјеница</a:t>
                      </a:r>
                      <a:endParaRPr lang="bs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падеж</a:t>
                      </a:r>
                      <a:endParaRPr lang="bs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значење</a:t>
                      </a:r>
                      <a:endParaRPr lang="bs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функција</a:t>
                      </a:r>
                      <a:endParaRPr lang="bs-Latn-B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RS" dirty="0" smtClean="0"/>
                        <a:t>им</a:t>
                      </a:r>
                      <a:endParaRPr lang="bs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датив</a:t>
                      </a:r>
                      <a:endParaRPr lang="bs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намјена</a:t>
                      </a:r>
                      <a:endParaRPr lang="bs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600" dirty="0" smtClean="0"/>
                        <a:t>даљи објекат</a:t>
                      </a:r>
                      <a:endParaRPr lang="bs-Latn-B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15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211</TotalTime>
  <Words>607</Words>
  <Application>Microsoft Office PowerPoint</Application>
  <PresentationFormat>On-screen Show (16:9)</PresentationFormat>
  <Paragraphs>138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Oriel</vt:lpstr>
      <vt:lpstr>Именичке замјенице</vt:lpstr>
      <vt:lpstr>               ЛИЧНЕ ЗАМЈЕНИЦЕ</vt:lpstr>
      <vt:lpstr>                  ЛИЧНЕ ЗАМЈЕНИЦЕ</vt:lpstr>
      <vt:lpstr>           ЛИЧНЕ  ЗАМЈЕНИЦЕ</vt:lpstr>
      <vt:lpstr>           ЛИЧНЕ  ЗАМЈЕНИЦЕ</vt:lpstr>
      <vt:lpstr>              ЛИЧНЕ  ЗАМЈЕНИЦЕ</vt:lpstr>
      <vt:lpstr>          ЛИЧНЕ  ЗАМЈЕНИЦЕ</vt:lpstr>
      <vt:lpstr>         ЛИЧНЕ  ЗАМЈЕНИЦЕ</vt:lpstr>
      <vt:lpstr>         ЛИЧНЕ  ЗАМЈЕНИЦЕ</vt:lpstr>
      <vt:lpstr>             ЛИЧНЕ  ЗАМЈЕНИЦЕ</vt:lpstr>
      <vt:lpstr>              ЛИЧНЕ  ЗАМЈЕНИЦЕ</vt:lpstr>
      <vt:lpstr>         ЛИЧНЕ  ЗАМЈЕНИЦЕ</vt:lpstr>
      <vt:lpstr>               ХВАЛА НА ПАЖЊИ!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Именичке замјенице</dc:title>
  <dc:creator>HP</dc:creator>
  <cp:lastModifiedBy>HP</cp:lastModifiedBy>
  <cp:revision>26</cp:revision>
  <dcterms:created xsi:type="dcterms:W3CDTF">2021-02-21T10:32:29Z</dcterms:created>
  <dcterms:modified xsi:type="dcterms:W3CDTF">2021-02-21T20:19:57Z</dcterms:modified>
</cp:coreProperties>
</file>