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59" r:id="rId6"/>
    <p:sldId id="267" r:id="rId7"/>
    <p:sldId id="261" r:id="rId8"/>
    <p:sldId id="262" r:id="rId9"/>
    <p:sldId id="263" r:id="rId10"/>
    <p:sldId id="264" r:id="rId11"/>
    <p:sldId id="266" r:id="rId12"/>
    <p:sldId id="265" r:id="rId13"/>
    <p:sldId id="268" r:id="rId14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92" d="100"/>
          <a:sy n="92" d="100"/>
        </p:scale>
        <p:origin x="-73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1AFB2-885C-4DF3-ABC6-205071CE7EA7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EEE-3674-4681-98D1-AAA746D1B14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7184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CEEEE-3674-4681-98D1-AAA746D1B147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7383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E52117-CA7B-43DA-8655-3D8C4718A2AA}" type="datetimeFigureOut">
              <a:rPr lang="bs-Latn-BA" smtClean="0"/>
              <a:t>21.2.2021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AF32FB-0498-4D16-8E42-6DF6CC4D57D7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Именичке 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Личне замјенице</a:t>
            </a:r>
          </a:p>
          <a:p>
            <a:endParaRPr lang="sr-Cyrl-RS" sz="3600" dirty="0">
              <a:latin typeface="Times New Roman" pitchFamily="18" charset="0"/>
              <a:cs typeface="Times New Roman" pitchFamily="18" charset="0"/>
            </a:endParaRPr>
          </a:p>
          <a:p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</a:t>
            </a:r>
            <a:r>
              <a:rPr lang="bs-Latn-BA" smtClean="0"/>
              <a:t>   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/>
              <a:t>Гледао их је зачуђено.</a:t>
            </a:r>
          </a:p>
          <a:p>
            <a:pPr marL="0" indent="0">
              <a:buNone/>
            </a:pPr>
            <a:r>
              <a:rPr lang="sr-Cyrl-RS" sz="2000" dirty="0" smtClean="0"/>
              <a:t>Причали су о њима.</a:t>
            </a:r>
          </a:p>
          <a:p>
            <a:pPr marL="0" indent="0">
              <a:buNone/>
            </a:pPr>
            <a:r>
              <a:rPr lang="sr-Cyrl-RS" sz="2000" dirty="0" smtClean="0"/>
              <a:t>Не говори много о себи. </a:t>
            </a:r>
            <a:endParaRPr lang="bs-Latn-BA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87629"/>
              </p:ext>
            </p:extLst>
          </p:nvPr>
        </p:nvGraphicFramePr>
        <p:xfrm>
          <a:off x="611560" y="2427735"/>
          <a:ext cx="6408712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78"/>
                <a:gridCol w="1602178"/>
                <a:gridCol w="1602178"/>
                <a:gridCol w="1602178"/>
              </a:tblGrid>
              <a:tr h="335321"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замјеница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падеж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значење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функција</a:t>
                      </a:r>
                      <a:endParaRPr lang="bs-Latn-BA" dirty="0"/>
                    </a:p>
                  </a:txBody>
                  <a:tcPr/>
                </a:tc>
              </a:tr>
              <a:tr h="335321">
                <a:tc>
                  <a:txBody>
                    <a:bodyPr/>
                    <a:lstStyle/>
                    <a:p>
                      <a:r>
                        <a:rPr lang="sr-Cyrl-RS" dirty="0" smtClean="0"/>
                        <a:t>их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акузатив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предмет радње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ближи објекат</a:t>
                      </a:r>
                      <a:endParaRPr lang="bs-Latn-BA" sz="1400" dirty="0"/>
                    </a:p>
                  </a:txBody>
                  <a:tcPr/>
                </a:tc>
              </a:tr>
              <a:tr h="475038">
                <a:tc>
                  <a:txBody>
                    <a:bodyPr/>
                    <a:lstStyle/>
                    <a:p>
                      <a:r>
                        <a:rPr lang="sr-Cyrl-RS" dirty="0" smtClean="0"/>
                        <a:t>њима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локатив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предмет говорења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даљи објекат</a:t>
                      </a:r>
                      <a:endParaRPr lang="bs-Latn-BA" sz="1400" dirty="0"/>
                    </a:p>
                  </a:txBody>
                  <a:tcPr/>
                </a:tc>
              </a:tr>
              <a:tr h="726528"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себи 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локатив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предмет говорења</a:t>
                      </a:r>
                      <a:endParaRPr kumimoji="0" lang="bs-Latn-BA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даљи објекат</a:t>
                      </a:r>
                      <a:endParaRPr kumimoji="0" lang="bs-Latn-BA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s-Latn-B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5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b="1" i="1" dirty="0" smtClean="0"/>
              <a:t>Правопис </a:t>
            </a:r>
          </a:p>
          <a:p>
            <a:pPr marL="0" indent="0">
              <a:buNone/>
            </a:pPr>
            <a:r>
              <a:rPr lang="sr-Cyrl-RS" sz="1800" dirty="0" smtClean="0"/>
              <a:t>Личну замјеницу Ви (Вас, Вама) пишемо великим почетним словом када се обраћамо појединцу са поштовањем.</a:t>
            </a:r>
          </a:p>
          <a:p>
            <a:pPr marL="0" indent="0">
              <a:buNone/>
            </a:pPr>
            <a:r>
              <a:rPr lang="sr-Cyrl-RS" sz="1800" dirty="0" smtClean="0"/>
              <a:t>Наравно, када се обраћамо већем броју људи, замјеницу ви пишемо малим словом.</a:t>
            </a:r>
          </a:p>
          <a:p>
            <a:pPr marL="0" indent="0">
              <a:buNone/>
            </a:pPr>
            <a:r>
              <a:rPr lang="sr-Cyrl-RS" sz="1800" dirty="0" smtClean="0"/>
              <a:t>Кад боље размислим, </a:t>
            </a:r>
            <a:r>
              <a:rPr lang="sr-Cyrl-RS" sz="1800" b="1" dirty="0" smtClean="0"/>
              <a:t>Ви</a:t>
            </a:r>
            <a:r>
              <a:rPr lang="sr-Cyrl-RS" sz="1800" dirty="0" smtClean="0"/>
              <a:t> сте моја омиљена наставница.</a:t>
            </a:r>
          </a:p>
          <a:p>
            <a:pPr marL="0" indent="0">
              <a:buNone/>
            </a:pPr>
            <a:r>
              <a:rPr lang="sr-Cyrl-RS" sz="1800" dirty="0" smtClean="0"/>
              <a:t>Кад боље размислим, сви сте </a:t>
            </a:r>
            <a:r>
              <a:rPr lang="sr-Cyrl-RS" sz="1800" b="1" dirty="0" smtClean="0"/>
              <a:t>ви</a:t>
            </a:r>
            <a:r>
              <a:rPr lang="sr-Cyrl-RS" sz="1800" dirty="0" smtClean="0"/>
              <a:t> моји омиљени наставници.</a:t>
            </a:r>
          </a:p>
          <a:p>
            <a:pPr marL="0" indent="0">
              <a:buNone/>
            </a:pPr>
            <a:endParaRPr lang="sr-Cyrl-RS" sz="1800" dirty="0"/>
          </a:p>
          <a:p>
            <a:pPr marL="0" indent="0">
              <a:buNone/>
            </a:pPr>
            <a:r>
              <a:rPr lang="sr-Cyrl-RS" sz="1800" dirty="0" smtClean="0"/>
              <a:t>Када ословљавамо са Ви једну особу, каже се да јој персирамо.</a:t>
            </a:r>
            <a:endParaRPr lang="bs-Latn-BA" sz="1800" dirty="0"/>
          </a:p>
        </p:txBody>
      </p:sp>
    </p:spTree>
    <p:extLst>
      <p:ext uri="{BB962C8B-B14F-4D97-AF65-F5344CB8AC3E}">
        <p14:creationId xmlns:p14="http://schemas.microsoft.com/office/powerpoint/2010/main" val="267896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sz="2000" b="1" i="1" dirty="0" smtClean="0">
                <a:latin typeface="Times New Roman" pitchFamily="18" charset="0"/>
                <a:cs typeface="Times New Roman" pitchFamily="18" charset="0"/>
              </a:rPr>
              <a:t>Домаћи задатак</a:t>
            </a:r>
          </a:p>
          <a:p>
            <a:pPr marL="0" indent="0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У сљедећим реченицама издвој личне замјенице, одреди им падеж, значење и функцију у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реченици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!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Ти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си искрен и вјерујемо ти.  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Можеш ли га обрадовати?</a:t>
            </a:r>
          </a:p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Врати јој књигу!</a:t>
            </a:r>
          </a:p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Позивам те код себе.</a:t>
            </a:r>
          </a:p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Желим му све најбоље!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368860"/>
            <a:ext cx="3270329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9582"/>
            <a:ext cx="6809184" cy="151216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            ХВАЛА НА ПАЖЊИ!</a:t>
            </a:r>
            <a:endParaRPr lang="bs-Latn-B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597725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1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ЛИЧНЕ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endParaRPr lang="sr-Cyrl-RS" b="1" dirty="0"/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endParaRPr lang="sr-Cyrl-RS" b="1" dirty="0"/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r>
              <a:rPr lang="sr-Cyrl-RS" b="1" dirty="0" smtClean="0"/>
              <a:t>Личне замјенице </a:t>
            </a:r>
            <a:r>
              <a:rPr lang="sr-Cyrl-RS" dirty="0" smtClean="0"/>
              <a:t>су ријечи којима замјењујемо лица према њиховом учешћу у говору. </a:t>
            </a:r>
          </a:p>
          <a:p>
            <a:pPr marL="0" indent="0">
              <a:buNone/>
            </a:pPr>
            <a:endParaRPr lang="bs-Latn-B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272416"/>
            <a:ext cx="2912368" cy="215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  ЛИЧНЕ 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dirty="0" smtClean="0"/>
              <a:t>                 </a:t>
            </a: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              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ЈА/МИ                                  ТИ/ВИ </a:t>
            </a:r>
          </a:p>
          <a:p>
            <a:pPr marL="0" indent="0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             лице које говори            лице са којим разговарамо </a:t>
            </a:r>
          </a:p>
          <a:p>
            <a:pPr marL="0" indent="0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                прво лице                              друго лице </a:t>
            </a:r>
          </a:p>
          <a:p>
            <a:pPr marL="0" indent="0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                   ОН, ОНА, ОНО/ОНИ, ОНЕ, ОНА</a:t>
            </a:r>
          </a:p>
          <a:p>
            <a:pPr marL="0" indent="0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                            лице о којем говоримо  </a:t>
            </a:r>
          </a:p>
          <a:p>
            <a:pPr marL="0" indent="0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треће лице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0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sr-Cyrl-RS" dirty="0" smtClean="0"/>
              <a:t>  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dirty="0" smtClean="0"/>
              <a:t>Падежни облици – наглашени и ненаглашени</a:t>
            </a:r>
            <a:r>
              <a:rPr lang="bs-Latn-BA" dirty="0" smtClean="0"/>
              <a:t> (</a:t>
            </a:r>
            <a:r>
              <a:rPr lang="sr-Cyrl-RS" dirty="0" smtClean="0"/>
              <a:t>једнина</a:t>
            </a:r>
            <a:r>
              <a:rPr lang="bs-Latn-BA" dirty="0" smtClean="0"/>
              <a:t>)</a:t>
            </a:r>
            <a:endParaRPr lang="sr-Cyrl-RS" dirty="0" smtClean="0"/>
          </a:p>
          <a:p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Номинатив          ја                         ти                   он,  оно                 она</a:t>
            </a:r>
          </a:p>
          <a:p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Генитив               мене/ ме           тебе/ те           њега/ га                ње /је   </a:t>
            </a:r>
          </a:p>
          <a:p>
            <a:pPr marL="0" indent="0">
              <a:buNone/>
            </a:pPr>
            <a:r>
              <a:rPr lang="sr-Cyrl-RS" sz="1600" dirty="0" smtClean="0"/>
              <a:t>    </a:t>
            </a:r>
          </a:p>
          <a:p>
            <a:pPr marL="0" indent="0">
              <a:buNone/>
            </a:pPr>
            <a:r>
              <a:rPr lang="sr-Cyrl-RS" sz="1600" dirty="0" smtClean="0"/>
              <a:t>Датив                  мени / ми           теби/ ти          њему/ му              њој / јој</a:t>
            </a:r>
          </a:p>
          <a:p>
            <a:pPr marL="0" indent="0">
              <a:buNone/>
            </a:pPr>
            <a:r>
              <a:rPr lang="sr-Cyrl-RS" sz="1600" dirty="0" smtClean="0"/>
              <a:t>  </a:t>
            </a:r>
          </a:p>
          <a:p>
            <a:pPr marL="0" indent="0">
              <a:buNone/>
            </a:pPr>
            <a:r>
              <a:rPr lang="sr-Cyrl-RS" sz="1600" dirty="0" smtClean="0"/>
              <a:t>Акузатив             мене/ ме           тебе/ те           њега/ га/ њ            њу/ ју/ је</a:t>
            </a:r>
          </a:p>
          <a:p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Вокатив                 --                       ти                      --                         --</a:t>
            </a:r>
          </a:p>
          <a:p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Инструментал   (са) мном(е)    (са) тобом          (са) њим              (са) њом(е) </a:t>
            </a:r>
          </a:p>
          <a:p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Локатив               (о) мени          (о) теби             (о) њему               (о) њој</a:t>
            </a:r>
            <a:endParaRPr lang="bs-Latn-BA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489" y="2139702"/>
            <a:ext cx="1493825" cy="216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7715200" cy="85725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sr-Cyrl-RS" dirty="0" smtClean="0"/>
              <a:t>  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715200" cy="365531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dirty="0"/>
              <a:t>Падежни облици – наглашени и </a:t>
            </a:r>
            <a:r>
              <a:rPr lang="sr-Cyrl-RS" dirty="0" smtClean="0"/>
              <a:t>ненаглашени (множина)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sz="1600" dirty="0" smtClean="0"/>
              <a:t>Номинатив                  ми                              ви                          они, оне, она</a:t>
            </a:r>
          </a:p>
          <a:p>
            <a:pPr marL="0" indent="0">
              <a:buNone/>
            </a:pPr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Генитив                   нас/ нас                     вас/ вас                       њих/ их</a:t>
            </a:r>
          </a:p>
          <a:p>
            <a:pPr marL="0" indent="0">
              <a:buNone/>
            </a:pPr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Датив                       нама/ нам                вама/ вам                    њима/ им</a:t>
            </a:r>
          </a:p>
          <a:p>
            <a:pPr marL="0" indent="0">
              <a:buNone/>
            </a:pPr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Акузатив                  нас/ нас                    вас/ вас                       њих/ их</a:t>
            </a:r>
          </a:p>
          <a:p>
            <a:pPr marL="0" indent="0">
              <a:buNone/>
            </a:pPr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Вокатив                       --                               --                                 --</a:t>
            </a:r>
          </a:p>
          <a:p>
            <a:pPr marL="0" indent="0">
              <a:buNone/>
            </a:pPr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Инструментал        (са) нама                  (са) вама                     (са) њима</a:t>
            </a:r>
          </a:p>
          <a:p>
            <a:pPr marL="0" indent="0">
              <a:buNone/>
            </a:pPr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Локатив                   (о) нама                   (о) вама                       (о) њима</a:t>
            </a:r>
            <a:endParaRPr lang="bs-Latn-BA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912" y="1923679"/>
            <a:ext cx="175579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4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Наглашени облици користе се: </a:t>
            </a:r>
          </a:p>
          <a:p>
            <a:pPr marL="0" indent="0">
              <a:buNone/>
            </a:pP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НА ПОЧЕТКУ РЕЧЕНИЦЕ</a:t>
            </a:r>
          </a:p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Теби сам говорила.</a:t>
            </a:r>
          </a:p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(Не може: Ти сам говорила)</a:t>
            </a:r>
          </a:p>
          <a:p>
            <a:pPr marL="0" indent="0">
              <a:buNone/>
            </a:pP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ИЗА ПРИЈЕДЛОГА</a:t>
            </a:r>
          </a:p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Пошла сам према њему.</a:t>
            </a:r>
          </a:p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(Не може: Пошла сам према му)</a:t>
            </a:r>
          </a:p>
          <a:p>
            <a:pPr marL="0" indent="0">
              <a:buNone/>
            </a:pP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КАДА ИСТИЧЕМО ЗАМЈЕНИЦУ</a:t>
            </a:r>
          </a:p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Позвала сам њега, а не тебе.</a:t>
            </a:r>
          </a:p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(Не може: Позвала сам га, а не те)</a:t>
            </a:r>
            <a:endParaRPr lang="bs-Latn-B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83968" y="1203598"/>
            <a:ext cx="3657600" cy="342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Ненаглашени облици у оваквим случајевима захтијевају: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sr-Cyrl-RS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промјену </a:t>
            </a:r>
            <a:r>
              <a:rPr lang="sr-Cyrl-RS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редослиједа </a:t>
            </a:r>
            <a:r>
              <a:rPr lang="sr-Cyrl-RS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ријечи</a:t>
            </a:r>
            <a:endParaRPr lang="sr-Cyrl-RS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Говорила сам ти.</a:t>
            </a:r>
          </a:p>
          <a:p>
            <a:pPr marL="0" indent="0">
              <a:buNone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>- искључивање приједлога</a:t>
            </a:r>
          </a:p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Пошла сам му (у сусрет).</a:t>
            </a:r>
          </a:p>
          <a:p>
            <a:pPr marL="0" indent="0">
              <a:buNone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-промјену реченичне конструкције </a:t>
            </a:r>
          </a:p>
          <a:p>
            <a:pPr marL="0" indent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Позвала сам га. Нисам те позвала.</a:t>
            </a:r>
          </a:p>
          <a:p>
            <a:pPr>
              <a:buFontTx/>
              <a:buChar char="-"/>
            </a:pPr>
            <a:endParaRPr lang="bs-Latn-B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0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sr-Cyrl-RS" dirty="0" smtClean="0"/>
              <a:t> 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Деклинација повратне замјеница себе или се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Номинатив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--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Генитив                    себе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Датив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себи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Акузатив                  себе, се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Вокатив            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--                   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Инструментал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(са) собом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Локатив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(о) себи</a:t>
            </a:r>
          </a:p>
          <a:p>
            <a:pPr marL="0" indent="0">
              <a:buNone/>
            </a:pPr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Говорио је о њему.</a:t>
            </a:r>
          </a:p>
          <a:p>
            <a:pPr marL="0" indent="0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Говорио је о себи.</a:t>
            </a:r>
            <a:endParaRPr lang="bs-Latn-B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163564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Latn-B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06294"/>
            <a:ext cx="2370077" cy="197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6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Замјенице у реченици преузимају све функције именице. </a:t>
            </a:r>
          </a:p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Она чита.</a:t>
            </a:r>
          </a:p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Замјеница има функцију граматичког субјекта.</a:t>
            </a:r>
          </a:p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Угледала сам њега.</a:t>
            </a:r>
          </a:p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Замјеница има функцију објекта(ближег/правог).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228732"/>
            <a:ext cx="2703959" cy="151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0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ЛИЧНЕ 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ЗАМЈЕНИЦЕ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сљедећим реченицама издвој личне замјенице, одреди им падеж, значење и функцију у реченици!</a:t>
            </a:r>
          </a:p>
          <a:p>
            <a:pPr marL="0" indent="0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Престаните им шапутати!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97958"/>
              </p:ext>
            </p:extLst>
          </p:nvPr>
        </p:nvGraphicFramePr>
        <p:xfrm>
          <a:off x="539552" y="235572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замјеница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падеж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значење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функција</a:t>
                      </a:r>
                      <a:endParaRPr lang="bs-Latn-B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им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датив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намјена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даљи објекат</a:t>
                      </a:r>
                      <a:endParaRPr lang="bs-Latn-B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5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211</TotalTime>
  <Words>607</Words>
  <Application>Microsoft Office PowerPoint</Application>
  <PresentationFormat>On-screen Show (16:9)</PresentationFormat>
  <Paragraphs>138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Именичке замјенице</vt:lpstr>
      <vt:lpstr>               ЛИЧНЕ ЗАМЈЕНИЦЕ</vt:lpstr>
      <vt:lpstr>                  ЛИЧНЕ ЗАМЈЕНИЦЕ</vt:lpstr>
      <vt:lpstr>           ЛИЧНЕ  ЗАМЈЕНИЦЕ</vt:lpstr>
      <vt:lpstr>           ЛИЧНЕ  ЗАМЈЕНИЦЕ</vt:lpstr>
      <vt:lpstr>              ЛИЧНЕ  ЗАМЈЕНИЦЕ</vt:lpstr>
      <vt:lpstr>          ЛИЧНЕ  ЗАМЈЕНИЦЕ</vt:lpstr>
      <vt:lpstr>         ЛИЧНЕ  ЗАМЈЕНИЦЕ</vt:lpstr>
      <vt:lpstr>         ЛИЧНЕ  ЗАМЈЕНИЦЕ</vt:lpstr>
      <vt:lpstr>             ЛИЧНЕ  ЗАМЈЕНИЦЕ</vt:lpstr>
      <vt:lpstr>              ЛИЧНЕ  ЗАМЈЕНИЦЕ</vt:lpstr>
      <vt:lpstr>         ЛИЧНЕ  ЗАМЈЕНИЦЕ</vt:lpstr>
      <vt:lpstr>               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Именичке замјенице</dc:title>
  <dc:creator>HP</dc:creator>
  <cp:lastModifiedBy>HP</cp:lastModifiedBy>
  <cp:revision>26</cp:revision>
  <dcterms:created xsi:type="dcterms:W3CDTF">2021-02-21T10:32:29Z</dcterms:created>
  <dcterms:modified xsi:type="dcterms:W3CDTF">2021-02-21T20:19:57Z</dcterms:modified>
</cp:coreProperties>
</file>