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B6C3"/>
    <a:srgbClr val="99A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E77C1F-E5F9-4D1B-B3F5-569CB3216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2A7D5DE-9A10-4C06-803B-DE67182CC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95EBA7-BBA6-44DA-96F3-42D1B905E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543-CA61-4518-A02B-3B2A5C719747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5DAFC1-B8CD-4057-9DFF-5C6C45FB9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818FE9-07D1-480A-AE3A-BA37FD89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4515-E203-489A-85C8-ACB13476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8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CF81A2-411F-4E18-9083-6426DA40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EEFFEE9-A0FA-4789-B888-D7EAAA873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A1526D-5DB7-445D-9F83-312F3E70D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543-CA61-4518-A02B-3B2A5C719747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26ECBB-7352-40DC-AD6B-3DDE2470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FBD8A3-9508-4AF7-A964-F625491C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4515-E203-489A-85C8-ACB13476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2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B5FFAF4-712B-4F33-BB42-2E4C875CB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D4CEED-CC23-49FA-AED4-49D8B9B1A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B2658B-296E-4C72-99AD-A1ABD94F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543-CA61-4518-A02B-3B2A5C719747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1E66F4-E35E-463E-A6FE-746135671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B9A1D1-0BC7-4489-8782-1B0FC0214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4515-E203-489A-85C8-ACB13476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0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859A29-CAE9-48E8-8820-6F98EB92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060AF4-94AF-41CF-9424-9BBBD673D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7D5A1C-23FA-48BD-9B29-58DCD3044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543-CA61-4518-A02B-3B2A5C719747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DC504E-7F33-45D2-AA23-11AAC5CF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8793A6-D677-49DD-85FD-4E8892D67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4515-E203-489A-85C8-ACB13476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7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18620-70DA-422F-BF9F-112F91019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F4A6E7-4432-4D32-A87A-DD2E1D51B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36E48E-8DF5-47C2-8438-EF5688A2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543-CA61-4518-A02B-3B2A5C719747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C45564-BFC1-4B9B-933D-9A7C28892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1B7F0C-B473-4012-B5A7-819477BE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4515-E203-489A-85C8-ACB13476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1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D7D818-82FF-4D6C-96BB-CB6F9D3A4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B8F735-2B9C-4933-A289-894A8C93A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82409FC-B917-45C8-A4A7-F447AC084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369771-4388-4DE2-8CE2-4C0D1E2A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543-CA61-4518-A02B-3B2A5C719747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D4FB312-D1AE-4501-8185-5953D3886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5120BBA-A7F6-4709-A202-6FB99DB5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4515-E203-489A-85C8-ACB13476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A41F0-A791-429E-A6CF-0CE203B6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6381A3-F68A-4CE8-94FF-B78528FAD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17FF6D8-11BE-4FB0-B962-FFD5E5EB6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89D6F91-C6A2-4219-B77C-DD0A44E9A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8BFC81B-9864-4AA5-B470-0FE301A6E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2F12876-9866-4BB0-83DE-C89B7CDCC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543-CA61-4518-A02B-3B2A5C719747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3F5C9B4-4C73-4886-9DAD-4A910131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0278D70-3B80-49F5-9C87-7D6B3144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4515-E203-489A-85C8-ACB13476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5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79E6E-CC0C-4D84-AAFC-73E7A62E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452F651-5652-4E7C-A474-5E922D691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543-CA61-4518-A02B-3B2A5C719747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4975636-8B14-447A-949F-FF6F26055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F106B3B-2DC4-4F86-9B42-D0A0FEEA0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4515-E203-489A-85C8-ACB13476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3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10B6184-5AE1-4D63-98C1-771327699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543-CA61-4518-A02B-3B2A5C719747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74CF411-1AD2-4118-854F-513298F8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390B76-AA7A-4E1F-B21B-0B7E7647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4515-E203-489A-85C8-ACB13476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9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C4DC91-141D-4105-B765-B55FBE17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85B9CE-0D70-442F-BEA0-54E90EE2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B2F3B12-BAF4-41E5-ACA1-F2B15F2D6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B504FF-2A29-4CE6-B1EE-8C67E14A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543-CA61-4518-A02B-3B2A5C719747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7AA42B2-91F5-4CD8-8F91-3314AE39B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5FFF5CF-0CF3-4074-B2AA-B0737531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4515-E203-489A-85C8-ACB13476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4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5E4224-F9CD-4717-B1F0-63EEFB73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A544D29-145F-4076-AEAE-B08D7A88E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98B96C0-31B4-4A24-8400-134946CD9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A83161D-9BD7-420B-9115-64D51F78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543-CA61-4518-A02B-3B2A5C719747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37F899C-16C1-4634-A2DE-4EE0D7A07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A568EA-F77D-4FE7-AB5B-85467F2B3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4515-E203-489A-85C8-ACB13476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4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6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E335B37-DD8D-467A-8CED-E32F5B59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59E6E5-6FFE-49F3-9A8B-995915304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25BEE3-6C8E-4260-89E2-0ACE529D4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C4543-CA61-4518-A02B-3B2A5C719747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FD42F8-9ABC-432F-97A8-9C53159BB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D68C2C-8F86-4EAB-B6B7-ECA1A62D8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B4515-E203-489A-85C8-ACB134761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5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1FFB89-3261-4182-8667-DD9CC9E25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4A5A398-5661-478A-AEC9-4A7F76D3AC49}"/>
              </a:ext>
            </a:extLst>
          </p:cNvPr>
          <p:cNvSpPr/>
          <p:nvPr/>
        </p:nvSpPr>
        <p:spPr>
          <a:xfrm>
            <a:off x="1327387" y="2328143"/>
            <a:ext cx="10140918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Cyrl-B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Причање на основу датог почетка</a:t>
            </a:r>
          </a:p>
          <a:p>
            <a:pPr algn="ctr"/>
            <a:r>
              <a:rPr lang="bs-Cyrl-B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(вјежба усменог изражавања)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65E966D4-6963-4761-8121-2317CA658159}"/>
              </a:ext>
            </a:extLst>
          </p:cNvPr>
          <p:cNvSpPr txBox="1"/>
          <p:nvPr/>
        </p:nvSpPr>
        <p:spPr>
          <a:xfrm>
            <a:off x="360610" y="334851"/>
            <a:ext cx="4778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800" dirty="0" smtClean="0"/>
              <a:t>СРПСКИ ЈЕЗИК</a:t>
            </a:r>
          </a:p>
          <a:p>
            <a:r>
              <a:rPr lang="sr-Cyrl-BA" sz="2800" dirty="0"/>
              <a:t> </a:t>
            </a:r>
            <a:r>
              <a:rPr lang="sr-Cyrl-BA" sz="2800" dirty="0" smtClean="0"/>
              <a:t>    3.РАЗРЕД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317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D012FB1-C3C0-4BB2-B08A-1A62636035FF}"/>
              </a:ext>
            </a:extLst>
          </p:cNvPr>
          <p:cNvSpPr txBox="1"/>
          <p:nvPr/>
        </p:nvSpPr>
        <p:spPr>
          <a:xfrm>
            <a:off x="371475" y="276225"/>
            <a:ext cx="33813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3200" b="1" dirty="0">
                <a:solidFill>
                  <a:schemeClr val="accent1">
                    <a:lumMod val="50000"/>
                  </a:schemeClr>
                </a:solidFill>
              </a:rPr>
              <a:t>Приликом састављања приче морамо бити: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s-Cyrl-BA" sz="3200" b="1" dirty="0">
                <a:solidFill>
                  <a:schemeClr val="accent1">
                    <a:lumMod val="50000"/>
                  </a:schemeClr>
                </a:solidFill>
              </a:rPr>
              <a:t>маштовити,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s-Cyrl-BA" sz="3200" b="1" dirty="0">
                <a:solidFill>
                  <a:schemeClr val="accent1">
                    <a:lumMod val="50000"/>
                  </a:schemeClr>
                </a:solidFill>
              </a:rPr>
              <a:t>креативни и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s-Cyrl-BA" sz="3200" b="1" dirty="0">
                <a:solidFill>
                  <a:schemeClr val="accent1">
                    <a:lumMod val="50000"/>
                  </a:schemeClr>
                </a:solidFill>
              </a:rPr>
              <a:t>оживљавати разне предмете, ликове и догађаје.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9F6356-4A44-422B-9E6C-0D8C8099FBC3}"/>
              </a:ext>
            </a:extLst>
          </p:cNvPr>
          <p:cNvSpPr txBox="1"/>
          <p:nvPr/>
        </p:nvSpPr>
        <p:spPr>
          <a:xfrm>
            <a:off x="4924424" y="276225"/>
            <a:ext cx="689610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s-Cyrl-BA" sz="3200" b="1" dirty="0">
                <a:solidFill>
                  <a:schemeClr val="accent6">
                    <a:lumMod val="50000"/>
                  </a:schemeClr>
                </a:solidFill>
              </a:rPr>
              <a:t>Припрема за причање приче: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s-Cyrl-BA" sz="3200" b="1" dirty="0">
                <a:solidFill>
                  <a:schemeClr val="accent6">
                    <a:lumMod val="50000"/>
                  </a:schemeClr>
                </a:solidFill>
              </a:rPr>
              <a:t>Заједничка анализа датог почетка;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s-Cyrl-BA" sz="3200" b="1" dirty="0">
                <a:solidFill>
                  <a:schemeClr val="accent6">
                    <a:lumMod val="50000"/>
                  </a:schemeClr>
                </a:solidFill>
              </a:rPr>
              <a:t>Одређивање мјеста догађаја;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s-Cyrl-BA" sz="3200" b="1" dirty="0">
                <a:solidFill>
                  <a:schemeClr val="accent6">
                    <a:lumMod val="50000"/>
                  </a:schemeClr>
                </a:solidFill>
              </a:rPr>
              <a:t>Одређивање времена догађаја;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s-Cyrl-BA" sz="3200" b="1" dirty="0">
                <a:solidFill>
                  <a:schemeClr val="accent6">
                    <a:lumMod val="50000"/>
                  </a:schemeClr>
                </a:solidFill>
              </a:rPr>
              <a:t>Замишљени ток догађаја;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s-Cyrl-BA" sz="3200" b="1" dirty="0">
                <a:solidFill>
                  <a:schemeClr val="accent6">
                    <a:lumMod val="50000"/>
                  </a:schemeClr>
                </a:solidFill>
              </a:rPr>
              <a:t>Прављење плана приче;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s-Cyrl-BA" sz="3200" b="1" dirty="0">
                <a:solidFill>
                  <a:schemeClr val="accent6">
                    <a:lumMod val="50000"/>
                  </a:schemeClr>
                </a:solidFill>
              </a:rPr>
              <a:t>Усмено причање;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s-Cyrl-BA" sz="3200" b="1" dirty="0">
                <a:solidFill>
                  <a:schemeClr val="accent6">
                    <a:lumMod val="50000"/>
                  </a:schemeClr>
                </a:solidFill>
              </a:rPr>
              <a:t>Писмено причање. </a:t>
            </a:r>
          </a:p>
          <a:p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047025C-B12E-4D22-AF84-757ADEF524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01" l="3355" r="99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44" y="4078275"/>
            <a:ext cx="1948330" cy="240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0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1FFB89-3261-4182-8667-DD9CC9E25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20F6E16-ED89-4ADA-8B7C-2F64FDC53544}"/>
              </a:ext>
            </a:extLst>
          </p:cNvPr>
          <p:cNvSpPr/>
          <p:nvPr/>
        </p:nvSpPr>
        <p:spPr>
          <a:xfrm>
            <a:off x="237744" y="3297407"/>
            <a:ext cx="11548872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s-Cyrl-BA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Догодило се на мору</a:t>
            </a:r>
          </a:p>
          <a:p>
            <a:pPr algn="ctr"/>
            <a:endParaRPr lang="bs-Cyrl-BA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bs-Cyrl-BA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Тог сунчаног поподнева нашао сам се с друговима на морској обали. Сунце је пекло свом снагом. Било је неиздрживо. Људи су сједили испод густе крошње дрвета и разговарали. Ушли смо у празан чамац и отпловили према пучини...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75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AC1BE3B-7360-4001-B6BA-6975ACF5AA73}"/>
              </a:ext>
            </a:extLst>
          </p:cNvPr>
          <p:cNvSpPr txBox="1"/>
          <p:nvPr/>
        </p:nvSpPr>
        <p:spPr>
          <a:xfrm>
            <a:off x="238124" y="114300"/>
            <a:ext cx="5219702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3000" b="1" dirty="0">
                <a:solidFill>
                  <a:schemeClr val="accent1">
                    <a:lumMod val="50000"/>
                  </a:schemeClr>
                </a:solidFill>
              </a:rPr>
              <a:t>Са ким се нашао дјечак? </a:t>
            </a:r>
          </a:p>
          <a:p>
            <a:r>
              <a:rPr lang="bs-Cyrl-BA" sz="3000" b="1" dirty="0">
                <a:solidFill>
                  <a:schemeClr val="accent4">
                    <a:lumMod val="50000"/>
                  </a:schemeClr>
                </a:solidFill>
              </a:rPr>
              <a:t>Дјечак се нашао са друговима.</a:t>
            </a:r>
          </a:p>
          <a:p>
            <a:endParaRPr lang="bs-Cyrl-BA" sz="30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bs-Cyrl-BA" sz="3000" b="1" dirty="0">
                <a:solidFill>
                  <a:schemeClr val="accent1">
                    <a:lumMod val="50000"/>
                  </a:schemeClr>
                </a:solidFill>
              </a:rPr>
              <a:t>Гдје се нашао? </a:t>
            </a:r>
          </a:p>
          <a:p>
            <a:r>
              <a:rPr lang="bs-Cyrl-BA" sz="3000" b="1" dirty="0">
                <a:solidFill>
                  <a:schemeClr val="accent4">
                    <a:lumMod val="50000"/>
                  </a:schemeClr>
                </a:solidFill>
              </a:rPr>
              <a:t>Нашао се на морској обали.</a:t>
            </a:r>
          </a:p>
          <a:p>
            <a:endParaRPr lang="en-US" sz="3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bs-Cyrl-BA" sz="3000" b="1" dirty="0">
                <a:solidFill>
                  <a:schemeClr val="accent1">
                    <a:lumMod val="50000"/>
                  </a:schemeClr>
                </a:solidFill>
              </a:rPr>
              <a:t>Које доба дана је било?</a:t>
            </a:r>
          </a:p>
          <a:p>
            <a:r>
              <a:rPr lang="bs-Cyrl-BA" sz="3000" b="1" dirty="0">
                <a:solidFill>
                  <a:schemeClr val="accent4">
                    <a:lumMod val="50000"/>
                  </a:schemeClr>
                </a:solidFill>
              </a:rPr>
              <a:t>Било је поподне.</a:t>
            </a:r>
          </a:p>
          <a:p>
            <a:endParaRPr lang="en-US" sz="3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bs-Cyrl-BA" sz="3000" b="1" dirty="0">
                <a:solidFill>
                  <a:schemeClr val="accent1">
                    <a:lumMod val="50000"/>
                  </a:schemeClr>
                </a:solidFill>
              </a:rPr>
              <a:t>Какво је вријеме било тог дана?</a:t>
            </a:r>
            <a:endParaRPr lang="ru-RU" sz="3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bs-Cyrl-BA" sz="3000" b="1" dirty="0">
                <a:solidFill>
                  <a:schemeClr val="accent4">
                    <a:lumMod val="50000"/>
                  </a:schemeClr>
                </a:solidFill>
              </a:rPr>
              <a:t>Било је топло. Сунце је пекло свом снагом.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DB342A9-6643-40DD-9622-9EF50B68EA0B}"/>
              </a:ext>
            </a:extLst>
          </p:cNvPr>
          <p:cNvSpPr txBox="1"/>
          <p:nvPr/>
        </p:nvSpPr>
        <p:spPr>
          <a:xfrm>
            <a:off x="6464821" y="1941277"/>
            <a:ext cx="54890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bs-Cyrl-BA" sz="3000" b="1" dirty="0">
                <a:solidFill>
                  <a:schemeClr val="accent1">
                    <a:lumMod val="50000"/>
                  </a:schemeClr>
                </a:solidFill>
              </a:rPr>
              <a:t>Шта су људи радили тог поподнева?</a:t>
            </a:r>
          </a:p>
          <a:p>
            <a:r>
              <a:rPr lang="bs-Cyrl-BA" sz="3000" b="1" dirty="0">
                <a:solidFill>
                  <a:schemeClr val="accent4">
                    <a:lumMod val="50000"/>
                  </a:schemeClr>
                </a:solidFill>
              </a:rPr>
              <a:t>Људи су сједили испод густе крошње дрвета и разговарали.</a:t>
            </a:r>
          </a:p>
          <a:p>
            <a:endParaRPr lang="en-US" sz="3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bs-Cyrl-BA" sz="3000" b="1" dirty="0">
                <a:solidFill>
                  <a:schemeClr val="accent1">
                    <a:lumMod val="50000"/>
                  </a:schemeClr>
                </a:solidFill>
              </a:rPr>
              <a:t>Шта су дјечаци урадили?</a:t>
            </a:r>
          </a:p>
          <a:p>
            <a:r>
              <a:rPr lang="bs-Cyrl-BA" sz="3000" b="1" dirty="0">
                <a:solidFill>
                  <a:schemeClr val="accent4">
                    <a:lumMod val="50000"/>
                  </a:schemeClr>
                </a:solidFill>
              </a:rPr>
              <a:t>Дјечаци су ушли у празан чамац и отпловили према пучини.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C410CE6-BD6A-441B-82B1-C8B3EC557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43" b="92918" l="5682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4131">
            <a:off x="7717042" y="-11922"/>
            <a:ext cx="2246970" cy="237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1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2C96521-0673-4C31-8C2E-700BEDAF0F94}"/>
              </a:ext>
            </a:extLst>
          </p:cNvPr>
          <p:cNvSpPr txBox="1"/>
          <p:nvPr/>
        </p:nvSpPr>
        <p:spPr>
          <a:xfrm>
            <a:off x="381000" y="240804"/>
            <a:ext cx="1077277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b="1" dirty="0">
                <a:solidFill>
                  <a:schemeClr val="accent1">
                    <a:lumMod val="50000"/>
                  </a:schemeClr>
                </a:solidFill>
              </a:rPr>
              <a:t>Гдје би се све могла одвијати радња у наставку ове приче?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s-Cyrl-BA" sz="2800" b="1" dirty="0">
                <a:solidFill>
                  <a:schemeClr val="accent1">
                    <a:lumMod val="50000"/>
                  </a:schemeClr>
                </a:solidFill>
              </a:rPr>
              <a:t>На пучини.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s-Cyrl-BA" sz="2800" b="1" dirty="0">
                <a:solidFill>
                  <a:schemeClr val="accent1">
                    <a:lumMod val="50000"/>
                  </a:schemeClr>
                </a:solidFill>
              </a:rPr>
              <a:t>На острву.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s-Cyrl-BA" sz="2800" b="1" dirty="0">
                <a:solidFill>
                  <a:schemeClr val="accent1">
                    <a:lumMod val="50000"/>
                  </a:schemeClr>
                </a:solidFill>
              </a:rPr>
              <a:t>У пећини.</a:t>
            </a:r>
          </a:p>
          <a:p>
            <a:endParaRPr lang="bs-Cyrl-BA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bs-Cyrl-BA" sz="2800" b="1" dirty="0">
                <a:solidFill>
                  <a:schemeClr val="accent1">
                    <a:lumMod val="50000"/>
                  </a:schemeClr>
                </a:solidFill>
              </a:rPr>
              <a:t>Колико би могла трајати та авантура?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s-Cyrl-BA" sz="2800" b="1" dirty="0">
                <a:solidFill>
                  <a:schemeClr val="accent1">
                    <a:lumMod val="50000"/>
                  </a:schemeClr>
                </a:solidFill>
              </a:rPr>
              <a:t>Пар сати.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s-Cyrl-BA" sz="2800" b="1" dirty="0">
                <a:solidFill>
                  <a:schemeClr val="accent1">
                    <a:lumMod val="50000"/>
                  </a:schemeClr>
                </a:solidFill>
              </a:rPr>
              <a:t>Један дан.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s-Cyrl-BA" sz="2800" b="1" dirty="0">
                <a:solidFill>
                  <a:schemeClr val="accent1">
                    <a:lumMod val="50000"/>
                  </a:schemeClr>
                </a:solidFill>
              </a:rPr>
              <a:t>Неколико дана.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bs-Cyrl-BA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bs-Cyrl-BA" sz="2800" b="1" dirty="0">
                <a:solidFill>
                  <a:schemeClr val="accent1">
                    <a:lumMod val="50000"/>
                  </a:schemeClr>
                </a:solidFill>
              </a:rPr>
              <a:t>У које доба дана би се могла дешавати радња?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s-Cyrl-BA" sz="2800" b="1" dirty="0" smtClean="0">
                <a:solidFill>
                  <a:schemeClr val="accent1">
                    <a:lumMod val="50000"/>
                  </a:schemeClr>
                </a:solidFill>
              </a:rPr>
              <a:t>Предвече</a:t>
            </a:r>
            <a:r>
              <a:rPr lang="bs-Cyrl-BA" sz="28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s-Cyrl-BA" sz="2800" b="1" dirty="0">
                <a:solidFill>
                  <a:schemeClr val="accent1">
                    <a:lumMod val="50000"/>
                  </a:schemeClr>
                </a:solidFill>
              </a:rPr>
              <a:t>У ноћи.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s-Cyrl-BA" sz="2800" b="1" dirty="0">
                <a:solidFill>
                  <a:schemeClr val="accent1">
                    <a:lumMod val="50000"/>
                  </a:schemeClr>
                </a:solidFill>
              </a:rPr>
              <a:t>Сутрадан.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696A11F-10DF-42FA-87FD-803B4F858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333" y="4498695"/>
            <a:ext cx="2975951" cy="192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3603574-A322-40EE-8D41-F39B5EF08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445" y="1231929"/>
            <a:ext cx="4816839" cy="2833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085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BE27FB3-C17F-465C-9DAE-3748FE0B9926}"/>
              </a:ext>
            </a:extLst>
          </p:cNvPr>
          <p:cNvSpPr txBox="1"/>
          <p:nvPr/>
        </p:nvSpPr>
        <p:spPr>
          <a:xfrm>
            <a:off x="400050" y="361950"/>
            <a:ext cx="10772775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3100" b="1" dirty="0">
                <a:solidFill>
                  <a:schemeClr val="accent1">
                    <a:lumMod val="50000"/>
                  </a:schemeClr>
                </a:solidFill>
              </a:rPr>
              <a:t>Шта се све могло десити?</a:t>
            </a:r>
          </a:p>
          <a:p>
            <a:endParaRPr lang="bs-Cyrl-BA" sz="31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s-Cyrl-BA" sz="3100" b="1" dirty="0">
                <a:solidFill>
                  <a:schemeClr val="accent1">
                    <a:lumMod val="50000"/>
                  </a:schemeClr>
                </a:solidFill>
              </a:rPr>
              <a:t>Пронашли су: пусто острво, остатке потонулог брода, скривено благо ...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bs-Cyrl-BA" sz="3100" b="1" dirty="0">
                <a:solidFill>
                  <a:schemeClr val="accent1">
                    <a:lumMod val="50000"/>
                  </a:schemeClr>
                </a:solidFill>
              </a:rPr>
              <a:t>Срели су: морску сирену, ајкулу, делфина, гусаре ...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bs-Cyrl-BA" sz="3100" b="1" dirty="0">
                <a:solidFill>
                  <a:schemeClr val="accent1">
                    <a:lumMod val="50000"/>
                  </a:schemeClr>
                </a:solidFill>
              </a:rPr>
              <a:t>Упознали су неке необичне људе.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bs-Cyrl-BA" sz="3100" b="1" dirty="0">
                <a:solidFill>
                  <a:schemeClr val="accent1">
                    <a:lumMod val="50000"/>
                  </a:schemeClr>
                </a:solidFill>
              </a:rPr>
              <a:t>Остали заробљени у пећини.</a:t>
            </a:r>
          </a:p>
          <a:p>
            <a:endParaRPr lang="bs-Cyrl-BA" sz="3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F3B864B-A894-4F91-AA73-E81A0AC661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191" y="4996084"/>
            <a:ext cx="1677634" cy="1634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FACB948-89D8-4A7A-B37A-FF7CFA30A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120" y="3575774"/>
            <a:ext cx="2155590" cy="328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721A62C-BD5E-4C02-B5B4-F17172D9A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CA77957-E816-47EA-8FA4-DF9847220A1E}"/>
              </a:ext>
            </a:extLst>
          </p:cNvPr>
          <p:cNvSpPr/>
          <p:nvPr/>
        </p:nvSpPr>
        <p:spPr>
          <a:xfrm>
            <a:off x="2215020" y="702407"/>
            <a:ext cx="806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Cyrl-B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Задатак за самосталан рад</a:t>
            </a:r>
            <a:endParaRPr lang="bs-Cyrl-B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9CCF536-8E10-44D4-B1B8-188495352603}"/>
              </a:ext>
            </a:extLst>
          </p:cNvPr>
          <p:cNvSpPr/>
          <p:nvPr/>
        </p:nvSpPr>
        <p:spPr>
          <a:xfrm>
            <a:off x="2005027" y="4230170"/>
            <a:ext cx="87856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Cyrl-B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Настави започету причу.</a:t>
            </a:r>
          </a:p>
          <a:p>
            <a:pPr algn="ctr"/>
            <a:r>
              <a:rPr lang="bs-Cyrl-B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Почетак приче налази се у уџбенику </a:t>
            </a:r>
          </a:p>
          <a:p>
            <a:pPr algn="ctr"/>
            <a:r>
              <a:rPr lang="bs-Cyrl-BA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„Од </a:t>
            </a:r>
            <a:r>
              <a:rPr lang="bs-Cyrl-B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ријечи до </a:t>
            </a:r>
            <a:r>
              <a:rPr lang="bs-Cyrl-BA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реченице“ </a:t>
            </a:r>
            <a:r>
              <a:rPr lang="bs-Cyrl-B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64. страни.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119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7699853-0600-42F2-ABCC-B2C9DE157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6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314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Ivana i Slaviša</cp:lastModifiedBy>
  <cp:revision>19</cp:revision>
  <dcterms:created xsi:type="dcterms:W3CDTF">2021-02-17T15:18:57Z</dcterms:created>
  <dcterms:modified xsi:type="dcterms:W3CDTF">2021-02-18T16:07:49Z</dcterms:modified>
</cp:coreProperties>
</file>