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6" r:id="rId6"/>
    <p:sldId id="259" r:id="rId7"/>
    <p:sldId id="269" r:id="rId8"/>
    <p:sldId id="263" r:id="rId9"/>
    <p:sldId id="265" r:id="rId10"/>
    <p:sldId id="258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50" d="100"/>
          <a:sy n="50" d="100"/>
        </p:scale>
        <p:origin x="1092" y="4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473C-60B4-415E-BFF7-DD1F0EBE19D8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4" y="0"/>
            <a:ext cx="92441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638550"/>
            <a:ext cx="4953000" cy="661988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sr-Cyrl-B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0" y="4419038"/>
            <a:ext cx="2438400" cy="55245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B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РАЗРЕД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90"/>
                    </a14:imgEffect>
                    <a14:imgEffect>
                      <a14:saturation sat="121000"/>
                    </a14:imgEffect>
                    <a14:imgEffect>
                      <a14:brightnessContrast bright="1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59"/>
            <a:ext cx="9144000" cy="5161459"/>
          </a:xfrm>
          <a:prstGeom prst="rect">
            <a:avLst/>
          </a:prstGeom>
          <a:effectLst>
            <a:outerShdw blurRad="1270000" dist="2146300" dir="5400000" algn="ctr" rotWithShape="0">
              <a:srgbClr val="000000">
                <a:alpha val="0"/>
              </a:srgbClr>
            </a:outerShdw>
            <a:reflection blurRad="1117600" endPos="91000" dist="1270000" dir="5400000" sy="-100000" algn="bl" rotWithShape="0"/>
            <a:softEdge rad="1270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4743449"/>
          </a:xfrm>
          <a:effectLst>
            <a:outerShdw dist="50800" dir="5400000" sx="1000" sy="1000" algn="ctr" rotWithShape="0">
              <a:schemeClr val="accent1">
                <a:lumMod val="20000"/>
                <a:lumOff val="80000"/>
                <a:alpha val="2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sr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самосталан рад:</a:t>
            </a: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Покушај да наставиш пјесму и да осмислиш какав би одговор дао бег Костадин на критике Краљевић Марка. </a:t>
            </a:r>
          </a:p>
          <a:p>
            <a:pPr marL="457200" indent="-457200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90"/>
                    </a14:imgEffect>
                    <a14:imgEffect>
                      <a14:saturation sat="121000"/>
                    </a14:imgEffect>
                    <a14:imgEffect>
                      <a14:brightnessContrast bright="1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59"/>
            <a:ext cx="9144000" cy="5161459"/>
          </a:xfrm>
          <a:prstGeom prst="rect">
            <a:avLst/>
          </a:prstGeom>
          <a:effectLst>
            <a:outerShdw blurRad="1270000" dist="2146300" dir="5400000" algn="ctr" rotWithShape="0">
              <a:srgbClr val="000000">
                <a:alpha val="0"/>
              </a:srgbClr>
            </a:outerShdw>
            <a:reflection blurRad="1117600" endPos="91000" dist="1270000" dir="5400000" sy="-100000" algn="bl" rotWithShape="0"/>
            <a:softEdge rad="1270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4743449"/>
          </a:xfrm>
          <a:effectLst>
            <a:outerShdw dist="50800" dir="5400000" sx="1000" sy="1000" algn="ctr" rotWithShape="0">
              <a:schemeClr val="accent1">
                <a:lumMod val="20000"/>
                <a:lumOff val="80000"/>
                <a:alpha val="2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sr-Cyrl-B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самосталан рад:</a:t>
            </a: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sr-Cyrl-B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Покушај да наставиш пјесму и да осмислиш какав би одговор дао бег Костадин на критике Краљевић Марка. </a:t>
            </a:r>
          </a:p>
          <a:p>
            <a:pPr marL="457200" indent="-457200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60" y="-25044"/>
            <a:ext cx="9220919" cy="5168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280" y="-857250"/>
            <a:ext cx="8001000" cy="304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r-Cyrl-BA" dirty="0"/>
          </a:p>
          <a:p>
            <a:pPr algn="ctr">
              <a:buNone/>
            </a:pPr>
            <a:endParaRPr lang="sr-Cyrl-BA" dirty="0"/>
          </a:p>
          <a:p>
            <a:pPr algn="ctr">
              <a:buNone/>
            </a:pPr>
            <a:r>
              <a:rPr lang="sr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,,Марко Краљевић и бег Костадин”</a:t>
            </a:r>
          </a:p>
          <a:p>
            <a:pPr algn="ctr">
              <a:buNone/>
            </a:pPr>
            <a:endParaRPr lang="sr-Cyrl-BA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sr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Народна пјесма</a:t>
            </a:r>
            <a:endParaRPr lang="sr-Cyrl-B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0" y="1"/>
            <a:ext cx="9144000" cy="5237596"/>
          </a:xfrm>
          <a:prstGeom prst="rect">
            <a:avLst/>
          </a:prstGeom>
          <a:effectLst>
            <a:reflection endPos="0" dir="5400000" sy="-100000" algn="bl" rotWithShape="0"/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"/>
            <a:ext cx="6921500" cy="52375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61950"/>
            <a:ext cx="7620000" cy="425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 се једним именом зову пјесме које говоре о </a:t>
            </a:r>
            <a:r>
              <a:rPr lang="sr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важним догађајима и јунацима?</a:t>
            </a:r>
            <a:r>
              <a:rPr lang="sr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Називају се ЕПСКЕ ПЈЕСМЕ!</a:t>
            </a: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31f8d87a0ae34a3f4b51ab9749e3ce75.jpg"/>
          <p:cNvPicPr>
            <a:picLocks noChangeAspect="1"/>
          </p:cNvPicPr>
          <p:nvPr/>
        </p:nvPicPr>
        <p:blipFill rotWithShape="1">
          <a:blip r:embed="rId5" cstate="print"/>
          <a:srcRect l="5128" t="11173" r="5128" b="10615"/>
          <a:stretch/>
        </p:blipFill>
        <p:spPr>
          <a:xfrm>
            <a:off x="3238500" y="1946672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Разговор о пјесми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,,Марко Краљевић и бег Костадин”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2672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Да ли знаш шта значи нечовјештво?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Нечовјештво значи да је неко неправедан према некоме.</a:t>
            </a:r>
          </a:p>
          <a:p>
            <a:pPr marL="457200" indent="-457200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Ко је у пјесми нечовјечан?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пјесми је нечовјечан бег Костадин.</a:t>
            </a:r>
          </a:p>
          <a:p>
            <a:pPr marL="457200" indent="-457200">
              <a:buNone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420100" cy="41910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Како се Марко Краљевић опходи према двјема сиротицама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након што их је бег Костадин отјерао?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 их је одвео до чаршије, нахранио и лијепо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обукао.</a:t>
            </a: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Како се бег понашао према старим господарима?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Старе господаре, који су сад сиромашни, ставио је да сједе на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крају трпезе, а људе који су се тек обогатили ставља поред себе.</a:t>
            </a:r>
          </a:p>
          <a:p>
            <a:pPr marL="457200" indent="-457200">
              <a:buNone/>
            </a:pPr>
            <a:endParaRPr lang="sr-Cyrl-BA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markooo.jpg"/>
          <p:cNvPicPr>
            <a:picLocks noChangeAspect="1"/>
          </p:cNvPicPr>
          <p:nvPr/>
        </p:nvPicPr>
        <p:blipFill rotWithShape="1">
          <a:blip r:embed="rId4" cstate="print"/>
          <a:srcRect l="9301" t="7900" r="11628" b="9152"/>
          <a:stretch/>
        </p:blipFill>
        <p:spPr>
          <a:xfrm>
            <a:off x="2743200" y="1581150"/>
            <a:ext cx="2590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85750"/>
            <a:ext cx="8915400" cy="48577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5. Да ли се бег Костадин према родитељима понашао људски? </a:t>
            </a:r>
          </a:p>
          <a:p>
            <a:pPr marL="457200" indent="-457200">
              <a:buNone/>
            </a:pP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Према родитељима се није понашао људски, јер их није</a:t>
            </a: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позвао</a:t>
            </a: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за</a:t>
            </a: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трпезу.</a:t>
            </a: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6. Како треба да се понашамо према родитељима када остаре?</a:t>
            </a:r>
          </a:p>
          <a:p>
            <a:pPr marL="457200" indent="-457200">
              <a:buNone/>
            </a:pP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Треба да их поштујемо, да им помажемо и да их се не стидимо.</a:t>
            </a:r>
            <a:r>
              <a:rPr lang="sr-Latn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Kronungsmahl-940x626-840x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504950"/>
            <a:ext cx="4419600" cy="171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Које особине Марка Краљевића препознајеш у овој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пјесми? (</a:t>
            </a:r>
            <a:r>
              <a:rPr lang="sr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заокружи тачне одговоре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завидност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праведност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наивност</a:t>
            </a: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 племенитост</a:t>
            </a: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457200" y="2571750"/>
            <a:ext cx="381000" cy="381000"/>
          </a:xfrm>
          <a:prstGeom prst="arc">
            <a:avLst>
              <a:gd name="adj1" fmla="val 7160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457200" y="1657350"/>
            <a:ext cx="381000" cy="381000"/>
          </a:xfrm>
          <a:prstGeom prst="arc">
            <a:avLst>
              <a:gd name="adj1" fmla="val 7160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rko-kraqev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971550"/>
            <a:ext cx="3200400" cy="412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1"/>
            <a:ext cx="8229600" cy="430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По чему треба цијенити човјека – по поступцима, или по одијелу?</a:t>
            </a:r>
          </a:p>
          <a:p>
            <a:pPr algn="just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Човјека треба цијенити по његовим поступцима.</a:t>
            </a:r>
          </a:p>
          <a:p>
            <a:pPr algn="just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 Кога бисте радије изабрали за пријатеља, Марка    Краљевића или бег Костадина? Објасни зашто!  (</a:t>
            </a:r>
            <a:r>
              <a:rPr lang="sr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одговор запиши у своју свеску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33375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ли си ти некад био неправедан према некоме? (</a:t>
            </a:r>
            <a:r>
              <a:rPr lang="sr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одговор запиши у своју свеску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pPr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ПОУКЕ:  (</a:t>
            </a:r>
            <a:r>
              <a:rPr lang="sr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свако нечовјештво по једна порука</a:t>
            </a: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Одијело не чини човјека.</a:t>
            </a:r>
          </a:p>
          <a:p>
            <a:pPr marL="457200" indent="-457200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Људи вриједе више од новца.</a:t>
            </a:r>
          </a:p>
          <a:p>
            <a:pPr marL="457200" indent="-457200">
              <a:buNone/>
            </a:pPr>
            <a:endParaRPr lang="sr-Cyrl-B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 Родитеље треба поштовати.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377</Words>
  <Application>Microsoft Office PowerPoint</Application>
  <PresentationFormat>On-screen Show (16:9)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СРПСКИ ЈЕЗИК</vt:lpstr>
      <vt:lpstr>PowerPoint Presentation</vt:lpstr>
      <vt:lpstr>PowerPoint Presentation</vt:lpstr>
      <vt:lpstr>Разговор о пјесми ,,Марко Краљевић и бег Костадин”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ln</dc:creator>
  <cp:lastModifiedBy>User</cp:lastModifiedBy>
  <cp:revision>66</cp:revision>
  <dcterms:created xsi:type="dcterms:W3CDTF">2021-02-01T22:21:22Z</dcterms:created>
  <dcterms:modified xsi:type="dcterms:W3CDTF">2021-02-09T21:56:22Z</dcterms:modified>
</cp:coreProperties>
</file>