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7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s-Cyrl-BA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лИСТЕ</a:t>
            </a:r>
            <a:endParaRPr lang="sr-Latn-C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868229" y="4484914"/>
            <a:ext cx="4194627" cy="1991115"/>
          </a:xfrm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00"/>
          </a:effectLst>
          <a:scene3d>
            <a:camera prst="perspectiveContrastingRightFacing"/>
            <a:lightRig rig="threePt" dir="t"/>
          </a:scene3d>
        </p:spPr>
        <p:txBody>
          <a:bodyPr>
            <a:noAutofit/>
          </a:bodyPr>
          <a:lstStyle/>
          <a:p>
            <a:r>
              <a:rPr lang="sr-Latn-CS" sz="8800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HTML</a:t>
            </a:r>
            <a:endParaRPr lang="sr-Latn-CS" sz="8800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32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3"/>
            <a:ext cx="12192000" cy="685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10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7882" y="618186"/>
            <a:ext cx="11114467" cy="517301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bs-Cyrl-BA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bs-Cyrl-B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bs-Cyrl-BA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bs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Листе се користе за разне врсте набрајања у тексту.</a:t>
            </a:r>
            <a:endParaRPr lang="sr-Latn-C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bs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Разликујемо двије врсте листи:</a:t>
            </a:r>
            <a:endParaRPr lang="sr-Latn-C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bs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Нумерисане (листе са бројевима)</a:t>
            </a:r>
          </a:p>
          <a:p>
            <a:pPr lvl="2"/>
            <a:r>
              <a:rPr lang="bs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Ненумерисане (листе са ознакама)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9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33764"/>
          </a:xfrm>
        </p:spPr>
        <p:txBody>
          <a:bodyPr>
            <a:normAutofit fontScale="90000"/>
          </a:bodyPr>
          <a:lstStyle/>
          <a:p>
            <a:r>
              <a:rPr lang="bs-Cyrl-BA" dirty="0">
                <a:latin typeface="Arial" panose="020B0604020202020204" pitchFamily="34" charset="0"/>
                <a:cs typeface="Arial" panose="020B0604020202020204" pitchFamily="34" charset="0"/>
              </a:rPr>
              <a:t>Нумерисане </a:t>
            </a:r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листе (листе </a:t>
            </a:r>
            <a:r>
              <a:rPr lang="bs-Cyrl-BA" dirty="0">
                <a:latin typeface="Arial" panose="020B0604020202020204" pitchFamily="34" charset="0"/>
                <a:cs typeface="Arial" panose="020B0604020202020204" pitchFamily="34" charset="0"/>
              </a:rPr>
              <a:t>са бројевима)</a:t>
            </a:r>
            <a:r>
              <a:rPr lang="bs-Cyrl-BA" dirty="0"/>
              <a:t/>
            </a:r>
            <a:br>
              <a:rPr lang="bs-Cyrl-BA" dirty="0"/>
            </a:br>
            <a:endParaRPr lang="sr-Latn-CS" dirty="0"/>
          </a:p>
        </p:txBody>
      </p:sp>
      <p:sp>
        <p:nvSpPr>
          <p:cNvPr id="6" name="Čuvar mesta za sadržaj 5"/>
          <p:cNvSpPr>
            <a:spLocks noGrp="1"/>
          </p:cNvSpPr>
          <p:nvPr>
            <p:ph sz="half" idx="1"/>
          </p:nvPr>
        </p:nvSpPr>
        <p:spPr>
          <a:xfrm>
            <a:off x="901520" y="1352282"/>
            <a:ext cx="10895527" cy="49068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ct val="99000"/>
              <a:buFont typeface="Wingdings" panose="05000000000000000000" pitchFamily="2" charset="2"/>
              <a:buChar char="§"/>
            </a:pPr>
            <a:r>
              <a:rPr lang="sr-Latn-CS" dirty="0" smtClean="0"/>
              <a:t> </a:t>
            </a:r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Нумерисане листе су листе код који се испред ставки листе приказују </a:t>
            </a:r>
            <a:r>
              <a:rPr lang="sr-Latn-C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бројеви. </a:t>
            </a:r>
            <a:endParaRPr lang="sr-Latn-C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99000"/>
              <a:buNone/>
            </a:pPr>
            <a:endParaRPr lang="bs-Cyrl-B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99000"/>
              <a:buFont typeface="Wingdings" panose="05000000000000000000" pitchFamily="2" charset="2"/>
              <a:buChar char="§"/>
            </a:pPr>
            <a:r>
              <a:rPr lang="sr-Latn-C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За дефинисање листе ове врсте користи се таг &lt;</a:t>
            </a:r>
            <a:r>
              <a:rPr lang="sr-Latn-C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&gt;, док се за дефинисање ставке користи &lt;</a:t>
            </a:r>
            <a:r>
              <a:rPr lang="sr-Latn-CS" dirty="0" smtClean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&gt;. </a:t>
            </a:r>
            <a:endParaRPr lang="sr-Latn-C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99000"/>
              <a:buNone/>
            </a:pPr>
            <a:endParaRPr lang="bs-Cyrl-B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C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Општи облик дефинисања нумерисане листе је:</a:t>
            </a:r>
            <a:endParaRPr lang="sr-Latn-C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Latn-C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s-Cyrl-BA" dirty="0" smtClean="0">
                <a:solidFill>
                  <a:srgbClr val="FF0000"/>
                </a:solidFill>
              </a:rPr>
              <a:t>         </a:t>
            </a:r>
            <a:r>
              <a:rPr lang="sr-Latn-CS" dirty="0" smtClean="0">
                <a:solidFill>
                  <a:srgbClr val="FF0000"/>
                </a:solidFill>
              </a:rPr>
              <a:t>                          </a:t>
            </a:r>
            <a:r>
              <a:rPr lang="bs-Cyrl-BA" dirty="0" smtClean="0">
                <a:solidFill>
                  <a:srgbClr val="FF0000"/>
                </a:solidFill>
              </a:rPr>
              <a:t>  </a:t>
            </a:r>
            <a:r>
              <a:rPr lang="sr-Latn-CS" dirty="0" smtClean="0">
                <a:solidFill>
                  <a:srgbClr val="FF0000"/>
                </a:solidFill>
              </a:rPr>
              <a:t>&lt;</a:t>
            </a:r>
            <a:r>
              <a:rPr lang="sr-Latn-CS" dirty="0" err="1" smtClean="0">
                <a:solidFill>
                  <a:srgbClr val="FF0000"/>
                </a:solidFill>
              </a:rPr>
              <a:t>ol</a:t>
            </a:r>
            <a:r>
              <a:rPr lang="sr-Latn-CS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s-Cyrl-BA" dirty="0" smtClean="0">
                <a:solidFill>
                  <a:srgbClr val="FF0000"/>
                </a:solidFill>
              </a:rPr>
              <a:t>          </a:t>
            </a:r>
            <a:r>
              <a:rPr lang="sr-Latn-CS" dirty="0" smtClean="0">
                <a:solidFill>
                  <a:srgbClr val="FF0000"/>
                </a:solidFill>
              </a:rPr>
              <a:t>	</a:t>
            </a:r>
            <a:r>
              <a:rPr lang="bs-Cyrl-BA" dirty="0" smtClean="0">
                <a:solidFill>
                  <a:srgbClr val="FF0000"/>
                </a:solidFill>
              </a:rPr>
              <a:t>    </a:t>
            </a:r>
            <a:r>
              <a:rPr lang="sr-Latn-CS" dirty="0" smtClean="0">
                <a:solidFill>
                  <a:srgbClr val="FF0000"/>
                </a:solidFill>
              </a:rPr>
              <a:t>                          &lt;li&gt; prva stavka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s-Cyrl-BA" sz="2400" dirty="0" smtClean="0">
                <a:solidFill>
                  <a:srgbClr val="FF0000"/>
                </a:solidFill>
              </a:rPr>
              <a:t>   </a:t>
            </a:r>
            <a:r>
              <a:rPr lang="sr-Latn-CS" sz="2400" dirty="0" smtClean="0">
                <a:solidFill>
                  <a:srgbClr val="FF0000"/>
                </a:solidFill>
              </a:rPr>
              <a:t>                </a:t>
            </a:r>
            <a:r>
              <a:rPr lang="bs-Cyrl-BA" sz="2400" dirty="0" smtClean="0">
                <a:solidFill>
                  <a:srgbClr val="FF0000"/>
                </a:solidFill>
              </a:rPr>
              <a:t> </a:t>
            </a:r>
            <a:r>
              <a:rPr lang="sr-Latn-CS" sz="2400" dirty="0" smtClean="0">
                <a:solidFill>
                  <a:srgbClr val="FF0000"/>
                </a:solidFill>
              </a:rPr>
              <a:t>                     </a:t>
            </a:r>
            <a:r>
              <a:rPr lang="bs-Cyrl-BA" sz="2400" dirty="0" smtClean="0">
                <a:solidFill>
                  <a:srgbClr val="FF0000"/>
                </a:solidFill>
              </a:rPr>
              <a:t> </a:t>
            </a:r>
            <a:r>
              <a:rPr lang="sr-Latn-CS" sz="2400" dirty="0" smtClean="0">
                <a:solidFill>
                  <a:srgbClr val="FF0000"/>
                </a:solidFill>
              </a:rPr>
              <a:t>…………………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s-Cyrl-BA" sz="2400" dirty="0" smtClean="0">
                <a:solidFill>
                  <a:srgbClr val="FF0000"/>
                </a:solidFill>
              </a:rPr>
              <a:t>    </a:t>
            </a:r>
            <a:r>
              <a:rPr lang="sr-Latn-CS" sz="2400" dirty="0" smtClean="0">
                <a:solidFill>
                  <a:srgbClr val="FF0000"/>
                </a:solidFill>
              </a:rPr>
              <a:t>                                    &lt;li&gt; poslednja stavka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CS" sz="2400" dirty="0" smtClean="0">
                <a:solidFill>
                  <a:srgbClr val="FF0000"/>
                </a:solidFill>
              </a:rPr>
              <a:t>                                    &lt;/</a:t>
            </a:r>
            <a:r>
              <a:rPr lang="sr-Latn-CS" sz="2400" dirty="0" err="1" smtClean="0">
                <a:solidFill>
                  <a:srgbClr val="FF0000"/>
                </a:solidFill>
              </a:rPr>
              <a:t>ol</a:t>
            </a:r>
            <a:r>
              <a:rPr lang="sr-Latn-CS" sz="2400" dirty="0" smtClean="0">
                <a:solidFill>
                  <a:srgbClr val="FF0000"/>
                </a:solidFill>
              </a:rPr>
              <a:t>&gt;</a:t>
            </a:r>
          </a:p>
          <a:p>
            <a:pPr marL="914400" lvl="2" indent="0">
              <a:buNone/>
            </a:pPr>
            <a:endParaRPr lang="sr-Latn-CS" dirty="0" smtClean="0"/>
          </a:p>
          <a:p>
            <a:pPr marL="914400" lvl="2" indent="0">
              <a:buNone/>
            </a:pPr>
            <a:endParaRPr lang="bs-Cyrl-BA" dirty="0" smtClean="0"/>
          </a:p>
          <a:p>
            <a:endParaRPr lang="sr-Latn-CS" dirty="0"/>
          </a:p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xmlns="" val="13171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1657" y="432987"/>
            <a:ext cx="9905998" cy="706699"/>
          </a:xfrm>
        </p:spPr>
        <p:txBody>
          <a:bodyPr/>
          <a:lstStyle/>
          <a:p>
            <a:r>
              <a:rPr lang="bs-Cyrl-BA" dirty="0" smtClean="0"/>
              <a:t>Примјер</a:t>
            </a:r>
            <a:r>
              <a:rPr lang="sr-Latn-CS" dirty="0" smtClean="0"/>
              <a:t> </a:t>
            </a:r>
            <a:endParaRPr lang="sr-Latn-C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133" y="1273269"/>
            <a:ext cx="3793406" cy="513283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57" y="1139686"/>
            <a:ext cx="5041352" cy="526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45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33764"/>
          </a:xfrm>
        </p:spPr>
        <p:txBody>
          <a:bodyPr>
            <a:normAutofit fontScale="90000"/>
          </a:bodyPr>
          <a:lstStyle/>
          <a:p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неНумерисане листе (листе </a:t>
            </a:r>
            <a:r>
              <a:rPr lang="bs-Cyrl-BA" dirty="0">
                <a:latin typeface="Arial" panose="020B0604020202020204" pitchFamily="34" charset="0"/>
                <a:cs typeface="Arial" panose="020B0604020202020204" pitchFamily="34" charset="0"/>
              </a:rPr>
              <a:t>са </a:t>
            </a:r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ознакама)</a:t>
            </a:r>
            <a:r>
              <a:rPr lang="bs-Cyrl-BA" dirty="0"/>
              <a:t/>
            </a:r>
            <a:br>
              <a:rPr lang="bs-Cyrl-BA" dirty="0"/>
            </a:br>
            <a:endParaRPr lang="sr-Latn-CS" dirty="0"/>
          </a:p>
        </p:txBody>
      </p:sp>
      <p:sp>
        <p:nvSpPr>
          <p:cNvPr id="6" name="Čuvar mesta za sadržaj 5"/>
          <p:cNvSpPr>
            <a:spLocks noGrp="1"/>
          </p:cNvSpPr>
          <p:nvPr>
            <p:ph sz="half" idx="1"/>
          </p:nvPr>
        </p:nvSpPr>
        <p:spPr>
          <a:xfrm>
            <a:off x="901520" y="1352282"/>
            <a:ext cx="10895527" cy="49068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ct val="99000"/>
              <a:buFont typeface="Wingdings" panose="05000000000000000000" pitchFamily="2" charset="2"/>
              <a:buChar char="§"/>
            </a:pPr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Ненумерисане листе су листе код који се испред ставки листе приказују ознаке.</a:t>
            </a:r>
            <a:endParaRPr lang="sr-Latn-C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99000"/>
              <a:buNone/>
            </a:pPr>
            <a:endParaRPr lang="bs-Cyrl-B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99000"/>
              <a:buFont typeface="Wingdings" panose="05000000000000000000" pitchFamily="2" charset="2"/>
              <a:buChar char="§"/>
            </a:pPr>
            <a:r>
              <a:rPr lang="sr-Latn-C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За дефинисање листе ове врсте користи се таг &lt;</a:t>
            </a:r>
            <a:r>
              <a:rPr lang="sr-Latn-CS" dirty="0" smtClean="0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&gt;, док се за дефинисање ставке користи &lt;</a:t>
            </a:r>
            <a:r>
              <a:rPr lang="sr-Latn-CS" dirty="0" smtClean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&gt;. </a:t>
            </a:r>
            <a:endParaRPr lang="sr-Latn-C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99000"/>
              <a:buNone/>
            </a:pPr>
            <a:endParaRPr lang="bs-Cyrl-B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C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Општи облик дефинисања ненумерисане листе је:</a:t>
            </a:r>
            <a:endParaRPr lang="sr-Latn-C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Latn-C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s-Cyrl-BA" dirty="0" smtClean="0">
                <a:solidFill>
                  <a:srgbClr val="FF0000"/>
                </a:solidFill>
              </a:rPr>
              <a:t>         </a:t>
            </a:r>
            <a:r>
              <a:rPr lang="sr-Latn-CS" dirty="0" smtClean="0">
                <a:solidFill>
                  <a:srgbClr val="FF0000"/>
                </a:solidFill>
              </a:rPr>
              <a:t>                          </a:t>
            </a:r>
            <a:r>
              <a:rPr lang="bs-Cyrl-BA" dirty="0" smtClean="0">
                <a:solidFill>
                  <a:srgbClr val="FF0000"/>
                </a:solidFill>
              </a:rPr>
              <a:t>  </a:t>
            </a:r>
            <a:r>
              <a:rPr lang="sr-Latn-CS" dirty="0" smtClean="0">
                <a:solidFill>
                  <a:srgbClr val="FF0000"/>
                </a:solidFill>
              </a:rPr>
              <a:t>&lt;</a:t>
            </a:r>
            <a:r>
              <a:rPr lang="sr-Latn-CS" dirty="0">
                <a:solidFill>
                  <a:srgbClr val="FF0000"/>
                </a:solidFill>
              </a:rPr>
              <a:t>u</a:t>
            </a:r>
            <a:r>
              <a:rPr lang="sr-Latn-CS" dirty="0" smtClean="0">
                <a:solidFill>
                  <a:srgbClr val="FF0000"/>
                </a:solidFill>
              </a:rPr>
              <a:t>l&gt;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s-Cyrl-BA" dirty="0" smtClean="0">
                <a:solidFill>
                  <a:srgbClr val="FF0000"/>
                </a:solidFill>
              </a:rPr>
              <a:t>          </a:t>
            </a:r>
            <a:r>
              <a:rPr lang="sr-Latn-CS" dirty="0" smtClean="0">
                <a:solidFill>
                  <a:srgbClr val="FF0000"/>
                </a:solidFill>
              </a:rPr>
              <a:t>	</a:t>
            </a:r>
            <a:r>
              <a:rPr lang="bs-Cyrl-BA" dirty="0" smtClean="0">
                <a:solidFill>
                  <a:srgbClr val="FF0000"/>
                </a:solidFill>
              </a:rPr>
              <a:t>    </a:t>
            </a:r>
            <a:r>
              <a:rPr lang="sr-Latn-CS" dirty="0" smtClean="0">
                <a:solidFill>
                  <a:srgbClr val="FF0000"/>
                </a:solidFill>
              </a:rPr>
              <a:t>                          &lt;li&gt; prva stavka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s-Cyrl-BA" sz="2400" dirty="0" smtClean="0">
                <a:solidFill>
                  <a:srgbClr val="FF0000"/>
                </a:solidFill>
              </a:rPr>
              <a:t>   </a:t>
            </a:r>
            <a:r>
              <a:rPr lang="sr-Latn-CS" sz="2400" dirty="0" smtClean="0">
                <a:solidFill>
                  <a:srgbClr val="FF0000"/>
                </a:solidFill>
              </a:rPr>
              <a:t>                </a:t>
            </a:r>
            <a:r>
              <a:rPr lang="bs-Cyrl-BA" sz="2400" dirty="0" smtClean="0">
                <a:solidFill>
                  <a:srgbClr val="FF0000"/>
                </a:solidFill>
              </a:rPr>
              <a:t> </a:t>
            </a:r>
            <a:r>
              <a:rPr lang="sr-Latn-CS" sz="2400" dirty="0" smtClean="0">
                <a:solidFill>
                  <a:srgbClr val="FF0000"/>
                </a:solidFill>
              </a:rPr>
              <a:t>                     </a:t>
            </a:r>
            <a:r>
              <a:rPr lang="bs-Cyrl-BA" sz="2400" dirty="0" smtClean="0">
                <a:solidFill>
                  <a:srgbClr val="FF0000"/>
                </a:solidFill>
              </a:rPr>
              <a:t> </a:t>
            </a:r>
            <a:r>
              <a:rPr lang="sr-Latn-CS" sz="2400" dirty="0" smtClean="0">
                <a:solidFill>
                  <a:srgbClr val="FF0000"/>
                </a:solidFill>
              </a:rPr>
              <a:t>…………………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s-Cyrl-BA" sz="2400" dirty="0" smtClean="0">
                <a:solidFill>
                  <a:srgbClr val="FF0000"/>
                </a:solidFill>
              </a:rPr>
              <a:t>    </a:t>
            </a:r>
            <a:r>
              <a:rPr lang="sr-Latn-CS" sz="2400" dirty="0" smtClean="0">
                <a:solidFill>
                  <a:srgbClr val="FF0000"/>
                </a:solidFill>
              </a:rPr>
              <a:t>                                    &lt;li&gt; poslednja stavka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CS" sz="2400" dirty="0" smtClean="0">
                <a:solidFill>
                  <a:srgbClr val="FF0000"/>
                </a:solidFill>
              </a:rPr>
              <a:t>                                    &lt;/</a:t>
            </a:r>
            <a:r>
              <a:rPr lang="sr-Latn-CS" sz="2400" dirty="0">
                <a:solidFill>
                  <a:srgbClr val="FF0000"/>
                </a:solidFill>
              </a:rPr>
              <a:t>u</a:t>
            </a:r>
            <a:r>
              <a:rPr lang="sr-Latn-CS" sz="2400" dirty="0" smtClean="0">
                <a:solidFill>
                  <a:srgbClr val="FF0000"/>
                </a:solidFill>
              </a:rPr>
              <a:t>l&gt;</a:t>
            </a:r>
          </a:p>
          <a:p>
            <a:pPr marL="914400" lvl="2" indent="0">
              <a:buNone/>
            </a:pPr>
            <a:endParaRPr lang="sr-Latn-CS" dirty="0" smtClean="0"/>
          </a:p>
          <a:p>
            <a:pPr marL="914400" lvl="2" indent="0">
              <a:buNone/>
            </a:pPr>
            <a:endParaRPr lang="bs-Cyrl-BA" dirty="0" smtClean="0"/>
          </a:p>
          <a:p>
            <a:endParaRPr lang="sr-Latn-CS" dirty="0"/>
          </a:p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xmlns="" val="407873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55" y="463971"/>
            <a:ext cx="9905998" cy="708006"/>
          </a:xfrm>
        </p:spPr>
        <p:txBody>
          <a:bodyPr/>
          <a:lstStyle/>
          <a:p>
            <a:r>
              <a:rPr lang="bs-Cyrl-BA" dirty="0"/>
              <a:t>Примјер</a:t>
            </a:r>
            <a:endParaRPr lang="sr-Latn-C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838" y="1171977"/>
            <a:ext cx="3685104" cy="533185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739" y="1329761"/>
            <a:ext cx="2528461" cy="517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894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92928" y="348062"/>
            <a:ext cx="9905998" cy="720885"/>
          </a:xfrm>
        </p:spPr>
        <p:txBody>
          <a:bodyPr/>
          <a:lstStyle/>
          <a:p>
            <a:r>
              <a:rPr lang="bs-Cyrl-BA" dirty="0" smtClean="0"/>
              <a:t>бјежба</a:t>
            </a:r>
            <a:endParaRPr lang="sr-Latn-C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13" y="927278"/>
            <a:ext cx="10552344" cy="59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997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685" y="2075570"/>
            <a:ext cx="9247030" cy="426083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916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23" y="0"/>
            <a:ext cx="12202223" cy="6858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12" y="862885"/>
            <a:ext cx="11819261" cy="282047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2784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l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Kolo</Template>
  <TotalTime>4301</TotalTime>
  <Words>143</Words>
  <Application>Microsoft Office PowerPoint</Application>
  <PresentationFormat>Custom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Kolo</vt:lpstr>
      <vt:lpstr>лИСТЕ</vt:lpstr>
      <vt:lpstr>Slide 2</vt:lpstr>
      <vt:lpstr>Нумерисане листе (листе са бројевима) </vt:lpstr>
      <vt:lpstr>Примјер </vt:lpstr>
      <vt:lpstr>неНумерисане листе (листе са ознакама) </vt:lpstr>
      <vt:lpstr>Примјер</vt:lpstr>
      <vt:lpstr>бјежба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лИСТЕ</dc:title>
  <dc:creator>ucenik</dc:creator>
  <cp:lastModifiedBy>Aleksandra Stankovic</cp:lastModifiedBy>
  <cp:revision>26</cp:revision>
  <dcterms:created xsi:type="dcterms:W3CDTF">2021-01-27T12:42:44Z</dcterms:created>
  <dcterms:modified xsi:type="dcterms:W3CDTF">2021-02-02T07:03:12Z</dcterms:modified>
</cp:coreProperties>
</file>