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C5E1116-3D17-42E6-B644-F7ABEF9395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B388AE1-1A4E-4E11-8178-234335F9D3AA}" type="datetimeFigureOut">
              <a:rPr lang="en-US" smtClean="0"/>
              <a:pPr/>
              <a:t>11/21/2020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>
                <a:latin typeface="Calibri"/>
                <a:ea typeface="Calibri"/>
                <a:cs typeface="Times New Roman"/>
              </a:rPr>
              <a:t>Клима </a:t>
            </a:r>
            <a:r>
              <a:rPr lang="bs-Cyrl-BA" dirty="0">
                <a:latin typeface="Calibri"/>
                <a:ea typeface="Calibri"/>
                <a:cs typeface="Times New Roman"/>
              </a:rPr>
              <a:t>БиХ: климатски фактори и климатски елементи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5943600"/>
          </a:xfrm>
        </p:spPr>
        <p:txBody>
          <a:bodyPr/>
          <a:lstStyle/>
          <a:p>
            <a:r>
              <a:rPr lang="ru-RU" dirty="0" smtClean="0"/>
              <a:t>Падавине </a:t>
            </a:r>
            <a:r>
              <a:rPr lang="ru-RU" dirty="0"/>
              <a:t>су битан климатски елемент а представљају све облике излучене водене паре из атмосфере.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0104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buFont typeface="Calibri"/>
              <a:buChar char="-"/>
            </a:pPr>
            <a:r>
              <a:rPr lang="bs-Cyrl-BA" sz="2400" i="1" dirty="0">
                <a:ea typeface="Calibri"/>
                <a:cs typeface="Times New Roman"/>
              </a:rPr>
              <a:t>Вјетар </a:t>
            </a:r>
            <a:r>
              <a:rPr lang="bs-Cyrl-BA" sz="2400" dirty="0">
                <a:ea typeface="Calibri"/>
                <a:cs typeface="Times New Roman"/>
              </a:rPr>
              <a:t>је хоризонтално кретање ваздуха из области високог према области ниског ваздушног притиска.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Calibri"/>
              <a:buChar char="-"/>
            </a:pPr>
            <a:r>
              <a:rPr lang="bs-Cyrl-BA" sz="2400" dirty="0">
                <a:ea typeface="Calibri"/>
                <a:cs typeface="Times New Roman"/>
              </a:rPr>
              <a:t>Локални вјетрови који су карактеристични у БиХ су: бура, југо и сјеверац.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Calibri"/>
              <a:buChar char="-"/>
            </a:pPr>
            <a:r>
              <a:rPr lang="bs-Cyrl-BA" sz="2400" u="sng" dirty="0">
                <a:ea typeface="Calibri"/>
                <a:cs typeface="Times New Roman"/>
              </a:rPr>
              <a:t>Бура </a:t>
            </a:r>
            <a:r>
              <a:rPr lang="bs-Cyrl-BA" sz="2400" dirty="0">
                <a:ea typeface="Calibri"/>
                <a:cs typeface="Times New Roman"/>
              </a:rPr>
              <a:t>је хладан и снажан зимски вјетар који дува са копна тј. Динарских планина према Јадранском мору. Достиже брзину и до </a:t>
            </a:r>
            <a:r>
              <a:rPr lang="bs-Cyrl-BA" sz="2400" dirty="0" smtClean="0">
                <a:ea typeface="Calibri"/>
                <a:cs typeface="Times New Roman"/>
              </a:rPr>
              <a:t>100 км/ч</a:t>
            </a:r>
            <a:r>
              <a:rPr lang="bs-Cyrl-BA" sz="2400" dirty="0"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Calibri"/>
              <a:buChar char="-"/>
            </a:pPr>
            <a:r>
              <a:rPr lang="bs-Cyrl-BA" sz="2400" u="sng" dirty="0">
                <a:ea typeface="Calibri"/>
                <a:cs typeface="Times New Roman"/>
              </a:rPr>
              <a:t>Југо </a:t>
            </a:r>
            <a:r>
              <a:rPr lang="bs-Cyrl-BA" sz="2400" dirty="0">
                <a:ea typeface="Calibri"/>
                <a:cs typeface="Times New Roman"/>
              </a:rPr>
              <a:t>дува са Јадранског мора према </a:t>
            </a:r>
            <a:r>
              <a:rPr lang="bs-Cyrl-BA" sz="2400" dirty="0" smtClean="0">
                <a:ea typeface="Calibri"/>
                <a:cs typeface="Times New Roman"/>
              </a:rPr>
              <a:t>копну</a:t>
            </a:r>
            <a:r>
              <a:rPr lang="en-GB" sz="2400" dirty="0" smtClean="0">
                <a:ea typeface="Calibri"/>
                <a:cs typeface="Times New Roman"/>
              </a:rPr>
              <a:t> </a:t>
            </a:r>
            <a:r>
              <a:rPr lang="sr-Cyrl-RS" sz="2400" dirty="0" smtClean="0">
                <a:ea typeface="Calibri"/>
                <a:cs typeface="Times New Roman"/>
              </a:rPr>
              <a:t>и </a:t>
            </a:r>
            <a:r>
              <a:rPr lang="bs-Cyrl-BA" sz="2400" dirty="0">
                <a:ea typeface="Calibri"/>
                <a:cs typeface="Times New Roman"/>
              </a:rPr>
              <a:t>д</a:t>
            </a:r>
            <a:r>
              <a:rPr lang="bs-Cyrl-BA" sz="2400" dirty="0" smtClean="0">
                <a:ea typeface="Calibri"/>
                <a:cs typeface="Times New Roman"/>
              </a:rPr>
              <a:t>оноси </a:t>
            </a:r>
            <a:r>
              <a:rPr lang="bs-Cyrl-BA" sz="2400" dirty="0">
                <a:ea typeface="Calibri"/>
                <a:cs typeface="Times New Roman"/>
              </a:rPr>
              <a:t>топло </a:t>
            </a:r>
            <a:r>
              <a:rPr lang="bs-Cyrl-BA" sz="2400" dirty="0" smtClean="0">
                <a:ea typeface="Calibri"/>
                <a:cs typeface="Times New Roman"/>
              </a:rPr>
              <a:t>али </a:t>
            </a:r>
            <a:r>
              <a:rPr lang="bs-Cyrl-BA" sz="2400" dirty="0">
                <a:ea typeface="Calibri"/>
                <a:cs typeface="Times New Roman"/>
              </a:rPr>
              <a:t>нестабилно вријеме са кишом.</a:t>
            </a:r>
            <a:endParaRPr lang="en-US" sz="20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bs-Cyrl-BA" sz="2400" u="sng" dirty="0">
                <a:ea typeface="Calibri"/>
                <a:cs typeface="Times New Roman"/>
              </a:rPr>
              <a:t>Сјеверац </a:t>
            </a:r>
            <a:r>
              <a:rPr lang="bs-Cyrl-BA" sz="2400" dirty="0">
                <a:ea typeface="Calibri"/>
                <a:cs typeface="Times New Roman"/>
              </a:rPr>
              <a:t>је хладан и сув зимски </a:t>
            </a:r>
            <a:r>
              <a:rPr lang="bs-Cyrl-BA" sz="2400" dirty="0" smtClean="0">
                <a:ea typeface="Calibri"/>
                <a:cs typeface="Times New Roman"/>
              </a:rPr>
              <a:t>вјетар</a:t>
            </a:r>
            <a:r>
              <a:rPr lang="bs-Cyrl-BA" sz="2400" dirty="0">
                <a:ea typeface="Calibri"/>
                <a:cs typeface="Times New Roman"/>
              </a:rPr>
              <a:t>,</a:t>
            </a:r>
            <a:r>
              <a:rPr lang="bs-Cyrl-BA" sz="2400" dirty="0" smtClean="0">
                <a:ea typeface="Calibri"/>
                <a:cs typeface="Times New Roman"/>
              </a:rPr>
              <a:t> </a:t>
            </a:r>
            <a:r>
              <a:rPr lang="bs-Cyrl-BA" sz="2400" dirty="0">
                <a:ea typeface="Calibri"/>
                <a:cs typeface="Times New Roman"/>
              </a:rPr>
              <a:t>карактеристичан у сјеверним дијеловима </a:t>
            </a:r>
            <a:r>
              <a:rPr lang="bs-Cyrl-BA" sz="2400" dirty="0" smtClean="0">
                <a:ea typeface="Calibri"/>
                <a:cs typeface="Times New Roman"/>
              </a:rPr>
              <a:t>БиХ                </a:t>
            </a:r>
            <a:r>
              <a:rPr lang="bs-Cyrl-BA" sz="2400" dirty="0">
                <a:ea typeface="Calibri"/>
                <a:cs typeface="Times New Roman"/>
              </a:rPr>
              <a:t>( Посавина, Семберија ).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7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/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r>
              <a:rPr lang="bs-Cyrl-BA" sz="2400" i="1" dirty="0">
                <a:ea typeface="Calibri"/>
                <a:cs typeface="Times New Roman"/>
              </a:rPr>
              <a:t>Осунчаност ( инсолација )</a:t>
            </a:r>
            <a:r>
              <a:rPr lang="bs-Cyrl-BA" sz="2400" dirty="0">
                <a:ea typeface="Calibri"/>
                <a:cs typeface="Times New Roman"/>
              </a:rPr>
              <a:t> је дужина трајања сунчевог сјаја изнад неке области. Изражава се у сатима и највећу осунчаност има ниска Херцеговина и Приморје ( Неум </a:t>
            </a:r>
            <a:r>
              <a:rPr lang="bs-Cyrl-BA" sz="2400" dirty="0" smtClean="0">
                <a:ea typeface="Calibri"/>
                <a:cs typeface="Times New Roman"/>
              </a:rPr>
              <a:t>).</a:t>
            </a: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endParaRPr lang="bs-Cyrl-BA" sz="24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endParaRPr lang="bs-Cyrl-BA" sz="2400" dirty="0" smtClean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endParaRPr lang="bs-Cyrl-BA" sz="24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endParaRPr lang="bs-Cyrl-BA" sz="2400" dirty="0" smtClean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endParaRPr lang="bs-Cyrl-BA" sz="2400" dirty="0"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/>
              <a:buChar char="-"/>
            </a:pPr>
            <a:endParaRPr lang="bs-Cyrl-BA" sz="24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s-Cyrl-BA" sz="1800" dirty="0" smtClean="0">
                <a:ea typeface="Calibri"/>
                <a:cs typeface="Times New Roman"/>
              </a:rPr>
              <a:t>                                       Требиње има велику осунчаност</a:t>
            </a:r>
            <a:endParaRPr lang="bs-Cyrl-BA" sz="18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029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5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Cyrl-BA" sz="4000" dirty="0" smtClean="0"/>
              <a:t>ДОМАЋИ ЗАДАТАК!</a:t>
            </a:r>
          </a:p>
          <a:p>
            <a:pPr marL="114300" indent="0">
              <a:buNone/>
            </a:pPr>
            <a:endParaRPr lang="bs-Cyrl-BA" sz="4000" dirty="0" smtClean="0"/>
          </a:p>
          <a:p>
            <a:pPr marL="114300" indent="0">
              <a:buNone/>
            </a:pPr>
            <a:r>
              <a:rPr lang="bs-Cyrl-BA" sz="2400" dirty="0" smtClean="0"/>
              <a:t>-  У радној свесци на страни 30 и 31 урадити  1,2,3. и 4. задатак.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91200"/>
          </a:xfrm>
        </p:spPr>
        <p:txBody>
          <a:bodyPr/>
          <a:lstStyle/>
          <a:p>
            <a:r>
              <a:rPr lang="ru-RU" dirty="0" smtClean="0"/>
              <a:t>Клима </a:t>
            </a:r>
            <a:r>
              <a:rPr lang="ru-RU" dirty="0"/>
              <a:t>је просјечно, </a:t>
            </a:r>
            <a:r>
              <a:rPr lang="ru-RU" dirty="0" smtClean="0"/>
              <a:t>вишегодишње </a:t>
            </a:r>
            <a:r>
              <a:rPr lang="ru-RU" dirty="0"/>
              <a:t>стање времена изнад неког мјеста. За одређивање климе потребно је да прође 30 година да би се уочили типови климе на неким просторима.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495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2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sz="3200" dirty="0" smtClean="0"/>
              <a:t>Климатски фактори у БиХ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Климатски </a:t>
            </a:r>
            <a:r>
              <a:rPr lang="ru-RU" dirty="0"/>
              <a:t>фактори: географска ширина, рељеф, глобално кретање ваздушних маса, распоред копна и мора, биљни </a:t>
            </a:r>
            <a:r>
              <a:rPr lang="ru-RU" dirty="0" smtClean="0"/>
              <a:t>покривач </a:t>
            </a:r>
            <a:r>
              <a:rPr lang="ru-RU" dirty="0"/>
              <a:t>и човјек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Најважнији фактор који утиче на климу читаве Земље је географска ширина.</a:t>
            </a:r>
          </a:p>
          <a:p>
            <a:r>
              <a:rPr lang="ru-RU" dirty="0" smtClean="0"/>
              <a:t>Идући од </a:t>
            </a:r>
            <a:r>
              <a:rPr lang="bs-Cyrl-BA" dirty="0" smtClean="0"/>
              <a:t>е</a:t>
            </a:r>
            <a:r>
              <a:rPr lang="ru-RU" dirty="0" smtClean="0"/>
              <a:t>кватора на сјевер или југ, угао под којим падају сунчеви зраци све је мањи, тако да области са већом географском ширином имају мањи степен загријаности у односу на оне који су ближи екватору.</a:t>
            </a:r>
          </a:p>
          <a:p>
            <a:r>
              <a:rPr lang="ru-RU" dirty="0" smtClean="0"/>
              <a:t>БиХ се налази у средини између екватора и Сјеверног пола па су температуре умјерене.</a:t>
            </a:r>
          </a:p>
        </p:txBody>
      </p:sp>
    </p:spTree>
    <p:extLst>
      <p:ext uri="{BB962C8B-B14F-4D97-AF65-F5344CB8AC3E}">
        <p14:creationId xmlns:p14="http://schemas.microsoft.com/office/powerpoint/2010/main" val="33096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r>
              <a:rPr lang="bs-Cyrl-BA" dirty="0" smtClean="0"/>
              <a:t>Рељеф надморском висином и правцем пружања планина утиче на климатске одлике.</a:t>
            </a:r>
          </a:p>
          <a:p>
            <a:r>
              <a:rPr lang="bs-Cyrl-BA" dirty="0" smtClean="0"/>
              <a:t>Са повећањем надморске висине мијењају се ваздушни притисак, температура и влажност.</a:t>
            </a:r>
          </a:p>
          <a:p>
            <a:r>
              <a:rPr lang="bs-Cyrl-BA" dirty="0" smtClean="0"/>
              <a:t>Динарске планине висином и правцем пружања спречавају већи утицај топлог Средоземног мора на климу у унутрашњости БиХ.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199"/>
            <a:ext cx="6400800" cy="2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7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87" y="457200"/>
            <a:ext cx="61038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r>
              <a:rPr lang="bs-Cyrl-BA" dirty="0" smtClean="0"/>
              <a:t>Топле и суве ваздушне масе из Африке (Сахаре) преласком преко Средоземног мора примају велику количину влаге.</a:t>
            </a:r>
          </a:p>
          <a:p>
            <a:r>
              <a:rPr lang="bs-Cyrl-BA" dirty="0" smtClean="0"/>
              <a:t>Та влага се у облику падавина, излучује у подручју Динарских планина.</a:t>
            </a:r>
          </a:p>
          <a:p>
            <a:r>
              <a:rPr lang="bs-Cyrl-BA" dirty="0" smtClean="0"/>
              <a:t>Уколико ове ваздушне  масе пређу Динариде, при спуштању се загрију и у Панонску низију доносе топло и суво вријеме.</a:t>
            </a:r>
          </a:p>
          <a:p>
            <a:r>
              <a:rPr lang="bs-Cyrl-BA" dirty="0" smtClean="0"/>
              <a:t>Са запада, са Атлантског океана, долазе влажне ваздушне масе и доносе падавине у западне дијелове БиХ.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57134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5943600"/>
          </a:xfrm>
        </p:spPr>
        <p:txBody>
          <a:bodyPr/>
          <a:lstStyle/>
          <a:p>
            <a:r>
              <a:rPr lang="bs-Cyrl-BA" dirty="0" smtClean="0"/>
              <a:t>Значајан климатски фактор је тло и биљни покривач. </a:t>
            </a:r>
          </a:p>
          <a:p>
            <a:r>
              <a:rPr lang="bs-Cyrl-BA" dirty="0" smtClean="0"/>
              <a:t>Голи, стјеновити предјели без вегетације, у току дана се брже и јаче загрију у односу на предјеле обрасле травом или шумом. </a:t>
            </a:r>
            <a:endParaRPr lang="bs-Cyrl-BA" dirty="0"/>
          </a:p>
          <a:p>
            <a:r>
              <a:rPr lang="bs-Cyrl-BA" dirty="0" smtClean="0"/>
              <a:t>Због тога су температуре у овим предјелима много више.</a:t>
            </a:r>
          </a:p>
          <a:p>
            <a:r>
              <a:rPr lang="bs-Cyrl-BA" dirty="0" smtClean="0"/>
              <a:t>Ово се у највећој мјери односи на голе, кречњачке предјеле Херцеговине.</a:t>
            </a:r>
          </a:p>
          <a:p>
            <a:r>
              <a:rPr lang="bs-Cyrl-BA" dirty="0" smtClean="0"/>
              <a:t>Планински предјели БиХ који су обрасли шумом много су влажнији од предјела са мало вегетације.</a:t>
            </a:r>
          </a:p>
          <a:p>
            <a:r>
              <a:rPr lang="bs-Cyrl-BA" dirty="0" smtClean="0"/>
              <a:t>Шуме утичу и на смањење брзине вјетра , као и на постепену промјену температуре ваздуха.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bs-Cyrl-BA" sz="3200" dirty="0" smtClean="0"/>
              <a:t>Климатски елементи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ru-RU" dirty="0" smtClean="0"/>
              <a:t>Климатски </a:t>
            </a:r>
            <a:r>
              <a:rPr lang="ru-RU" dirty="0"/>
              <a:t>елементи су: температура ваздуха, ваздушни притисак, влажност ваздуха, осунчаност, облачност, падавине и вјетрови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Топлотне области у БиХ</a:t>
            </a:r>
            <a:endParaRPr lang="ru-RU" dirty="0"/>
          </a:p>
          <a:p>
            <a:r>
              <a:rPr lang="ru-RU" dirty="0" smtClean="0"/>
              <a:t>Умјерена - </a:t>
            </a:r>
            <a:r>
              <a:rPr lang="ru-RU" dirty="0"/>
              <a:t>обухвата Панонску низију, Обод Панонске низије и котлине и долине ријека у унутрашњости БиХ.</a:t>
            </a:r>
          </a:p>
          <a:p>
            <a:r>
              <a:rPr lang="ru-RU" dirty="0" smtClean="0"/>
              <a:t>Хладној – припадају јој </a:t>
            </a:r>
            <a:r>
              <a:rPr lang="ru-RU" dirty="0"/>
              <a:t>предјели Динарских планина са хладним зимама и свјежим љетима.</a:t>
            </a:r>
          </a:p>
          <a:p>
            <a:r>
              <a:rPr lang="ru-RU" dirty="0" smtClean="0"/>
              <a:t>Топла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обухвата Јадранско приморје и ниску Херцеговину.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7713"/>
            <a:ext cx="7620000" cy="54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075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</TotalTime>
  <Words>559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Adjacency</vt:lpstr>
      <vt:lpstr>Клима БиХ: климатски фактори и климатски елементи</vt:lpstr>
      <vt:lpstr>PowerPoint Presentation</vt:lpstr>
      <vt:lpstr>Климатски фактори у БиХ</vt:lpstr>
      <vt:lpstr>PowerPoint Presentation</vt:lpstr>
      <vt:lpstr>PowerPoint Presentation</vt:lpstr>
      <vt:lpstr>PowerPoint Presentation</vt:lpstr>
      <vt:lpstr>PowerPoint Presentation</vt:lpstr>
      <vt:lpstr>Климатски елементи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 БиХ: климатски фактори и климатски елементи</dc:title>
  <dc:creator>USER</dc:creator>
  <cp:lastModifiedBy>54. Tanasic Sladjana</cp:lastModifiedBy>
  <cp:revision>26</cp:revision>
  <dcterms:created xsi:type="dcterms:W3CDTF">2020-11-08T21:35:36Z</dcterms:created>
  <dcterms:modified xsi:type="dcterms:W3CDTF">2020-11-21T11:11:47Z</dcterms:modified>
</cp:coreProperties>
</file>