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9" r:id="rId5"/>
    <p:sldId id="274" r:id="rId6"/>
    <p:sldId id="276" r:id="rId7"/>
    <p:sldId id="257" r:id="rId8"/>
    <p:sldId id="265" r:id="rId9"/>
    <p:sldId id="258" r:id="rId10"/>
    <p:sldId id="266" r:id="rId11"/>
    <p:sldId id="277" r:id="rId12"/>
    <p:sldId id="278" r:id="rId13"/>
    <p:sldId id="279" r:id="rId14"/>
    <p:sldId id="28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11/20/2020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95400"/>
            <a:ext cx="7543800" cy="1600200"/>
          </a:xfrm>
        </p:spPr>
        <p:txBody>
          <a:bodyPr>
            <a:noAutofit/>
          </a:bodyPr>
          <a:lstStyle/>
          <a:p>
            <a:pPr algn="ctr"/>
            <a:r>
              <a:rPr lang="sr-Cyrl-B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СРПСКИ ЈЕЗИК</a:t>
            </a:r>
            <a:br>
              <a:rPr lang="sr-Cyrl-B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sr-Cyrl-BA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  <a:endParaRPr lang="en-US" sz="7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>
                <a:solidFill>
                  <a:srgbClr val="FF0000"/>
                </a:solidFill>
              </a:rPr>
              <a:t>Пјесничке слике у овој пјесми су: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4389120" cy="34747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r-Cyrl-BA" sz="3200" dirty="0"/>
              <a:t>птица, небо;</a:t>
            </a:r>
          </a:p>
          <a:p>
            <a:pPr marL="457200" indent="-457200">
              <a:buAutoNum type="arabicPeriod"/>
            </a:pPr>
            <a:r>
              <a:rPr lang="sr-Cyrl-BA" sz="3200" dirty="0"/>
              <a:t>риба, вода;</a:t>
            </a:r>
          </a:p>
          <a:p>
            <a:pPr marL="457200" indent="-457200">
              <a:buAutoNum type="arabicPeriod"/>
            </a:pPr>
            <a:r>
              <a:rPr lang="sr-Cyrl-BA" sz="3200" dirty="0"/>
              <a:t>буба, трава;</a:t>
            </a:r>
          </a:p>
          <a:p>
            <a:pPr marL="457200" indent="-457200">
              <a:buAutoNum type="arabicPeriod"/>
            </a:pPr>
            <a:r>
              <a:rPr lang="sr-Cyrl-BA" sz="3200" dirty="0"/>
              <a:t>човјек, слобода.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209800"/>
            <a:ext cx="3779838" cy="3779838"/>
          </a:xfrm>
        </p:spPr>
      </p:pic>
    </p:spTree>
    <p:extLst>
      <p:ext uri="{BB962C8B-B14F-4D97-AF65-F5344CB8AC3E}">
        <p14:creationId xmlns:p14="http://schemas.microsoft.com/office/powerpoint/2010/main" val="301587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1905000" cy="990600"/>
          </a:xfrm>
        </p:spPr>
        <p:txBody>
          <a:bodyPr/>
          <a:lstStyle/>
          <a:p>
            <a:r>
              <a:rPr lang="sr-Cyrl-BA" dirty="0"/>
              <a:t>Тема: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838200"/>
            <a:ext cx="7086600" cy="914400"/>
          </a:xfrm>
        </p:spPr>
        <p:txBody>
          <a:bodyPr>
            <a:normAutofit/>
          </a:bodyPr>
          <a:lstStyle/>
          <a:p>
            <a:r>
              <a:rPr lang="sr-Cyrl-BA" sz="4400" dirty="0">
                <a:solidFill>
                  <a:srgbClr val="FF0000"/>
                </a:solidFill>
              </a:rPr>
              <a:t>Лијепа слобода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028825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latin typeface="+mj-lt"/>
              </a:rPr>
              <a:t>Идеја:</a:t>
            </a:r>
            <a:endParaRPr lang="en-US" sz="4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2028824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 dirty="0">
                <a:solidFill>
                  <a:srgbClr val="FF0000"/>
                </a:solidFill>
                <a:latin typeface="+mj-lt"/>
              </a:rPr>
              <a:t>Дивно је бити слободан.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0291" y="2798265"/>
            <a:ext cx="7741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4400">
                <a:solidFill>
                  <a:srgbClr val="FF0000"/>
                </a:solidFill>
                <a:latin typeface="+mj-lt"/>
              </a:rPr>
              <a:t> Тешко је живјети без слободе.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674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220200" cy="2895600"/>
          </a:xfrm>
        </p:spPr>
        <p:txBody>
          <a:bodyPr>
            <a:normAutofit/>
          </a:bodyPr>
          <a:lstStyle/>
          <a:p>
            <a:pPr algn="ctr"/>
            <a:r>
              <a:rPr lang="sr-Cyrl-BA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самостални рад</a:t>
            </a:r>
            <a:br>
              <a:rPr lang="sr-Cyrl-BA" sz="4400" dirty="0">
                <a:solidFill>
                  <a:srgbClr val="FF0000"/>
                </a:solidFill>
              </a:rPr>
            </a:br>
            <a:br>
              <a:rPr lang="sr-Cyrl-BA" dirty="0"/>
            </a:br>
            <a:br>
              <a:rPr lang="sr-Cyrl-BA" dirty="0"/>
            </a:br>
            <a:r>
              <a:rPr lang="sr-Cyrl-BA" dirty="0"/>
              <a:t>   </a:t>
            </a:r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Научити пјесму изражајно рецитовати!</a:t>
            </a: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3276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Arial" panose="020B0604020202020204" pitchFamily="34" charset="0"/>
                <a:cs typeface="Arial" panose="020B0604020202020204" pitchFamily="34" charset="0"/>
              </a:rPr>
              <a:t>Илуструј како ти замишљаш слободу!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Поновимо...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828800"/>
            <a:ext cx="9982200" cy="3048000"/>
          </a:xfrm>
        </p:spPr>
        <p:txBody>
          <a:bodyPr>
            <a:noAutofit/>
          </a:bodyPr>
          <a:lstStyle/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Свако дјело које сте прочитали – пјесма, прича, бајка, басна, итд. – зовемо </a:t>
            </a:r>
            <a:r>
              <a:rPr lang="sr-Cyrl-BA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текст.</a:t>
            </a:r>
          </a:p>
          <a:p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Текст може бити написан у </a:t>
            </a:r>
            <a:r>
              <a:rPr lang="sr-Cyrl-BA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прози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(прича, бајка, басна) или у </a:t>
            </a:r>
            <a:r>
              <a:rPr lang="sr-Cyrl-BA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стиховима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(пјесма).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55444" y="-76200"/>
            <a:ext cx="7010400" cy="2428875"/>
          </a:xfrm>
          <a:noFill/>
        </p:spPr>
        <p:txBody>
          <a:bodyPr>
            <a:normAutofit/>
          </a:bodyPr>
          <a:lstStyle/>
          <a:p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Болесник машта о лијеку.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Дијете машта о млијеку.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Риба машта у води,</a:t>
            </a:r>
            <a:b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а птица о .....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1829455"/>
            <a:ext cx="240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слободи.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990600"/>
            <a:ext cx="4170044" cy="41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3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28415"/>
            <a:ext cx="8501641" cy="1833785"/>
          </a:xfrm>
        </p:spPr>
        <p:txBody>
          <a:bodyPr>
            <a:normAutofit/>
          </a:bodyPr>
          <a:lstStyle/>
          <a:p>
            <a:pPr algn="ctr"/>
            <a:r>
              <a:rPr lang="sr-Cyrl-BA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„Слобода“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2362200"/>
            <a:ext cx="7086600" cy="914400"/>
          </a:xfrm>
        </p:spPr>
        <p:txBody>
          <a:bodyPr>
            <a:normAutofit/>
          </a:bodyPr>
          <a:lstStyle/>
          <a:p>
            <a:pPr algn="r"/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Љубивоје Ршумовић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О пјеснику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77000" y="457200"/>
            <a:ext cx="4572000" cy="49529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Љубивоје Ршумовић је српски пјесник. Познат је по својој поезији за дјецу. </a:t>
            </a:r>
            <a:b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Најпознатије књиге су: „Ма шта ми рече“, „Још нам само але фале“, „Домовина се брани лепотом“, „Видовите приче“, „Провале и цаке“...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Познате су и његове пјесме које пјева дјечији хор „Колибри“: „Вуче, вуче, бубо лења“, „Браћу не доносе роде“, „Другарство“, „Медвед Брундо“...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Добитник је великог броја књижевних награда и признања.</a:t>
            </a:r>
          </a:p>
          <a:p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8" b="14338"/>
          <a:stretch>
            <a:fillRect/>
          </a:stretch>
        </p:blipFill>
        <p:spPr>
          <a:xfrm>
            <a:off x="1066800" y="1874520"/>
            <a:ext cx="5193089" cy="2937510"/>
          </a:xfr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4648200" y="-76200"/>
            <a:ext cx="4495800" cy="685800"/>
          </a:xfrm>
        </p:spPr>
        <p:txBody>
          <a:bodyPr>
            <a:normAutofit fontScale="90000"/>
          </a:bodyPr>
          <a:lstStyle/>
          <a:p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Слобода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762000"/>
            <a:ext cx="6248400" cy="5867400"/>
          </a:xfrm>
        </p:spPr>
        <p:txBody>
          <a:bodyPr>
            <a:normAutofit/>
          </a:bodyPr>
          <a:lstStyle/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Птица шета небом,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Риба шета водом.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Буба шета травом,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човек слободом.</a:t>
            </a:r>
          </a:p>
          <a:p>
            <a:endParaRPr lang="sr-Cyrl-BA" sz="28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небо.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вода.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Слобода је трава.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Човек је слобода.</a:t>
            </a:r>
          </a:p>
          <a:p>
            <a:r>
              <a:rPr lang="sr-Cyrl-BA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Љубивоје Ршумовић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8580" y="1431517"/>
            <a:ext cx="3474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Колико строфа има ова пјесма?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447800" y="2988180"/>
            <a:ext cx="326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/>
              <a:t>Пјесма има двије строфе.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67426" y="1431517"/>
            <a:ext cx="4033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0000"/>
                </a:solidFill>
              </a:rPr>
              <a:t>Колико свака строфа има стихова?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895600"/>
            <a:ext cx="2967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/>
              <a:t>Свака строфа има четири стиха</a:t>
            </a:r>
            <a:r>
              <a:rPr lang="sr-Cyrl-B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9677400" y="146696"/>
            <a:ext cx="2362200" cy="1828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 су то риме</a:t>
            </a:r>
            <a:r>
              <a:rPr lang="sr-Cyrl-BA" sz="2400" dirty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52800" y="533400"/>
            <a:ext cx="5562600" cy="1676400"/>
          </a:xfrm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Које се ријечи римују у пјесми?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2590800"/>
          </a:xfrm>
        </p:spPr>
        <p:txBody>
          <a:bodyPr>
            <a:normAutofit/>
          </a:bodyPr>
          <a:lstStyle/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вода - слобода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водом - слободом</a:t>
            </a:r>
          </a:p>
          <a:p>
            <a:pPr algn="ctr"/>
            <a:endParaRPr lang="sr-Cyrl-BA" sz="2800" dirty="0"/>
          </a:p>
          <a:p>
            <a:pPr algn="ctr"/>
            <a:endParaRPr lang="sr-Cyrl-BA" dirty="0"/>
          </a:p>
        </p:txBody>
      </p:sp>
      <p:sp>
        <p:nvSpPr>
          <p:cNvPr id="7" name="Oval Callout 6"/>
          <p:cNvSpPr/>
          <p:nvPr/>
        </p:nvSpPr>
        <p:spPr>
          <a:xfrm rot="20248162">
            <a:off x="286845" y="71629"/>
            <a:ext cx="2418509" cy="197893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Риме су гласовно подударање ријечи на крају стиха.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03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4724400" cy="930274"/>
          </a:xfrm>
        </p:spPr>
        <p:txBody>
          <a:bodyPr>
            <a:normAutofit/>
          </a:bodyPr>
          <a:lstStyle/>
          <a:p>
            <a:r>
              <a:rPr lang="sr-Cyrl-BA" sz="4800" dirty="0">
                <a:solidFill>
                  <a:srgbClr val="FF0000"/>
                </a:solidFill>
              </a:rPr>
              <a:t>Пјесничке слике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 rot="20431834">
            <a:off x="6917444" y="485126"/>
            <a:ext cx="2805961" cy="2209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800" dirty="0">
                <a:solidFill>
                  <a:schemeClr val="tx1"/>
                </a:solidFill>
              </a:rPr>
              <a:t>Шта су пјесничке слике?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rot="611795">
            <a:off x="1194541" y="2628938"/>
            <a:ext cx="3648668" cy="2629607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rgbClr val="FF0000"/>
                </a:solidFill>
              </a:rPr>
              <a:t>Пјесничка слика је пјесниково „цртање“ ријечима којима он изражава осјећање:</a:t>
            </a:r>
          </a:p>
          <a:p>
            <a:pPr algn="ctr"/>
            <a:r>
              <a:rPr lang="sr-Cyrl-BA" sz="2000" dirty="0">
                <a:solidFill>
                  <a:srgbClr val="FF0000"/>
                </a:solidFill>
              </a:rPr>
              <a:t>тугу или радост!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71800"/>
            <a:ext cx="2762250" cy="3219450"/>
          </a:xfrm>
        </p:spPr>
      </p:pic>
    </p:spTree>
    <p:extLst>
      <p:ext uri="{BB962C8B-B14F-4D97-AF65-F5344CB8AC3E}">
        <p14:creationId xmlns:p14="http://schemas.microsoft.com/office/powerpoint/2010/main" val="1537921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235</TotalTime>
  <Words>402</Words>
  <Application>Microsoft Office PowerPoint</Application>
  <PresentationFormat>Widescreen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Children Friends 16x9</vt:lpstr>
      <vt:lpstr>СРПСКИ ЈЕЗИК IV разред</vt:lpstr>
      <vt:lpstr>Поновимо...</vt:lpstr>
      <vt:lpstr>Болесник машта о лијеку. Дијете машта о млијеку. Риба машта у води, а птица о .....</vt:lpstr>
      <vt:lpstr>„Слобода“</vt:lpstr>
      <vt:lpstr>О пјеснику</vt:lpstr>
      <vt:lpstr>Слобода</vt:lpstr>
      <vt:lpstr>PowerPoint Presentation</vt:lpstr>
      <vt:lpstr>Које се ријечи римују у пјесми?</vt:lpstr>
      <vt:lpstr>Пјесничке слике</vt:lpstr>
      <vt:lpstr>Пјесничке слике у овој пјесми су:</vt:lpstr>
      <vt:lpstr>Тема: </vt:lpstr>
      <vt:lpstr>Задатак за самостални рад      Научити пјесму изражајно рецитовати!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„Слобода“</dc:title>
  <dc:creator>38766133474</dc:creator>
  <cp:keywords/>
  <cp:lastModifiedBy>Biljana Dobrilovic</cp:lastModifiedBy>
  <cp:revision>28</cp:revision>
  <dcterms:created xsi:type="dcterms:W3CDTF">2020-11-10T16:44:38Z</dcterms:created>
  <dcterms:modified xsi:type="dcterms:W3CDTF">2020-11-20T19:43:27Z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