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008000"/>
    <a:srgbClr val="397A2E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72" autoAdjust="0"/>
    <p:restoredTop sz="94660"/>
  </p:normalViewPr>
  <p:slideViewPr>
    <p:cSldViewPr>
      <p:cViewPr varScale="1">
        <p:scale>
          <a:sx n="68" d="100"/>
          <a:sy n="68" d="100"/>
        </p:scale>
        <p:origin x="-80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9DA40-7A07-4145-AB2B-5A368DA3C347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0B29E-FA52-4F52-951C-FFB61B1A9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9456" y="2132857"/>
            <a:ext cx="9937104" cy="1470025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chemeClr val="bg1"/>
                </a:solidFill>
              </a:rPr>
              <a:t/>
            </a:r>
            <a:br>
              <a:rPr lang="sr-Cyrl-RS" dirty="0" smtClean="0">
                <a:solidFill>
                  <a:schemeClr val="bg1"/>
                </a:solidFill>
              </a:rPr>
            </a:br>
            <a:r>
              <a:rPr lang="sr-Cyrl-RS" sz="6000" dirty="0">
                <a:solidFill>
                  <a:schemeClr val="bg1"/>
                </a:solidFill>
              </a:rPr>
              <a:t>ИЗРАЗИ СА МНОЖЕЊЕМ И ДИЈЕЉЕЊЕМ КОЈИ САДРЖЕ </a:t>
            </a:r>
            <a:r>
              <a:rPr lang="sr-Cyrl-RS" sz="6000" dirty="0" smtClean="0">
                <a:solidFill>
                  <a:schemeClr val="bg1"/>
                </a:solidFill>
              </a:rPr>
              <a:t>ПРОМЈЕНЉИВУ</a:t>
            </a:r>
            <a:br>
              <a:rPr lang="sr-Cyrl-RS" sz="6000" dirty="0" smtClean="0">
                <a:solidFill>
                  <a:schemeClr val="bg1"/>
                </a:solidFill>
              </a:rPr>
            </a:br>
            <a:r>
              <a:rPr lang="sr-Cyrl-RS" dirty="0" smtClean="0">
                <a:solidFill>
                  <a:schemeClr val="bg1"/>
                </a:solidFill>
              </a:rPr>
              <a:t>обрада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9456" y="548680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Математика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476673"/>
            <a:ext cx="11233248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1. Један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уџбеник кошта 10 КМ. Колико ће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коштати </a:t>
            </a:r>
            <a:r>
              <a:rPr lang="sr-Latn-RS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x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уџбеника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 ако је </a:t>
            </a:r>
            <a:r>
              <a:rPr lang="sr-Latn-RS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25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?</a:t>
            </a:r>
          </a:p>
          <a:p>
            <a:pPr algn="ctr">
              <a:buNone/>
            </a:pPr>
            <a:endParaRPr lang="sr-Cyrl-RS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Израз                састављен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је од броја </a:t>
            </a:r>
            <a:r>
              <a:rPr lang="sr-Cyrl-RS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10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и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слова</a:t>
            </a:r>
          </a:p>
          <a:p>
            <a:pPr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(промјенљиве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)  </a:t>
            </a:r>
            <a:r>
              <a:rPr lang="sr-Latn-RS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и знака за можење</a:t>
            </a:r>
            <a:r>
              <a:rPr lang="sr-Cyrl-RS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sr-Cyrl-RS" b="1" i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Знамо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да је                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онда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овај израз </a:t>
            </a:r>
            <a:r>
              <a:rPr lang="sr-Cyrl-RS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10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∙ </a:t>
            </a:r>
            <a:r>
              <a:rPr lang="sr-Latn-RS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постаје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</a:t>
            </a:r>
            <a:r>
              <a:rPr lang="sr-Cyrl-RS" u="sng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бројевни израз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10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∙ </a:t>
            </a:r>
            <a:r>
              <a:rPr lang="sr-Cyrl-RS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25,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а његова вриједност једнака </a:t>
            </a:r>
            <a:r>
              <a:rPr lang="sr-Cyrl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250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КМ.</a:t>
            </a:r>
            <a:endParaRPr lang="en-US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3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b="1" i="1" dirty="0">
              <a:solidFill>
                <a:schemeClr val="bg1"/>
              </a:solidFill>
              <a:latin typeface="+mj-lt"/>
              <a:cs typeface="Angsana New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5560" y="2204864"/>
            <a:ext cx="1080120" cy="432048"/>
          </a:xfrm>
          <a:prstGeom prst="rect">
            <a:avLst/>
          </a:prstGeom>
          <a:solidFill>
            <a:srgbClr val="006600"/>
          </a:solidFill>
          <a:ln cmpd="dbl">
            <a:solidFill>
              <a:schemeClr val="bg1"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0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10 </a:t>
            </a:r>
            <a:r>
              <a:rPr lang="sr-Cyrl-RS" sz="30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∙ </a:t>
            </a:r>
            <a:r>
              <a:rPr lang="sr-Latn-RS" sz="30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endParaRPr lang="en-US" sz="3000" dirty="0">
              <a:latin typeface="+mj-lt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71664" y="3789039"/>
            <a:ext cx="1224136" cy="576064"/>
          </a:xfrm>
          <a:prstGeom prst="rect">
            <a:avLst/>
          </a:prstGeom>
          <a:solidFill>
            <a:srgbClr val="006600"/>
          </a:solidFill>
          <a:ln>
            <a:solidFill>
              <a:schemeClr val="bg1">
                <a:alpha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000" b="1" dirty="0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sr-Cyrl-RS" sz="3000" b="1" dirty="0">
                <a:solidFill>
                  <a:schemeClr val="bg1"/>
                </a:solidFill>
                <a:cs typeface="Times New Roman" pitchFamily="18" charset="0"/>
              </a:rPr>
              <a:t> = 25</a:t>
            </a:r>
            <a:endParaRPr lang="en-US" sz="3000" b="1" dirty="0"/>
          </a:p>
        </p:txBody>
      </p:sp>
      <p:sp>
        <p:nvSpPr>
          <p:cNvPr id="14" name="Rectangle 13"/>
          <p:cNvSpPr/>
          <p:nvPr/>
        </p:nvSpPr>
        <p:spPr>
          <a:xfrm>
            <a:off x="4110281" y="5445224"/>
            <a:ext cx="3456384" cy="936104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latin typeface="+mj-lt"/>
                <a:cs typeface="Arial" panose="020B0604020202020204" pitchFamily="34" charset="0"/>
              </a:rPr>
              <a:t>10 ∙ 25 = 250</a:t>
            </a:r>
            <a:endParaRPr lang="en-US" sz="3200" b="1" dirty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476673"/>
            <a:ext cx="8291264" cy="5649491"/>
          </a:xfrm>
        </p:spPr>
        <p:txBody>
          <a:bodyPr/>
          <a:lstStyle/>
          <a:p>
            <a:pPr>
              <a:buNone/>
            </a:pPr>
            <a:endParaRPr lang="sr-Cyrl-R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10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∙ </a:t>
            </a:r>
            <a:r>
              <a:rPr lang="sr-Latn-RS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015880" y="1628800"/>
            <a:ext cx="648072" cy="5040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456040" y="1628800"/>
            <a:ext cx="648072" cy="57606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719736" y="2247138"/>
            <a:ext cx="1584176" cy="720080"/>
          </a:xfrm>
          <a:prstGeom prst="rect">
            <a:avLst/>
          </a:prstGeom>
          <a:solidFill>
            <a:srgbClr val="006600"/>
          </a:solidFill>
          <a:ln>
            <a:solidFill>
              <a:srgbClr val="397A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БРОЈ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6600056" y="2276872"/>
            <a:ext cx="3168352" cy="648072"/>
          </a:xfrm>
          <a:prstGeom prst="rect">
            <a:avLst/>
          </a:prstGeom>
          <a:solidFill>
            <a:srgbClr val="006600"/>
          </a:solidFill>
          <a:ln>
            <a:solidFill>
              <a:srgbClr val="397A2E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ПРОМЈЕНЉИВА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223792" y="561220"/>
            <a:ext cx="3816424" cy="504056"/>
          </a:xfrm>
          <a:prstGeom prst="rect">
            <a:avLst/>
          </a:prstGeom>
          <a:solidFill>
            <a:srgbClr val="006600"/>
          </a:solidFill>
          <a:ln>
            <a:solidFill>
              <a:srgbClr val="397A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ИЗРАЗ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079776" y="4869160"/>
            <a:ext cx="3816424" cy="504056"/>
          </a:xfrm>
          <a:prstGeom prst="rect">
            <a:avLst/>
          </a:prstGeom>
          <a:solidFill>
            <a:srgbClr val="006600"/>
          </a:solidFill>
          <a:ln>
            <a:solidFill>
              <a:srgbClr val="397A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БРОЈЕВНИ ИЗРАЗ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5303912" y="5716822"/>
            <a:ext cx="1512168" cy="7200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sr-Cyrl-RS" sz="32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10 </a:t>
            </a:r>
            <a:r>
              <a:rPr lang="sr-Cyrl-RS" sz="32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∙ </a:t>
            </a:r>
            <a:r>
              <a:rPr lang="sr-Cyrl-RS" sz="32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25</a:t>
            </a:r>
            <a:endParaRPr lang="en-US" sz="3200" dirty="0">
              <a:latin typeface="+mj-lt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55840" y="3157402"/>
            <a:ext cx="2952328" cy="136815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За</a:t>
            </a:r>
            <a:r>
              <a:rPr lang="sr-Cyrl-RS" sz="32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 </a:t>
            </a:r>
            <a:r>
              <a:rPr lang="sr-Latn-RS" sz="32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sz="32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25 </a:t>
            </a:r>
            <a:r>
              <a:rPr lang="sr-Cyrl-RS" sz="32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овај израз постаје: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033728"/>
            <a:ext cx="11233248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2. У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једном бурету је 72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литре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уља, а у другом је </a:t>
            </a:r>
            <a:r>
              <a:rPr lang="sr-Latn-RS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пута мање.   Колико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литара уља је у другом бурету,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ако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је </a:t>
            </a:r>
            <a:r>
              <a:rPr lang="sr-Latn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9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?</a:t>
            </a:r>
          </a:p>
          <a:p>
            <a:pPr algn="ctr">
              <a:buNone/>
            </a:pPr>
            <a:endParaRPr lang="sr-Cyrl-RS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Израз                  састављен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је од броја </a:t>
            </a:r>
            <a:r>
              <a:rPr lang="sr-Cyrl-RS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72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и слова (промјенљиве) </a:t>
            </a:r>
            <a:r>
              <a:rPr lang="sr-Latn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и знака за дијељење</a:t>
            </a:r>
            <a:r>
              <a:rPr lang="sr-Cyrl-RS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sr-Cyrl-RS" b="1" i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Знамо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да је                   онда овај израз </a:t>
            </a:r>
            <a:r>
              <a:rPr lang="sr-Cyrl-RS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72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:</a:t>
            </a:r>
            <a:r>
              <a:rPr lang="sr-Cyrl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Latn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постаје</a:t>
            </a:r>
          </a:p>
          <a:p>
            <a:pPr>
              <a:buNone/>
            </a:pP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бројевни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израз </a:t>
            </a:r>
            <a:r>
              <a:rPr lang="sr-Cyrl-RS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72 </a:t>
            </a:r>
            <a:r>
              <a:rPr lang="sr-Cyrl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: </a:t>
            </a:r>
            <a:r>
              <a:rPr lang="sr-Cyrl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9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,</a:t>
            </a:r>
            <a:r>
              <a:rPr lang="sr-Cyrl-RS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а његова вриједност једнака </a:t>
            </a:r>
            <a:r>
              <a:rPr lang="sr-Cyrl-RS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8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литара.</a:t>
            </a:r>
            <a:endParaRPr lang="en-US" dirty="0"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en-US" b="1" i="1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51584" y="2636912"/>
            <a:ext cx="1440160" cy="576064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b="1" dirty="0">
                <a:latin typeface="+mj-lt"/>
                <a:cs typeface="Times New Roman" pitchFamily="18" charset="0"/>
              </a:rPr>
              <a:t>72 </a:t>
            </a:r>
            <a:r>
              <a:rPr lang="sr-Cyrl-RS" sz="2800" b="1" dirty="0" smtClean="0">
                <a:latin typeface="+mj-lt"/>
                <a:cs typeface="Times New Roman" pitchFamily="18" charset="0"/>
              </a:rPr>
              <a:t>:</a:t>
            </a:r>
            <a:r>
              <a:rPr lang="sr-Latn-RS" sz="28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Latn-RS" sz="28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sz="2800" b="1" dirty="0">
                <a:latin typeface="+mj-lt"/>
                <a:cs typeface="Times New Roman" pitchFamily="18" charset="0"/>
              </a:rPr>
              <a:t> </a:t>
            </a:r>
            <a:endParaRPr lang="en-US" sz="2800" b="1" dirty="0">
              <a:latin typeface="+mj-lt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9696" y="4235521"/>
            <a:ext cx="1440160" cy="648072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sz="28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9 </a:t>
            </a:r>
            <a:endParaRPr lang="en-US" sz="2800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9776" y="5733256"/>
            <a:ext cx="3456384" cy="936104"/>
          </a:xfrm>
          <a:prstGeom prst="rect">
            <a:avLst/>
          </a:prstGeom>
          <a:solidFill>
            <a:srgbClr val="00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 smtClean="0">
                <a:latin typeface="+mj-lt"/>
                <a:cs typeface="Arial" panose="020B0604020202020204" pitchFamily="34" charset="0"/>
              </a:rPr>
              <a:t>72 : 9 </a:t>
            </a:r>
            <a:r>
              <a:rPr lang="sr-Cyrl-RS" sz="3200" b="1" dirty="0">
                <a:latin typeface="+mj-lt"/>
                <a:cs typeface="Arial" panose="020B0604020202020204" pitchFamily="34" charset="0"/>
              </a:rPr>
              <a:t>= 8</a:t>
            </a:r>
            <a:endParaRPr lang="en-US" sz="3200" b="1" dirty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43872" y="596353"/>
            <a:ext cx="2376264" cy="64807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>
                <a:latin typeface="+mj-lt"/>
              </a:rPr>
              <a:t>ИЗРАЗ</a:t>
            </a:r>
          </a:p>
        </p:txBody>
      </p:sp>
      <p:sp>
        <p:nvSpPr>
          <p:cNvPr id="9" name="Rectangle 8"/>
          <p:cNvSpPr/>
          <p:nvPr/>
        </p:nvSpPr>
        <p:spPr>
          <a:xfrm>
            <a:off x="4943872" y="1268760"/>
            <a:ext cx="2376264" cy="7200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i="1" dirty="0">
                <a:latin typeface="+mj-lt"/>
                <a:cs typeface="Times New Roman" pitchFamily="18" charset="0"/>
              </a:rPr>
              <a:t>72 </a:t>
            </a:r>
            <a:r>
              <a:rPr lang="sr-Cyrl-RS" sz="3200" b="1" i="1" dirty="0" smtClean="0">
                <a:latin typeface="+mj-lt"/>
                <a:cs typeface="Times New Roman" pitchFamily="18" charset="0"/>
              </a:rPr>
              <a:t>:</a:t>
            </a:r>
            <a:r>
              <a:rPr lang="sr-Latn-RS" sz="3200" b="1" i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Latn-RS" sz="32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sz="3200" b="1" i="1" dirty="0">
                <a:latin typeface="+mj-lt"/>
                <a:cs typeface="Times New Roman" pitchFamily="18" charset="0"/>
              </a:rPr>
              <a:t>  </a:t>
            </a:r>
            <a:endParaRPr lang="en-US" sz="3200" b="1" i="1" dirty="0">
              <a:latin typeface="+mj-lt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11724" y="2276872"/>
            <a:ext cx="1296144" cy="648072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БРОЈ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7220671" y="2348880"/>
            <a:ext cx="2988332" cy="7200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ПРОМЈЕНЉИВА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4511824" y="3112386"/>
            <a:ext cx="3240360" cy="144016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>
                <a:latin typeface="+mj-lt"/>
                <a:cs typeface="Times New Roman" pitchFamily="18" charset="0"/>
              </a:rPr>
              <a:t>За</a:t>
            </a:r>
            <a:r>
              <a:rPr lang="sr-Latn-RS" sz="32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sz="32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Latn-RS" sz="32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sz="32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9 </a:t>
            </a:r>
            <a:r>
              <a:rPr lang="sr-Cyrl-RS" sz="32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овај израз постаје:</a:t>
            </a:r>
            <a:r>
              <a:rPr lang="sr-Cyrl-RS" sz="3200" b="1" i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sz="3200" dirty="0">
                <a:latin typeface="+mj-lt"/>
                <a:cs typeface="Times New Roman" pitchFamily="18" charset="0"/>
              </a:rPr>
              <a:t> </a:t>
            </a:r>
            <a:endParaRPr lang="en-US" sz="3200" dirty="0">
              <a:latin typeface="+mj-lt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11824" y="4677471"/>
            <a:ext cx="3240360" cy="7200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>
                <a:latin typeface="+mj-lt"/>
                <a:cs typeface="Times New Roman" pitchFamily="18" charset="0"/>
              </a:rPr>
              <a:t>БРОЈЕВНИ ИЗРАЗ</a:t>
            </a:r>
            <a:endParaRPr lang="en-US" sz="3200" dirty="0">
              <a:latin typeface="+mj-lt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63952" y="5661248"/>
            <a:ext cx="1296144" cy="720080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i="1" dirty="0">
                <a:latin typeface="+mj-lt"/>
                <a:cs typeface="Times New Roman" pitchFamily="18" charset="0"/>
              </a:rPr>
              <a:t>72 </a:t>
            </a:r>
            <a:r>
              <a:rPr lang="sr-Cyrl-RS" sz="3200" b="1" i="1" dirty="0" smtClean="0">
                <a:latin typeface="+mj-lt"/>
                <a:cs typeface="Times New Roman" pitchFamily="18" charset="0"/>
              </a:rPr>
              <a:t>: </a:t>
            </a:r>
            <a:r>
              <a:rPr lang="sr-Cyrl-RS" sz="3200" b="1" i="1" dirty="0">
                <a:latin typeface="+mj-lt"/>
                <a:cs typeface="Times New Roman" pitchFamily="18" charset="0"/>
              </a:rPr>
              <a:t>9</a:t>
            </a:r>
            <a:endParaRPr lang="en-US" sz="3200" b="1" i="1" dirty="0">
              <a:latin typeface="+mj-lt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630878" y="1844824"/>
            <a:ext cx="905282" cy="551729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727848" y="1844824"/>
            <a:ext cx="769813" cy="50405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-8293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200" u="sng" dirty="0">
                <a:solidFill>
                  <a:schemeClr val="bg1"/>
                </a:solidFill>
                <a:cs typeface="Times New Roman" pitchFamily="18" charset="0"/>
              </a:rPr>
              <a:t>Задаци за вјежбање:</a:t>
            </a:r>
            <a:endParaRPr lang="en-US" sz="3200" u="sng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052737"/>
            <a:ext cx="11161240" cy="5073427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Нађи вриједност израза:</a:t>
            </a:r>
          </a:p>
          <a:p>
            <a:pPr marL="514350" indent="-51435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а) 257 ∙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, ако је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8                    б) 10 ∙ 34 ∙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, ако је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10</a:t>
            </a:r>
          </a:p>
          <a:p>
            <a:pPr marL="514350" indent="-51435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257 ∙ 8 = 2 056                                 10 ∙ 34 ∙ 10 = 3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400</a:t>
            </a:r>
          </a:p>
          <a:p>
            <a:pPr marL="514350" indent="-514350">
              <a:buNone/>
            </a:pPr>
            <a:endParaRPr lang="sr-Cyrl-RS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marL="514350" indent="-514350">
              <a:buNone/>
            </a:pPr>
            <a:endParaRPr lang="sr-Cyrl-RS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в) 250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: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, ако је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5                    г) 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: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18 , ако је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2 808</a:t>
            </a:r>
          </a:p>
          <a:p>
            <a:pPr marL="514350" indent="-51435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250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: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5 = 50                                      2 808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: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18 =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-8293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200" u="sng" dirty="0">
                <a:solidFill>
                  <a:schemeClr val="bg1"/>
                </a:solidFill>
                <a:cs typeface="Times New Roman" pitchFamily="18" charset="0"/>
              </a:rPr>
              <a:t>Задаци за вјежбање:</a:t>
            </a:r>
            <a:endParaRPr lang="en-US" sz="3200" u="sng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384" y="1052737"/>
            <a:ext cx="11161240" cy="5073427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2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. Нађи вриједност израза:</a:t>
            </a:r>
          </a:p>
          <a:p>
            <a:pPr marL="514350" indent="-51435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а) 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(345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∙ 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)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∙ 20, ако је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1</a:t>
            </a:r>
          </a:p>
          <a:p>
            <a:pPr marL="514350" indent="-51435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  (345 ∙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1)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∙ 20 = 345 ∙ 20 = 6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900</a:t>
            </a:r>
          </a:p>
          <a:p>
            <a:pPr marL="514350" indent="-514350">
              <a:buNone/>
            </a:pPr>
            <a:endParaRPr lang="sr-Cyrl-RS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б) 10 ∙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: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5)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 ако је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= 1 125</a:t>
            </a:r>
          </a:p>
          <a:p>
            <a:pPr marL="514350" indent="-51435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 10 ∙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(1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125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: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5)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= 10 ∙ 225 = 2 250</a:t>
            </a:r>
          </a:p>
        </p:txBody>
      </p:sp>
    </p:spTree>
    <p:extLst>
      <p:ext uri="{BB962C8B-B14F-4D97-AF65-F5344CB8AC3E}">
        <p14:creationId xmlns:p14="http://schemas.microsoft.com/office/powerpoint/2010/main" xmlns="" val="324301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-21740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200" u="sng" dirty="0">
                <a:solidFill>
                  <a:schemeClr val="bg1"/>
                </a:solidFill>
                <a:cs typeface="Times New Roman" pitchFamily="18" charset="0"/>
              </a:rPr>
              <a:t>Задаци за самосталан рад:</a:t>
            </a:r>
            <a:endParaRPr lang="en-US" sz="3200" u="sng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712" y="764704"/>
            <a:ext cx="11089232" cy="547260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Допуни:</a:t>
            </a:r>
          </a:p>
          <a:p>
            <a:pPr marL="457200" indent="-457200">
              <a:buAutoNum type="arabicPeriod"/>
            </a:pPr>
            <a:endParaRPr lang="sr-Cyrl-R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Cyrl-R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Cyrl-R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Cyrl-R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sr-Cyrl-R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sr-Cyrl-RS" dirty="0" smtClean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2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. Израчунај вриједност израза:</a:t>
            </a:r>
          </a:p>
          <a:p>
            <a:pPr marL="457200" indent="-45720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а) 25 ∙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∙ 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ако је 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BA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= 20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y</a:t>
            </a:r>
            <a:r>
              <a:rPr lang="sr-Cyrl-BA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= 100      б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) (453 ∙ 9) ∙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a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 ако је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а = 15</a:t>
            </a:r>
            <a:endParaRPr lang="sr-Cyrl-RS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в) 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k</a:t>
            </a:r>
            <a:r>
              <a:rPr lang="sr-Cyrl-RS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: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381, ако је 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</a:t>
            </a:r>
            <a:r>
              <a:rPr lang="sr-Cyrl-BA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= 21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336           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  г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) 4 321 ∙ (</a:t>
            </a:r>
            <a:r>
              <a:rPr lang="en-U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∙ 13), ако је </a:t>
            </a:r>
            <a:r>
              <a:rPr lang="en-U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x</a:t>
            </a:r>
            <a:r>
              <a:rPr lang="sr-Cyrl-BA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= </a:t>
            </a:r>
            <a:r>
              <a:rPr lang="sr-Cyrl-RS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20</a:t>
            </a:r>
          </a:p>
          <a:p>
            <a:pPr marL="457200" indent="-457200">
              <a:buNone/>
            </a:pPr>
            <a:endParaRPr lang="en-US" sz="25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5342488"/>
              </p:ext>
            </p:extLst>
          </p:nvPr>
        </p:nvGraphicFramePr>
        <p:xfrm>
          <a:off x="263352" y="1412776"/>
          <a:ext cx="11774287" cy="2286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85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68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607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68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668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68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668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16682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27289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5467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37659">
                <a:tc rowSpan="2"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atin typeface="+mj-lt"/>
                        </a:rPr>
                        <a:t>Израз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Вриједности</a:t>
                      </a:r>
                      <a:r>
                        <a:rPr lang="sr-Cyrl-RS" sz="2400" b="1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израза за дату вриједност промјенљиве </a:t>
                      </a:r>
                      <a:r>
                        <a:rPr lang="en-US" sz="2400" b="1" i="1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endParaRPr lang="en-US" sz="2400" b="1" i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60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= 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= 3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= 4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= 6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= 8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= 12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= 16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= 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24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х 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= 48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659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5 ∙ 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76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∙ 10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659">
                <a:tc>
                  <a:txBody>
                    <a:bodyPr/>
                    <a:lstStyle/>
                    <a:p>
                      <a:pPr algn="ctr"/>
                      <a:r>
                        <a:rPr lang="sr-Cyrl-RS" sz="2400" b="1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48 ː</a:t>
                      </a:r>
                      <a:r>
                        <a:rPr lang="sr-Cyrl-RS" sz="2400" b="1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  <a:cs typeface="Times New Roman" pitchFamily="18" charset="0"/>
                        </a:rPr>
                        <a:t>x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4F612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471</Words>
  <Application>Microsoft Office PowerPoint</Application>
  <PresentationFormat>Custom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ИЗРАЗИ СА МНОЖЕЊЕМ И ДИЈЕЉЕЊЕМ КОЈИ САДРЖЕ ПРОМЈЕНЉИВУ обрада</vt:lpstr>
      <vt:lpstr>Slide 2</vt:lpstr>
      <vt:lpstr>Slide 3</vt:lpstr>
      <vt:lpstr>Slide 4</vt:lpstr>
      <vt:lpstr>Slide 5</vt:lpstr>
      <vt:lpstr>Задаци за вјежбање:</vt:lpstr>
      <vt:lpstr>Задаци за вјежбање:</vt:lpstr>
      <vt:lpstr>Задаци за самосталан рад: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ИЗРАЗИ СА МНОЖЕЊЕМ И ДИЈЕЉЕЊЕМ КОЈИ САДРЖЕ ПРОМЈЕНЉИВУ</dc:title>
  <dc:creator>PC</dc:creator>
  <cp:lastModifiedBy>user</cp:lastModifiedBy>
  <cp:revision>24</cp:revision>
  <dcterms:created xsi:type="dcterms:W3CDTF">2020-04-05T08:52:31Z</dcterms:created>
  <dcterms:modified xsi:type="dcterms:W3CDTF">2020-04-30T17:40:23Z</dcterms:modified>
</cp:coreProperties>
</file>