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69" r:id="rId4"/>
    <p:sldId id="266" r:id="rId5"/>
    <p:sldId id="260" r:id="rId6"/>
    <p:sldId id="270" r:id="rId7"/>
    <p:sldId id="27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595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72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3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4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6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5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5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4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6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6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5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2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microsoft.com/office/2007/relationships/hdphoto" Target="../media/hdphoto1.wdp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856" y="1536891"/>
            <a:ext cx="9144000" cy="2387600"/>
          </a:xfrm>
        </p:spPr>
        <p:txBody>
          <a:bodyPr>
            <a:normAutofit/>
          </a:bodyPr>
          <a:lstStyle/>
          <a:p>
            <a:r>
              <a:rPr lang="sr-Cyrl-BA" sz="11500" b="1" dirty="0" smtClean="0">
                <a:solidFill>
                  <a:schemeClr val="bg1"/>
                </a:solidFill>
              </a:rPr>
              <a:t>Проценат</a:t>
            </a:r>
            <a:endParaRPr 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1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202"/>
            <a:ext cx="10515600" cy="1659458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4000"/>
              </a:spcBef>
            </a:pPr>
            <a:r>
              <a:rPr lang="sr-Cyrl-BA" sz="12400" b="1" dirty="0" smtClean="0">
                <a:solidFill>
                  <a:schemeClr val="bg1"/>
                </a:solidFill>
              </a:rPr>
              <a:t>Примјер 1</a:t>
            </a:r>
            <a:r>
              <a:rPr lang="sr-Cyrl-BA" sz="3600" b="1" dirty="0" smtClean="0">
                <a:solidFill>
                  <a:schemeClr val="bg1"/>
                </a:solidFill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4000"/>
              </a:spcBef>
              <a:buNone/>
            </a:pPr>
            <a:r>
              <a:rPr lang="sr-Cyrl-BA" sz="12400" b="1" dirty="0" smtClean="0">
                <a:solidFill>
                  <a:schemeClr val="bg1"/>
                </a:solidFill>
              </a:rPr>
              <a:t>У одјељењу 7. разреда има укупно </a:t>
            </a:r>
            <a:r>
              <a:rPr lang="sr-Latn-BA" sz="12400" b="1" dirty="0">
                <a:solidFill>
                  <a:schemeClr val="bg1"/>
                </a:solidFill>
              </a:rPr>
              <a:t>3</a:t>
            </a:r>
            <a:r>
              <a:rPr lang="sr-Cyrl-BA" sz="12400" b="1" dirty="0" smtClean="0">
                <a:solidFill>
                  <a:schemeClr val="bg1"/>
                </a:solidFill>
              </a:rPr>
              <a:t>5 ученика. Од тога је 4</a:t>
            </a:r>
            <a:r>
              <a:rPr lang="sr-Latn-BA" sz="12400" b="1" dirty="0" smtClean="0">
                <a:solidFill>
                  <a:schemeClr val="bg1"/>
                </a:solidFill>
              </a:rPr>
              <a:t>0</a:t>
            </a:r>
            <a:r>
              <a:rPr lang="sr-Cyrl-BA" sz="12400" b="1" dirty="0" smtClean="0">
                <a:solidFill>
                  <a:schemeClr val="bg1"/>
                </a:solidFill>
              </a:rPr>
              <a:t>% дјевочица. Колико у том одјељењу има дјечака?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8200" y="2363844"/>
                <a:ext cx="2702984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BA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sr-Latn-BA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sr-Cyrl-BA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Cyrl-BA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sr-Cyrl-BA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sr-Cyrl-BA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sz="3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sr-Latn-BA" sz="3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63844"/>
                <a:ext cx="2702984" cy="10175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940012" y="3590163"/>
            <a:ext cx="2499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sr-Cyrl-BA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 – </a:t>
            </a:r>
            <a:r>
              <a:rPr lang="sr-Latn-BA" sz="32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14 = 21</a:t>
            </a:r>
            <a:endParaRPr lang="en-US" sz="3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764024"/>
            <a:ext cx="5049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</a:rPr>
              <a:t>У том одјељењу има 21 дјечак.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5499" y="3060651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b="1" dirty="0" smtClean="0">
                <a:solidFill>
                  <a:schemeClr val="bg1"/>
                </a:solidFill>
              </a:rPr>
              <a:t>ИЛИ</a:t>
            </a:r>
            <a:endParaRPr lang="en-US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250352" y="2688378"/>
                <a:ext cx="2385589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BA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sr-Latn-BA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sr-Cyrl-BA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Cyrl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sr-Cyrl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sr-Cyrl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352" y="2688378"/>
                <a:ext cx="2385589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58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1217"/>
            <a:ext cx="10515600" cy="1659458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4000"/>
              </a:spcBef>
            </a:pPr>
            <a:r>
              <a:rPr lang="sr-Cyrl-BA" sz="8000" b="1" dirty="0" smtClean="0">
                <a:solidFill>
                  <a:schemeClr val="bg1"/>
                </a:solidFill>
              </a:rPr>
              <a:t>Примјер 2.</a:t>
            </a:r>
          </a:p>
          <a:p>
            <a:pPr marL="0" indent="0">
              <a:spcBef>
                <a:spcPts val="4000"/>
              </a:spcBef>
              <a:buNone/>
            </a:pPr>
            <a:r>
              <a:rPr lang="sr-Cyrl-BA" sz="8000" b="1" dirty="0" smtClean="0">
                <a:solidFill>
                  <a:schemeClr val="bg1"/>
                </a:solidFill>
              </a:rPr>
              <a:t> У току трке одустало је 12% ученика, и на циљ стигло 154. Колико је ученика кренуло са старта?</a:t>
            </a:r>
          </a:p>
          <a:p>
            <a:pPr marL="0" indent="0">
              <a:lnSpc>
                <a:spcPct val="120000"/>
              </a:lnSpc>
              <a:spcBef>
                <a:spcPts val="4000"/>
              </a:spcBef>
              <a:buNone/>
            </a:pPr>
            <a:endParaRPr lang="sr-Cyrl-BA" sz="1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72798" y="3772574"/>
                <a:ext cx="238526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BA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88</m:t>
                          </m:r>
                        </m:num>
                        <m:den>
                          <m:r>
                            <a:rPr lang="sr-Cyrl-BA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Cyrl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154</m:t>
                      </m:r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798" y="3772574"/>
                <a:ext cx="2385268" cy="901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772798" y="2683644"/>
            <a:ext cx="4062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100% – 12% = 88%</a:t>
            </a:r>
            <a:endParaRPr lang="en-US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22971" y="3228109"/>
                <a:ext cx="235352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88% </a:t>
                </a:r>
                <a14:m>
                  <m:oMath xmlns:m="http://schemas.openxmlformats.org/officeDocument/2006/math">
                    <m:r>
                      <a:rPr lang="sr-Cyrl-BA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sr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154</a:t>
                </a:r>
                <a:endParaRPr lang="en-US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71" y="3228109"/>
                <a:ext cx="2353529" cy="523220"/>
              </a:xfrm>
              <a:prstGeom prst="rect">
                <a:avLst/>
              </a:prstGeom>
              <a:blipFill>
                <a:blip r:embed="rId3"/>
                <a:stretch>
                  <a:fillRect l="-5181" t="-12941" r="-414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45970" y="4693119"/>
                <a:ext cx="2323072" cy="704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x = 154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88</m:t>
                        </m:r>
                      </m:num>
                      <m:den>
                        <m: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sr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US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70" y="4693119"/>
                <a:ext cx="2323072" cy="704295"/>
              </a:xfrm>
              <a:prstGeom prst="rect">
                <a:avLst/>
              </a:prstGeom>
              <a:blipFill>
                <a:blip r:embed="rId4"/>
                <a:stretch>
                  <a:fillRect b="-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66216" y="5416175"/>
            <a:ext cx="1378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sr-Latn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175</a:t>
            </a:r>
            <a:endParaRPr lang="en-US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09616" y="3772574"/>
            <a:ext cx="5380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</a:rPr>
              <a:t>Са старта је кренуло 175 ученика</a:t>
            </a:r>
            <a:r>
              <a:rPr lang="sr-Cyrl-BA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4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4" grpId="0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203202"/>
            <a:ext cx="10515600" cy="2026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spcBef>
                <a:spcPts val="4000"/>
              </a:spcBef>
              <a:buFont typeface="Arial" panose="020B0604020202020204" pitchFamily="34" charset="0"/>
              <a:buChar char="•"/>
            </a:pPr>
            <a:r>
              <a:rPr lang="sr-Cyrl-BA" sz="3600" b="1" dirty="0" smtClean="0">
                <a:solidFill>
                  <a:schemeClr val="bg1"/>
                </a:solidFill>
              </a:rPr>
              <a:t>Примјер </a:t>
            </a:r>
            <a:r>
              <a:rPr lang="sr-Cyrl-BA" sz="3600" b="1" dirty="0">
                <a:solidFill>
                  <a:schemeClr val="bg1"/>
                </a:solidFill>
              </a:rPr>
              <a:t>3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sr-Cyrl-BA" sz="3600" b="1" dirty="0" smtClean="0">
              <a:solidFill>
                <a:schemeClr val="bg1"/>
              </a:solidFill>
            </a:endParaRPr>
          </a:p>
          <a:p>
            <a:pPr algn="l">
              <a:spcBef>
                <a:spcPts val="4000"/>
              </a:spcBef>
            </a:pPr>
            <a:r>
              <a:rPr lang="sr-Cyrl-BA" sz="3600" b="1" dirty="0" smtClean="0">
                <a:solidFill>
                  <a:schemeClr val="bg1"/>
                </a:solidFill>
              </a:rPr>
              <a:t>Цијена кошуље је 95КМ. Колика је њена цијена </a:t>
            </a:r>
            <a:r>
              <a:rPr lang="sr-Cyrl-BA" sz="3600" b="1" dirty="0">
                <a:solidFill>
                  <a:schemeClr val="bg1"/>
                </a:solidFill>
              </a:rPr>
              <a:t>п</a:t>
            </a:r>
            <a:r>
              <a:rPr lang="sr-Cyrl-BA" sz="3600" b="1" dirty="0" smtClean="0">
                <a:solidFill>
                  <a:schemeClr val="bg1"/>
                </a:solidFill>
              </a:rPr>
              <a:t>ослије снижења од 30%?</a:t>
            </a:r>
          </a:p>
          <a:p>
            <a:pPr>
              <a:spcBef>
                <a:spcPts val="4000"/>
              </a:spcBef>
            </a:pPr>
            <a:endParaRPr lang="sr-Latn-BA" sz="3600" b="1" dirty="0" smtClean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85850" y="2370441"/>
                <a:ext cx="6075509" cy="33284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BA" sz="3200" dirty="0">
                    <a:solidFill>
                      <a:schemeClr val="bg1"/>
                    </a:solidFill>
                    <a:sym typeface="Symbol" panose="05050102010706020507" pitchFamily="18" charset="2"/>
                  </a:rPr>
                  <a:t>снижење 30% од почетне цијене 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sr-Cyrl-BA" sz="3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sr-Cyrl-BA" sz="32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sr-Cyrl-BA" sz="32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 </a:t>
                </a:r>
                <a:r>
                  <a:rPr lang="sr-Cyrl-BA" sz="31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95 = 28,5</a:t>
                </a:r>
              </a:p>
              <a:p>
                <a:endParaRPr lang="sr-Cyrl-BA" sz="3100" dirty="0">
                  <a:solidFill>
                    <a:schemeClr val="bg1"/>
                  </a:solidFill>
                  <a:sym typeface="Symbol" panose="05050102010706020507" pitchFamily="18" charset="2"/>
                </a:endParaRPr>
              </a:p>
              <a:p>
                <a:r>
                  <a:rPr lang="sr-Cyrl-BA" sz="3200" dirty="0" smtClean="0">
                    <a:solidFill>
                      <a:schemeClr val="bg1"/>
                    </a:solidFill>
                    <a:sym typeface="Symbol" panose="05050102010706020507" pitchFamily="18" charset="2"/>
                  </a:rPr>
                  <a:t>нова цијена</a:t>
                </a:r>
              </a:p>
              <a:p>
                <a:r>
                  <a:rPr lang="sr-Cyrl-BA" sz="31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95 - 28,5 = 66,5</a:t>
                </a:r>
              </a:p>
              <a:p>
                <a:endParaRPr lang="sr-Cyrl-BA" dirty="0">
                  <a:sym typeface="Symbol" panose="05050102010706020507" pitchFamily="18" charset="2"/>
                </a:endParaRPr>
              </a:p>
              <a:p>
                <a:endParaRPr lang="sr-Cyrl-BA" dirty="0" smtClean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850" y="2370441"/>
                <a:ext cx="6075509" cy="3328475"/>
              </a:xfrm>
              <a:prstGeom prst="rect">
                <a:avLst/>
              </a:prstGeom>
              <a:blipFill>
                <a:blip r:embed="rId2"/>
                <a:stretch>
                  <a:fillRect l="-2508" t="-2381" r="-1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38200" y="5316389"/>
            <a:ext cx="10201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</a:rPr>
              <a:t>Цијена кошуље послије снижења износи 66,5КМ.</a:t>
            </a:r>
          </a:p>
        </p:txBody>
      </p:sp>
    </p:spTree>
    <p:extLst>
      <p:ext uri="{BB962C8B-B14F-4D97-AF65-F5344CB8AC3E}">
        <p14:creationId xmlns:p14="http://schemas.microsoft.com/office/powerpoint/2010/main" val="96288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2930"/>
            <a:ext cx="10515600" cy="243027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4000"/>
              </a:spcBef>
            </a:pPr>
            <a:r>
              <a:rPr lang="sr-Cyrl-BA" sz="4600" b="1" dirty="0" smtClean="0">
                <a:solidFill>
                  <a:schemeClr val="bg1"/>
                </a:solidFill>
              </a:rPr>
              <a:t>Примјер </a:t>
            </a:r>
            <a:r>
              <a:rPr lang="sr-Cyrl-BA" sz="4600" b="1" dirty="0">
                <a:solidFill>
                  <a:schemeClr val="bg1"/>
                </a:solidFill>
              </a:rPr>
              <a:t>4</a:t>
            </a:r>
            <a:r>
              <a:rPr lang="sr-Cyrl-BA" sz="4600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spcBef>
                <a:spcPts val="4000"/>
              </a:spcBef>
              <a:buNone/>
            </a:pPr>
            <a:r>
              <a:rPr lang="sr-Cyrl-BA" sz="4600" b="1" dirty="0" smtClean="0">
                <a:solidFill>
                  <a:schemeClr val="bg1"/>
                </a:solidFill>
              </a:rPr>
              <a:t>Колика је била цијена књиге , ако њена нова цијена, послије снижења од 20% износи 19,88КМ. </a:t>
            </a:r>
          </a:p>
          <a:p>
            <a:pPr marL="0" indent="0">
              <a:spcBef>
                <a:spcPts val="4000"/>
              </a:spcBef>
              <a:buNone/>
            </a:pPr>
            <a:r>
              <a:rPr lang="sr-Cyrl-BA" sz="3600" b="1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219980"/>
            <a:ext cx="3950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100% x – 20% x = 19,88</a:t>
            </a:r>
            <a:endParaRPr lang="en-US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856494"/>
            <a:ext cx="2446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80% x = 19,88</a:t>
            </a:r>
            <a:endParaRPr lang="en-US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38200" y="3493008"/>
                <a:ext cx="2417650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sr-Latn-BA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sr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sr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 x = 19,88</a:t>
                </a:r>
                <a:endParaRPr lang="en-US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93008"/>
                <a:ext cx="2417650" cy="791820"/>
              </a:xfrm>
              <a:prstGeom prst="rect">
                <a:avLst/>
              </a:prstGeom>
              <a:blipFill>
                <a:blip r:embed="rId2"/>
                <a:stretch>
                  <a:fillRect r="-3788"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838200" y="4398122"/>
            <a:ext cx="172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sr-Latn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24, 85</a:t>
            </a:r>
            <a:endParaRPr lang="en-US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5358384"/>
            <a:ext cx="7662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</a:rPr>
              <a:t>Цијена књиге прије снижења је била 24, 85 КМ.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9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2930"/>
            <a:ext cx="10515600" cy="243027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4000"/>
              </a:spcBef>
            </a:pPr>
            <a:r>
              <a:rPr lang="sr-Cyrl-BA" sz="12800" b="1" dirty="0" smtClean="0">
                <a:solidFill>
                  <a:schemeClr val="bg1"/>
                </a:solidFill>
              </a:rPr>
              <a:t>Примјер 5.</a:t>
            </a:r>
          </a:p>
          <a:p>
            <a:pPr marL="0" indent="0">
              <a:spcBef>
                <a:spcPts val="4000"/>
              </a:spcBef>
              <a:buNone/>
            </a:pPr>
            <a:r>
              <a:rPr lang="sr-Cyrl-BA" sz="11200" b="1" dirty="0" smtClean="0">
                <a:solidFill>
                  <a:schemeClr val="bg1"/>
                </a:solidFill>
              </a:rPr>
              <a:t>Цијена неког производа је 147КМ. Производ је прво снижен за 30% , а затим поскупио за 30%. Колика је била цијена тог производа  након снижења, а колико након поскупљења.</a:t>
            </a:r>
          </a:p>
          <a:p>
            <a:pPr marL="0" indent="0">
              <a:spcBef>
                <a:spcPts val="4000"/>
              </a:spcBef>
              <a:buNone/>
            </a:pPr>
            <a:endParaRPr lang="sr-Cyrl-BA" sz="4600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4000"/>
              </a:spcBef>
              <a:buNone/>
            </a:pPr>
            <a:r>
              <a:rPr lang="sr-Cyrl-BA" sz="3600" b="1" dirty="0" smtClean="0">
                <a:solidFill>
                  <a:schemeClr val="bg1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11564" y="4193922"/>
                <a:ext cx="3118161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sr-Latn-BA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sr-Latn-BA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sr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sr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 </a:t>
                </a:r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147</a:t>
                </a:r>
                <a:r>
                  <a:rPr lang="sr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= </a:t>
                </a:r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102, 90</a:t>
                </a:r>
                <a:endParaRPr lang="en-US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564" y="4193922"/>
                <a:ext cx="3118161" cy="791820"/>
              </a:xfrm>
              <a:prstGeom prst="rect">
                <a:avLst/>
              </a:prstGeom>
              <a:blipFill>
                <a:blip r:embed="rId2"/>
                <a:stretch>
                  <a:fillRect r="-2930"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311564" y="3476162"/>
            <a:ext cx="3233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100% - 30% = 70%</a:t>
            </a:r>
            <a:endParaRPr lang="en-US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35211" y="3476162"/>
            <a:ext cx="3581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100% +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30% = </a:t>
            </a:r>
            <a:r>
              <a:rPr lang="sr-Cyrl-BA" sz="2800" dirty="0" smtClean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130</a:t>
            </a:r>
            <a:r>
              <a:rPr lang="sr-Cyrl-BA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%</a:t>
            </a:r>
            <a:endParaRPr lang="en-US" sz="28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35211" y="4193922"/>
                <a:ext cx="3510898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  <m:r>
                          <a:rPr lang="sr-Latn-BA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sr-Latn-BA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sr-Latn-BA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sr-Latn-BA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 </a:t>
                </a:r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102,90</a:t>
                </a:r>
                <a:r>
                  <a:rPr lang="sr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r>
                  <a:rPr lang="sr-Latn-BA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= </a:t>
                </a:r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133,77</a:t>
                </a:r>
                <a:endParaRPr lang="en-US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211" y="4193922"/>
                <a:ext cx="3510898" cy="791820"/>
              </a:xfrm>
              <a:prstGeom prst="rect">
                <a:avLst/>
              </a:prstGeom>
              <a:blipFill>
                <a:blip r:embed="rId3"/>
                <a:stretch>
                  <a:fillRect r="-2431"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311564" y="2467947"/>
            <a:ext cx="32772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>
                <a:solidFill>
                  <a:schemeClr val="bg1"/>
                </a:solidFill>
              </a:rPr>
              <a:t>Ако је цијена производа снижена 30% значи да га плаћамо: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35211" y="2469693"/>
            <a:ext cx="3177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>
                <a:solidFill>
                  <a:schemeClr val="bg1"/>
                </a:solidFill>
              </a:rPr>
              <a:t>Ако је нова цијена повећана за 30% , платићемо :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04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7" grpId="0"/>
      <p:bldP spid="9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2930"/>
            <a:ext cx="10515600" cy="243027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4000"/>
              </a:spcBef>
            </a:pPr>
            <a:r>
              <a:rPr lang="sr-Cyrl-BA" sz="12800" b="1" dirty="0" smtClean="0">
                <a:solidFill>
                  <a:schemeClr val="bg1"/>
                </a:solidFill>
              </a:rPr>
              <a:t>Примјер 6.</a:t>
            </a:r>
          </a:p>
          <a:p>
            <a:pPr marL="0" indent="0">
              <a:spcBef>
                <a:spcPts val="4000"/>
              </a:spcBef>
              <a:buNone/>
            </a:pPr>
            <a:r>
              <a:rPr lang="sr-Cyrl-BA" sz="12800" b="1" dirty="0" smtClean="0">
                <a:solidFill>
                  <a:schemeClr val="bg1"/>
                </a:solidFill>
              </a:rPr>
              <a:t>Ако се свака страница квадрата повећа за 20%, за колико процената се повећа површина?</a:t>
            </a:r>
            <a:endParaRPr lang="sr-Cyrl-BA" sz="4600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4000"/>
              </a:spcBef>
              <a:buNone/>
            </a:pPr>
            <a:r>
              <a:rPr lang="sr-Cyrl-BA" sz="3600" b="1" dirty="0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402" b="99145" l="1379" r="89655">
                        <a14:foregroundMark x1="18621" y1="61111" x2="18621" y2="61111"/>
                        <a14:foregroundMark x1="5517" y1="41026" x2="29425" y2="80342"/>
                        <a14:foregroundMark x1="4138" y1="36752" x2="4138" y2="367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206" y="1940206"/>
            <a:ext cx="4792794" cy="25544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41256" y="3341592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/>
              <a:t>Р</a:t>
            </a:r>
            <a:r>
              <a:rPr lang="sr-Cyrl-BA" sz="1200" dirty="0" smtClean="0"/>
              <a:t>1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251569" y="343392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</a:t>
            </a:r>
            <a:endParaRPr lang="en-US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90949" y="4185149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>
                <a:solidFill>
                  <a:schemeClr val="bg1"/>
                </a:solidFill>
              </a:rPr>
              <a:t>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30329" y="343392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>
                <a:solidFill>
                  <a:schemeClr val="bg1"/>
                </a:solidFill>
              </a:rPr>
              <a:t>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90949" y="249803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>
                <a:solidFill>
                  <a:schemeClr val="bg1"/>
                </a:solidFill>
              </a:rPr>
              <a:t>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93343" y="308084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/>
              <a:t>Р</a:t>
            </a:r>
            <a:r>
              <a:rPr lang="sr-Cyrl-BA" sz="1200" dirty="0"/>
              <a:t>2</a:t>
            </a: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489802" y="1759055"/>
                <a:ext cx="567784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sr-Cyrl-BA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sr-Cyrl-BA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а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9802" y="1759055"/>
                <a:ext cx="567784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493343" y="4167647"/>
                <a:ext cx="567784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sr-Cyrl-BA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sr-Cyrl-BA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а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343" y="4167647"/>
                <a:ext cx="567784" cy="6127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556697" y="2959108"/>
                <a:ext cx="567784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sr-Cyrl-BA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sr-Cyrl-BA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а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6697" y="2959108"/>
                <a:ext cx="567784" cy="6127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9244041" y="2911026"/>
                <a:ext cx="567784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sr-Cyrl-BA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sr-Cyrl-BA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а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4041" y="2911026"/>
                <a:ext cx="567784" cy="6127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1149" y="2056441"/>
                <a:ext cx="6366358" cy="2304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BA" sz="2400" b="1" dirty="0" smtClean="0">
                    <a:solidFill>
                      <a:schemeClr val="bg1"/>
                    </a:solidFill>
                  </a:rPr>
                  <a:t>Страница новог квадрата је:</a:t>
                </a:r>
              </a:p>
              <a:p>
                <a:endParaRPr lang="sr-Cyrl-BA" sz="24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100% а + 20% а = 120% а </a:t>
                </a:r>
                <a:r>
                  <a:rPr lang="sr-Cyrl-BA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120</m:t>
                        </m:r>
                      </m:num>
                      <m:den>
                        <m: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sr-Cyrl-BA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а</m:t>
                    </m:r>
                  </m:oMath>
                </a14:m>
                <a:r>
                  <a:rPr lang="sr-Cyrl-BA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BA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а</a:t>
                </a:r>
                <a:endParaRPr lang="en-US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r-Cyrl-BA" sz="2800" dirty="0" smtClean="0">
                  <a:solidFill>
                    <a:schemeClr val="bg1"/>
                  </a:solidFill>
                </a:endParaRPr>
              </a:p>
              <a:p>
                <a:r>
                  <a:rPr lang="sr-Cyrl-BA" sz="2800" dirty="0" smtClean="0">
                    <a:solidFill>
                      <a:schemeClr val="bg1"/>
                    </a:solidFill>
                  </a:rPr>
                  <a:t> 	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49" y="2056441"/>
                <a:ext cx="6366358" cy="2304733"/>
              </a:xfrm>
              <a:prstGeom prst="rect">
                <a:avLst/>
              </a:prstGeom>
              <a:blipFill>
                <a:blip r:embed="rId8"/>
                <a:stretch>
                  <a:fillRect l="-2011" t="-2116" r="-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51713" y="3571904"/>
                <a:ext cx="12831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Р</a:t>
                </a:r>
                <a:r>
                  <a:rPr lang="sr-Cyrl-BA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Cyrl-BA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а</m:t>
                        </m:r>
                      </m:e>
                      <m:sup>
                        <m:r>
                          <a:rPr lang="sr-Cyrl-BA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sr-Cyrl-BA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713" y="3571904"/>
                <a:ext cx="1283172" cy="523220"/>
              </a:xfrm>
              <a:prstGeom prst="rect">
                <a:avLst/>
              </a:prstGeom>
              <a:blipFill>
                <a:blip r:embed="rId9"/>
                <a:stretch>
                  <a:fillRect l="-9479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1001056" y="4111362"/>
            <a:ext cx="26642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r-Cyrl-BA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sr-Cyrl-BA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001056" y="4798319"/>
                <a:ext cx="6978321" cy="7042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Р</a:t>
                </a:r>
                <a:r>
                  <a:rPr lang="sr-Cyrl-BA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– Р</a:t>
                </a:r>
                <a:r>
                  <a:rPr lang="sr-Cyrl-BA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</m:t>
                        </m:r>
                      </m:num>
                      <m:den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а</m:t>
                        </m:r>
                      </m:e>
                      <m:sup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а</m:t>
                        </m:r>
                      </m:e>
                      <m:sup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а</m:t>
                        </m:r>
                      </m:e>
                      <m:sup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44</m:t>
                        </m:r>
                      </m:num>
                      <m:den>
                        <m:r>
                          <a:rPr lang="sr-Cyrl-BA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а</m:t>
                        </m:r>
                      </m:e>
                      <m:sup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44% Р</a:t>
                </a:r>
                <a:r>
                  <a:rPr lang="sr-Cyrl-BA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US" sz="28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056" y="4798319"/>
                <a:ext cx="6978321" cy="704295"/>
              </a:xfrm>
              <a:prstGeom prst="rect">
                <a:avLst/>
              </a:prstGeom>
              <a:blipFill>
                <a:blip r:embed="rId10"/>
                <a:stretch>
                  <a:fillRect l="-1747"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951713" y="3958167"/>
                <a:ext cx="3328540" cy="7042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Р</a:t>
                </a:r>
                <a:r>
                  <a:rPr lang="sr-Cyrl-BA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sr-Cyrl-BA" sz="28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sr-Cyrl-BA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sr-Cyrl-BA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а </m:t>
                    </m:r>
                  </m:oMath>
                </a14:m>
                <a:r>
                  <a:rPr lang="sr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</a:t>
                </a:r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sr-Cyrl-BA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а </m:t>
                    </m:r>
                  </m:oMath>
                </a14:m>
                <a:r>
                  <a:rPr lang="sr-Latn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r>
                  <a:rPr lang="sr-Cyrl-BA" sz="2800" dirty="0" smtClean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</m:t>
                        </m:r>
                      </m:num>
                      <m:den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BA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а</m:t>
                        </m:r>
                      </m:e>
                      <m:sup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713" y="3958167"/>
                <a:ext cx="3328540" cy="704295"/>
              </a:xfrm>
              <a:prstGeom prst="rect">
                <a:avLst/>
              </a:prstGeom>
              <a:blipFill>
                <a:blip r:embed="rId11"/>
                <a:stretch>
                  <a:fillRect l="-3663"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7251569" y="5688257"/>
            <a:ext cx="4322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 smtClean="0">
                <a:solidFill>
                  <a:schemeClr val="bg1"/>
                </a:solidFill>
              </a:rPr>
              <a:t>Површина се повећала за 44%.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38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3" grpId="0"/>
      <p:bldP spid="16" grpId="0"/>
      <p:bldP spid="17" grpId="0"/>
      <p:bldP spid="18" grpId="0"/>
      <p:bldP spid="5" grpId="0"/>
      <p:bldP spid="19" grpId="0"/>
      <p:bldP spid="20" grpId="0"/>
      <p:bldP spid="21" grpId="0"/>
      <p:bldP spid="8" grpId="0"/>
      <p:bldP spid="22" grpId="0"/>
      <p:bldP spid="23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202"/>
            <a:ext cx="10515600" cy="3225798"/>
          </a:xfrm>
        </p:spPr>
        <p:txBody>
          <a:bodyPr>
            <a:normAutofit/>
          </a:bodyPr>
          <a:lstStyle/>
          <a:p>
            <a:pPr marL="0" indent="0">
              <a:spcBef>
                <a:spcPts val="4000"/>
              </a:spcBef>
              <a:buNone/>
            </a:pPr>
            <a:r>
              <a:rPr lang="sr-Cyrl-BA" sz="3600" b="1" dirty="0" smtClean="0">
                <a:solidFill>
                  <a:schemeClr val="bg1"/>
                </a:solidFill>
              </a:rPr>
              <a:t>Домаћи рад</a:t>
            </a:r>
          </a:p>
          <a:p>
            <a:pPr marL="0" indent="0">
              <a:spcBef>
                <a:spcPts val="4000"/>
              </a:spcBef>
              <a:buNone/>
            </a:pPr>
            <a:r>
              <a:rPr lang="sr-Cyrl-BA" sz="3600" b="1" dirty="0" smtClean="0">
                <a:solidFill>
                  <a:schemeClr val="bg1"/>
                </a:solidFill>
              </a:rPr>
              <a:t>Збира задатака</a:t>
            </a:r>
            <a:br>
              <a:rPr lang="sr-Cyrl-BA" sz="3600" b="1" dirty="0" smtClean="0">
                <a:solidFill>
                  <a:schemeClr val="bg1"/>
                </a:solidFill>
              </a:rPr>
            </a:br>
            <a:r>
              <a:rPr lang="sr-Cyrl-BA" sz="3600" b="1" dirty="0" smtClean="0">
                <a:solidFill>
                  <a:schemeClr val="bg1"/>
                </a:solidFill>
              </a:rPr>
              <a:t>Страна 107. задаци 990, 998, 1001.  </a:t>
            </a:r>
          </a:p>
        </p:txBody>
      </p:sp>
    </p:spTree>
    <p:extLst>
      <p:ext uri="{BB962C8B-B14F-4D97-AF65-F5344CB8AC3E}">
        <p14:creationId xmlns:p14="http://schemas.microsoft.com/office/powerpoint/2010/main" val="18772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84363"/>
            <a:ext cx="9144000" cy="1986597"/>
          </a:xfrm>
        </p:spPr>
        <p:txBody>
          <a:bodyPr/>
          <a:lstStyle/>
          <a:p>
            <a:r>
              <a:rPr lang="sr-Cyrl-BA" b="1" dirty="0" smtClean="0">
                <a:solidFill>
                  <a:schemeClr val="bg1"/>
                </a:solidFill>
              </a:rPr>
              <a:t>Хвала на пажњи!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543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Symbol</vt:lpstr>
      <vt:lpstr>Office Theme</vt:lpstr>
      <vt:lpstr>Проценат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Хвала на пажњи!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Проценат и примјена процента</dc:title>
  <dc:creator>Korisnik</dc:creator>
  <cp:lastModifiedBy>Korisnik</cp:lastModifiedBy>
  <cp:revision>34</cp:revision>
  <dcterms:created xsi:type="dcterms:W3CDTF">2020-05-16T15:46:48Z</dcterms:created>
  <dcterms:modified xsi:type="dcterms:W3CDTF">2020-05-18T21:50:09Z</dcterms:modified>
</cp:coreProperties>
</file>