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E39"/>
    <a:srgbClr val="6298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32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2D487-9E47-46AC-8D06-D0056A7AD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BC9664-98B3-44BC-85F9-DC9DEAD22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0DC7B5-163E-47C1-AB1C-D9577E2D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92EE43-60A9-4772-8534-10B7FE8F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98B560-E8C8-4EC2-AD34-FFE89EF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0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226D9-BB09-4591-9EDF-4497F0F4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A2EB04-5BC6-4F1C-A313-705ED447E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11275D-81FE-4A41-8D65-F9F1A3E4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754DF6-5ADA-405B-B9A0-019A00B2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1A9453-0A64-4639-8B1F-789BE3BA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47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294F05-47D4-4AA6-978C-EF6CA3A44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64A927-9354-41F2-B3DC-2356BF603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26A82F-7CFC-4E3B-A208-E79992BB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740C69-5725-413F-A09E-A2465B2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B0B595-23F3-4E3B-9A76-AC89F204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FD923A-8DC1-4DA8-9012-0ED798BD8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8D12DC-A6CC-43FE-B1BA-9821241F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DCAA4-B6EC-4047-8062-3C23C1BF6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467AFC-B0C7-42B3-9811-D912686D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5F3E27-B41F-4937-80CA-8DED22E1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47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0A606-25EA-47AD-804E-EDDA2A82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E7E666-B7B9-4E4B-A2D4-52B35FCED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07CBE-6B6E-45C4-9877-5BC78F2C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0AC5F6-BB72-471A-BE91-4BA21048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D6C145-A1CC-47C2-AF6F-AA782EC9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06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B0487-60C8-4E9B-811B-17E0947F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EAF98-7072-41AD-98A8-476DA6190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B82D3F-A3E8-4743-B7A6-85C5786B5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9970F6-BFFC-4F45-BEE3-302BB192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6D4AA7-4B44-4B9F-BB13-6947984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D76ABC-E87A-42A4-91DF-3FD97A8D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64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54A1D-C03B-4B30-A502-91D004F0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ABF369-9938-4236-AD0D-253E6A56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4EA440-24DE-4934-A610-E96B5A96A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CE14E1-80E5-4ADD-892A-AF7B61D4A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103EE9B-B4D0-4005-94EA-3F409D1C9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3B6379-C37E-42C5-8A47-92ED625A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650412-6FFB-4368-962D-8EF4571D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8A9F0C-5D7C-4926-8B83-4F8EE3A5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81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C39C94-DA1A-4D73-86F2-D8555BA0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D3E1AE-DFEE-486D-A557-7672D6B4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3810A79-9E51-4854-9408-276F4CCC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DF6ECE-9926-489B-BA99-DF7DF4C2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04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A0204E1-8EF4-4B2B-9865-7B8F38E8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786CA1A-9D9D-4730-9182-68710E51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C2F938-B5D3-4E71-AD5C-BE4B8FE60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79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7F493-5642-47F9-9F22-E467ED23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EFB82C-EF9A-4791-AACF-9DAA79E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8D2CFC-54D4-44F2-BBA8-5B7B52B19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23D35C-1176-4DAB-823D-A4E75195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90CA03-2F99-45AC-AF39-F12030C1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E0E505-E8D0-41B1-A22B-67119E78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71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2DE01-C7BC-4E13-A98F-C28CB2B3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909CBF-6727-4369-9487-B609790D1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26D891-9044-45F5-89E9-DDE4C35C1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860E29-FAE3-400F-A468-914E1190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BC3931-9FE2-435F-8002-4DC0EDCB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2B2650-851E-404C-8FB7-C9A1FDA4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5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1EC029-2FCD-4C32-996B-93755D16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C06C60-9028-41F4-8D19-B737E089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5F13EA-C371-4DF8-9AF8-F02697BB3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2789-DCE0-4F4C-9561-2F37CCD6E52C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BC6F15-D9A3-4DEE-9FE7-7E6F48EE6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AD84A9-CA8F-4B40-8B04-DED8D0BD6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AC53-35E6-4EB3-B99C-4551E503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22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9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155B0-E366-46D6-92CD-E5D57AB3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1426"/>
            <a:ext cx="9144000" cy="856749"/>
          </a:xfrm>
        </p:spPr>
        <p:txBody>
          <a:bodyPr>
            <a:normAutofit/>
          </a:bodyPr>
          <a:lstStyle/>
          <a:p>
            <a:r>
              <a:rPr lang="sr-Latn-BA" sz="5000" dirty="0">
                <a:solidFill>
                  <a:schemeClr val="bg1"/>
                </a:solidFill>
                <a:latin typeface="+mn-lt"/>
              </a:rPr>
              <a:t>UNIT 6   THE MODERN WORLD</a:t>
            </a: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44FB5-B77C-493B-B5AE-0ED644346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53436"/>
            <a:ext cx="9144000" cy="713984"/>
          </a:xfrm>
        </p:spPr>
        <p:txBody>
          <a:bodyPr>
            <a:normAutofit/>
          </a:bodyPr>
          <a:lstStyle/>
          <a:p>
            <a:r>
              <a:rPr lang="sr-Latn-BA" sz="4000" dirty="0">
                <a:solidFill>
                  <a:schemeClr val="bg1"/>
                </a:solidFill>
              </a:rPr>
              <a:t>6.1 Ring, ring! Hello!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A27B90-7F04-4646-B040-1699B2EEE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652" y="2805830"/>
            <a:ext cx="4033381" cy="30250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2A5B902-E385-448A-862B-7E34268B020E}"/>
              </a:ext>
            </a:extLst>
          </p:cNvPr>
          <p:cNvSpPr txBox="1"/>
          <p:nvPr/>
        </p:nvSpPr>
        <p:spPr>
          <a:xfrm>
            <a:off x="5273458" y="2805830"/>
            <a:ext cx="6425851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BA" sz="3000" dirty="0">
                <a:solidFill>
                  <a:schemeClr val="bg1"/>
                </a:solidFill>
              </a:rPr>
              <a:t>Do you have a cell</a:t>
            </a:r>
            <a:r>
              <a:rPr lang="en-US" sz="3000" dirty="0">
                <a:solidFill>
                  <a:schemeClr val="bg1"/>
                </a:solidFill>
              </a:rPr>
              <a:t>/mobile phone?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What do you do with it?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How do you use it?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What is a smartphone? What can it do?</a:t>
            </a:r>
          </a:p>
        </p:txBody>
      </p:sp>
    </p:spTree>
    <p:extLst>
      <p:ext uri="{BB962C8B-B14F-4D97-AF65-F5344CB8AC3E}">
        <p14:creationId xmlns:p14="http://schemas.microsoft.com/office/powerpoint/2010/main" xmlns="" val="280153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9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155B0-E366-46D6-92CD-E5D57AB3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39" y="807860"/>
            <a:ext cx="9144000" cy="856749"/>
          </a:xfrm>
        </p:spPr>
        <p:txBody>
          <a:bodyPr>
            <a:normAutofit fontScale="90000"/>
          </a:bodyPr>
          <a:lstStyle/>
          <a:p>
            <a:r>
              <a:rPr lang="sr-Latn-BA" sz="5400" dirty="0">
                <a:solidFill>
                  <a:schemeClr val="bg1"/>
                </a:solidFill>
              </a:rPr>
              <a:t>6.1 Ring, ring! Hello!</a:t>
            </a: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44FB5-B77C-493B-B5AE-0ED644346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1202"/>
            <a:ext cx="9144000" cy="71398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can we do with a smartphone?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D3194F-3BAA-4E8B-AB1C-73D46B2232F4}"/>
              </a:ext>
            </a:extLst>
          </p:cNvPr>
          <p:cNvSpPr txBox="1"/>
          <p:nvPr/>
        </p:nvSpPr>
        <p:spPr>
          <a:xfrm>
            <a:off x="926926" y="2605414"/>
            <a:ext cx="10258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send text messages  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make phone calls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send e-mail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check the latest news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chat with our friends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play games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listen to music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</a:rPr>
              <a:t>surf the web</a:t>
            </a:r>
          </a:p>
        </p:txBody>
      </p:sp>
    </p:spTree>
    <p:extLst>
      <p:ext uri="{BB962C8B-B14F-4D97-AF65-F5344CB8AC3E}">
        <p14:creationId xmlns:p14="http://schemas.microsoft.com/office/powerpoint/2010/main" xmlns="" val="16789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9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155B0-E366-46D6-92CD-E5D57AB3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4453"/>
            <a:ext cx="9144000" cy="856749"/>
          </a:xfrm>
        </p:spPr>
        <p:txBody>
          <a:bodyPr>
            <a:normAutofit/>
          </a:bodyPr>
          <a:lstStyle/>
          <a:p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44FB5-B77C-493B-B5AE-0ED644346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1202"/>
            <a:ext cx="9144000" cy="713984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7C0A7AC-D939-4368-B2AA-2EA8519DE8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9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155B0-E366-46D6-92CD-E5D57AB3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808"/>
            <a:ext cx="9144000" cy="856749"/>
          </a:xfrm>
        </p:spPr>
        <p:txBody>
          <a:bodyPr>
            <a:normAutofit fontScale="90000"/>
          </a:bodyPr>
          <a:lstStyle/>
          <a:p>
            <a:r>
              <a:rPr lang="sr-Latn-BA" sz="5400" dirty="0">
                <a:solidFill>
                  <a:schemeClr val="bg1"/>
                </a:solidFill>
              </a:rPr>
              <a:t>6.1 Ring, ring! Hello!</a:t>
            </a: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44FB5-B77C-493B-B5AE-0ED644346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4675"/>
            <a:ext cx="9144000" cy="71398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READING COMPREHENSION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D3194F-3BAA-4E8B-AB1C-73D46B2232F4}"/>
              </a:ext>
            </a:extLst>
          </p:cNvPr>
          <p:cNvSpPr txBox="1"/>
          <p:nvPr/>
        </p:nvSpPr>
        <p:spPr>
          <a:xfrm>
            <a:off x="225467" y="1808659"/>
            <a:ext cx="101085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Look at the text 6.1 again and write true (T) or false (F), page 67: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It is difficult to b</a:t>
            </a:r>
            <a:r>
              <a:rPr lang="sr-Latn-BA" sz="3000" dirty="0">
                <a:solidFill>
                  <a:schemeClr val="bg1"/>
                </a:solidFill>
              </a:rPr>
              <a:t>u</a:t>
            </a:r>
            <a:r>
              <a:rPr lang="en-US" sz="3000" dirty="0">
                <a:solidFill>
                  <a:schemeClr val="bg1"/>
                </a:solidFill>
              </a:rPr>
              <a:t>y a cell phone.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Cell phones can do many things a computer can do.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Cell phones were small and cheap in the past.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You can play games or listen to music on a smartphone.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You can “tell” a cell phone to do something for you.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If you b</a:t>
            </a:r>
            <a:r>
              <a:rPr lang="sr-Latn-BA" sz="3000" dirty="0">
                <a:solidFill>
                  <a:schemeClr val="bg1"/>
                </a:solidFill>
              </a:rPr>
              <a:t>u</a:t>
            </a:r>
            <a:r>
              <a:rPr lang="en-US" sz="3000" dirty="0">
                <a:solidFill>
                  <a:schemeClr val="bg1"/>
                </a:solidFill>
              </a:rPr>
              <a:t>y an expensive phone, you will always look cool.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Computers are replacing cell phones.</a:t>
            </a:r>
          </a:p>
          <a:p>
            <a:pPr marL="514350" indent="-514350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Experts believe that there won’t be any computers in the future</a:t>
            </a:r>
            <a:r>
              <a:rPr lang="sr-Latn-BA" sz="3000" dirty="0">
                <a:solidFill>
                  <a:schemeClr val="bg1"/>
                </a:solidFill>
              </a:rPr>
              <a:t>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35DDA5-893D-4446-B311-0C3D3404B684}"/>
              </a:ext>
            </a:extLst>
          </p:cNvPr>
          <p:cNvSpPr txBox="1"/>
          <p:nvPr/>
        </p:nvSpPr>
        <p:spPr>
          <a:xfrm>
            <a:off x="9720197" y="2718148"/>
            <a:ext cx="513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F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</a:t>
            </a:r>
          </a:p>
          <a:p>
            <a:r>
              <a:rPr lang="en-US" sz="3000" dirty="0">
                <a:solidFill>
                  <a:srgbClr val="FF0000"/>
                </a:solidFill>
              </a:rPr>
              <a:t>F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</a:t>
            </a:r>
          </a:p>
          <a:p>
            <a:r>
              <a:rPr lang="en-US" sz="3000" dirty="0">
                <a:solidFill>
                  <a:srgbClr val="FF0000"/>
                </a:solidFill>
              </a:rPr>
              <a:t>F</a:t>
            </a:r>
          </a:p>
          <a:p>
            <a:r>
              <a:rPr lang="en-US" sz="3000" dirty="0">
                <a:solidFill>
                  <a:srgbClr val="FF0000"/>
                </a:solidFill>
              </a:rPr>
              <a:t>F</a:t>
            </a:r>
          </a:p>
          <a:p>
            <a:r>
              <a:rPr lang="en-US" sz="3000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xmlns="" val="38144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9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155B0-E366-46D6-92CD-E5D57AB3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808"/>
            <a:ext cx="9144000" cy="856749"/>
          </a:xfrm>
        </p:spPr>
        <p:txBody>
          <a:bodyPr>
            <a:normAutofit fontScale="90000"/>
          </a:bodyPr>
          <a:lstStyle/>
          <a:p>
            <a:r>
              <a:rPr lang="sr-Latn-BA" sz="5400" dirty="0">
                <a:solidFill>
                  <a:schemeClr val="bg1"/>
                </a:solidFill>
              </a:rPr>
              <a:t>6.1 Ring, ring! Hello!</a:t>
            </a: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44FB5-B77C-493B-B5AE-0ED644346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4675"/>
            <a:ext cx="9144000" cy="71398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D3194F-3BAA-4E8B-AB1C-73D46B2232F4}"/>
              </a:ext>
            </a:extLst>
          </p:cNvPr>
          <p:cNvSpPr txBox="1"/>
          <p:nvPr/>
        </p:nvSpPr>
        <p:spPr>
          <a:xfrm>
            <a:off x="225467" y="1808659"/>
            <a:ext cx="101085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Match the words with their explanations (page 67):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      to allow                  personal computer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to text                     to have enough money to buy something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regular                    using your phone aboard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PC                            you use it to write on a computer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roaming                  to use the Internet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afford                      to make something possible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keyboard                to send an SMS message</a:t>
            </a:r>
          </a:p>
          <a:p>
            <a:r>
              <a:rPr lang="en-US" sz="3000" dirty="0">
                <a:solidFill>
                  <a:schemeClr val="bg1"/>
                </a:solidFill>
              </a:rPr>
              <a:t>      surf the web          normal, usual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1C7C382-6425-44B6-9FEE-A4DFD2F58980}"/>
              </a:ext>
            </a:extLst>
          </p:cNvPr>
          <p:cNvCxnSpPr>
            <a:cxnSpLocks/>
          </p:cNvCxnSpPr>
          <p:nvPr/>
        </p:nvCxnSpPr>
        <p:spPr>
          <a:xfrm>
            <a:off x="2167003" y="3022403"/>
            <a:ext cx="1327759" cy="22549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8B0D81F9-8B80-4945-A5D3-BE48463EE4E2}"/>
              </a:ext>
            </a:extLst>
          </p:cNvPr>
          <p:cNvCxnSpPr>
            <a:cxnSpLocks/>
          </p:cNvCxnSpPr>
          <p:nvPr/>
        </p:nvCxnSpPr>
        <p:spPr>
          <a:xfrm>
            <a:off x="2167003" y="3532340"/>
            <a:ext cx="1327759" cy="22309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350FD49C-5F02-4005-B4CA-5E6AF8296021}"/>
              </a:ext>
            </a:extLst>
          </p:cNvPr>
          <p:cNvCxnSpPr>
            <a:cxnSpLocks/>
          </p:cNvCxnSpPr>
          <p:nvPr/>
        </p:nvCxnSpPr>
        <p:spPr>
          <a:xfrm>
            <a:off x="2167003" y="3958225"/>
            <a:ext cx="1327759" cy="22546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7524FB50-1570-4549-9838-95EC6A211B3F}"/>
              </a:ext>
            </a:extLst>
          </p:cNvPr>
          <p:cNvCxnSpPr>
            <a:cxnSpLocks/>
          </p:cNvCxnSpPr>
          <p:nvPr/>
        </p:nvCxnSpPr>
        <p:spPr>
          <a:xfrm flipV="1">
            <a:off x="2167003" y="2941993"/>
            <a:ext cx="1327759" cy="1437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0B8BCC96-DBF0-402C-B37E-32A36ACDD81B}"/>
              </a:ext>
            </a:extLst>
          </p:cNvPr>
          <p:cNvCxnSpPr>
            <a:cxnSpLocks/>
          </p:cNvCxnSpPr>
          <p:nvPr/>
        </p:nvCxnSpPr>
        <p:spPr>
          <a:xfrm flipV="1">
            <a:off x="2254685" y="3958227"/>
            <a:ext cx="1240077" cy="931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62C9DAF6-CB61-4F8F-836F-7E8CD8276DFE}"/>
              </a:ext>
            </a:extLst>
          </p:cNvPr>
          <p:cNvCxnSpPr>
            <a:cxnSpLocks/>
          </p:cNvCxnSpPr>
          <p:nvPr/>
        </p:nvCxnSpPr>
        <p:spPr>
          <a:xfrm flipV="1">
            <a:off x="2254685" y="3508640"/>
            <a:ext cx="1240077" cy="1768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893660FF-56AE-48C7-A8CE-24D1A5520725}"/>
              </a:ext>
            </a:extLst>
          </p:cNvPr>
          <p:cNvCxnSpPr>
            <a:cxnSpLocks/>
          </p:cNvCxnSpPr>
          <p:nvPr/>
        </p:nvCxnSpPr>
        <p:spPr>
          <a:xfrm flipV="1">
            <a:off x="2417523" y="4459990"/>
            <a:ext cx="1077239" cy="13033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DF209340-748B-4281-8EE3-025095C25FE6}"/>
              </a:ext>
            </a:extLst>
          </p:cNvPr>
          <p:cNvCxnSpPr>
            <a:cxnSpLocks/>
          </p:cNvCxnSpPr>
          <p:nvPr/>
        </p:nvCxnSpPr>
        <p:spPr>
          <a:xfrm flipV="1">
            <a:off x="2874723" y="4865817"/>
            <a:ext cx="620039" cy="13233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74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9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155B0-E366-46D6-92CD-E5D57AB3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808"/>
            <a:ext cx="9144000" cy="856749"/>
          </a:xfrm>
        </p:spPr>
        <p:txBody>
          <a:bodyPr>
            <a:normAutofit fontScale="90000"/>
          </a:bodyPr>
          <a:lstStyle/>
          <a:p>
            <a:r>
              <a:rPr lang="sr-Latn-BA" sz="5400" dirty="0">
                <a:solidFill>
                  <a:schemeClr val="bg1"/>
                </a:solidFill>
              </a:rPr>
              <a:t>6.1 Ring, ring! Hello!</a:t>
            </a: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44FB5-B77C-493B-B5AE-0ED644346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203" y="1094674"/>
            <a:ext cx="10329797" cy="3364591"/>
          </a:xfrm>
        </p:spPr>
        <p:txBody>
          <a:bodyPr>
            <a:normAutofit fontScale="92500" lnSpcReduction="20000"/>
          </a:bodyPr>
          <a:lstStyle/>
          <a:p>
            <a:r>
              <a:rPr lang="sr-Latn-BA" sz="4000" dirty="0">
                <a:solidFill>
                  <a:schemeClr val="bg1"/>
                </a:solidFill>
              </a:rPr>
              <a:t>        </a:t>
            </a:r>
            <a:r>
              <a:rPr lang="en-US" sz="4000" dirty="0">
                <a:solidFill>
                  <a:schemeClr val="bg1"/>
                </a:solidFill>
              </a:rPr>
              <a:t>HOMEWORK</a:t>
            </a:r>
            <a:endParaRPr lang="sr-Latn-BA" sz="4000" dirty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</a:rPr>
              <a:t>Write a short paragraph (4 to 6 sentences) about how people will use smartphones in ten </a:t>
            </a:r>
            <a:r>
              <a:rPr lang="en-US" sz="4000">
                <a:solidFill>
                  <a:schemeClr val="bg1"/>
                </a:solidFill>
              </a:rPr>
              <a:t>years from now.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D3194F-3BAA-4E8B-AB1C-73D46B2232F4}"/>
              </a:ext>
            </a:extLst>
          </p:cNvPr>
          <p:cNvSpPr txBox="1"/>
          <p:nvPr/>
        </p:nvSpPr>
        <p:spPr>
          <a:xfrm>
            <a:off x="726508" y="4601963"/>
            <a:ext cx="10108508" cy="7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1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316</Words>
  <Application>Microsoft Office PowerPoint</Application>
  <PresentationFormat>Custom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6   THE MODERN WORLD</vt:lpstr>
      <vt:lpstr>6.1 Ring, ring! Hello! </vt:lpstr>
      <vt:lpstr>Slide 3</vt:lpstr>
      <vt:lpstr>6.1 Ring, ring! Hello! </vt:lpstr>
      <vt:lpstr>6.1 Ring, ring! Hello! </vt:lpstr>
      <vt:lpstr>6.1 Ring, ring! Hello!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  THE MODERN WORLD</dc:title>
  <dc:creator>User</dc:creator>
  <cp:lastModifiedBy>Kristina Mataruga</cp:lastModifiedBy>
  <cp:revision>14</cp:revision>
  <dcterms:created xsi:type="dcterms:W3CDTF">2020-04-18T20:00:00Z</dcterms:created>
  <dcterms:modified xsi:type="dcterms:W3CDTF">2020-04-22T07:26:57Z</dcterms:modified>
</cp:coreProperties>
</file>