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1245704" y="1086678"/>
            <a:ext cx="854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ПИСМЕНО САБИРАЊЕ  И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 ОДУЗИМАЊЕ  ДО  1000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510747" y="3372678"/>
            <a:ext cx="8911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САБИРАЊЕ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( ЗБИР ЈЕДИНИЦА ЈЕ ВЕЋИ ОД 9)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205947" y="1643390"/>
            <a:ext cx="905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Након данашње лекције научићемо: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205947" y="3007729"/>
            <a:ext cx="8911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schemeClr val="bg1"/>
                </a:solidFill>
              </a:rPr>
              <a:t>писмено сабирати бројеве ако нам је збир јединица већи од 9  </a:t>
            </a:r>
          </a:p>
        </p:txBody>
      </p: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311426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136171" y="941389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Рачунање у таблици </a:t>
            </a:r>
            <a:r>
              <a:rPr lang="sr-Cyrl-RS" sz="3200" dirty="0" err="1">
                <a:solidFill>
                  <a:schemeClr val="bg1"/>
                </a:solidFill>
              </a:rPr>
              <a:t>мјесних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  <a:r>
              <a:rPr lang="sr-Cyrl-RS" sz="3200" dirty="0" err="1">
                <a:solidFill>
                  <a:schemeClr val="bg1"/>
                </a:solidFill>
              </a:rPr>
              <a:t>вриједности</a:t>
            </a:r>
            <a:r>
              <a:rPr lang="sr-Cyrl-RS" sz="32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="" xmlns:a16="http://schemas.microsoft.com/office/drawing/2014/main" id="{D10BC24D-AA3B-4BB5-9D7D-676550E76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48451"/>
              </p:ext>
            </p:extLst>
          </p:nvPr>
        </p:nvGraphicFramePr>
        <p:xfrm>
          <a:off x="1442611" y="1799613"/>
          <a:ext cx="3786688" cy="2458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46672">
                  <a:extLst>
                    <a:ext uri="{9D8B030D-6E8A-4147-A177-3AD203B41FA5}">
                      <a16:colId xmlns="" xmlns:a16="http://schemas.microsoft.com/office/drawing/2014/main" val="1886861876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2161290830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416036009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552744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B050"/>
                          </a:solidFill>
                        </a:rPr>
                        <a:t>С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>
                          <a:solidFill>
                            <a:srgbClr val="FF0000"/>
                          </a:solidFill>
                        </a:rPr>
                        <a:t>Ј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39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73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3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37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</a:t>
                      </a:r>
                      <a:r>
                        <a:rPr lang="sr-Cyrl-RS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r>
                        <a:rPr lang="sr-Cyrl-RS" dirty="0">
                          <a:solidFill>
                            <a:srgbClr val="FF0000"/>
                          </a:solidFill>
                        </a:rPr>
                        <a:t>Ј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475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782402"/>
                  </a:ext>
                </a:extLst>
              </a:tr>
            </a:tbl>
          </a:graphicData>
        </a:graphic>
      </p:graphicFrame>
      <p:cxnSp>
        <p:nvCxnSpPr>
          <p:cNvPr id="15" name="Prava linija spajanja sa strelicom 14">
            <a:extLst>
              <a:ext uri="{FF2B5EF4-FFF2-40B4-BE49-F238E27FC236}">
                <a16:creationId xmlns="" xmlns:a16="http://schemas.microsoft.com/office/drawing/2014/main" id="{32CD3046-BC97-4A4D-86CA-AA27067D4A76}"/>
              </a:ext>
            </a:extLst>
          </p:cNvPr>
          <p:cNvCxnSpPr/>
          <p:nvPr/>
        </p:nvCxnSpPr>
        <p:spPr>
          <a:xfrm flipH="1">
            <a:off x="3867427" y="3309730"/>
            <a:ext cx="477079" cy="3788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568DE970-7A2D-4363-A4A5-218CFCD0B1AE}"/>
              </a:ext>
            </a:extLst>
          </p:cNvPr>
          <p:cNvCxnSpPr>
            <a:cxnSpLocks/>
          </p:cNvCxnSpPr>
          <p:nvPr/>
        </p:nvCxnSpPr>
        <p:spPr>
          <a:xfrm>
            <a:off x="1442611" y="3801543"/>
            <a:ext cx="38404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1380A3BC-4A07-4B6F-AA60-CA061AFEB0B7}"/>
              </a:ext>
            </a:extLst>
          </p:cNvPr>
          <p:cNvCxnSpPr>
            <a:cxnSpLocks/>
          </p:cNvCxnSpPr>
          <p:nvPr/>
        </p:nvCxnSpPr>
        <p:spPr>
          <a:xfrm flipV="1">
            <a:off x="1442611" y="3051662"/>
            <a:ext cx="3786688" cy="3126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E750EC89-4622-4B19-B32B-FCA16F703F77}"/>
              </a:ext>
            </a:extLst>
          </p:cNvPr>
          <p:cNvSpPr txBox="1"/>
          <p:nvPr/>
        </p:nvSpPr>
        <p:spPr>
          <a:xfrm>
            <a:off x="6379613" y="1796194"/>
            <a:ext cx="4369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Рачунамо:</a:t>
            </a:r>
          </a:p>
          <a:p>
            <a:endParaRPr lang="sr-Cyrl-RS" sz="2400" dirty="0">
              <a:solidFill>
                <a:schemeClr val="bg1"/>
              </a:solidFill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7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+ 5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= 12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= 1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+2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2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+ 3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+1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 = 6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4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chemeClr val="bg1"/>
                </a:solidFill>
              </a:rPr>
              <a:t>+2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chemeClr val="bg1"/>
                </a:solidFill>
              </a:rPr>
              <a:t>= 6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CA98B25F-6DD2-4255-B317-7418FA59D44F}"/>
              </a:ext>
            </a:extLst>
          </p:cNvPr>
          <p:cNvCxnSpPr>
            <a:cxnSpLocks/>
          </p:cNvCxnSpPr>
          <p:nvPr/>
        </p:nvCxnSpPr>
        <p:spPr>
          <a:xfrm>
            <a:off x="4716014" y="3230198"/>
            <a:ext cx="0" cy="4770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1645FEC-F0C0-4208-9E85-FBEC3269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E0B25438-4C2B-461C-9A04-572D976D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6835" y="0"/>
            <a:ext cx="12708835" cy="68580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779C6EC8-8ADC-4D8E-B5DC-61B0DC126C12}"/>
              </a:ext>
            </a:extLst>
          </p:cNvPr>
          <p:cNvSpPr txBox="1"/>
          <p:nvPr/>
        </p:nvSpPr>
        <p:spPr>
          <a:xfrm>
            <a:off x="1117684" y="1264555"/>
            <a:ext cx="848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Можемо сабирати два или више сабирака: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C65081C4-5050-4666-858B-10F944006578}"/>
              </a:ext>
            </a:extLst>
          </p:cNvPr>
          <p:cNvSpPr txBox="1"/>
          <p:nvPr/>
        </p:nvSpPr>
        <p:spPr>
          <a:xfrm>
            <a:off x="1331844" y="2450295"/>
            <a:ext cx="952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      </a:t>
            </a:r>
            <a:r>
              <a:rPr lang="sr-Cyrl-RS" sz="4800" dirty="0">
                <a:solidFill>
                  <a:schemeClr val="bg1"/>
                </a:solidFill>
              </a:rPr>
              <a:t>427        29       537        224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+235    +357     + 54           38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  662      386       591       +129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                                           391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Не заборави на правилно потписивање!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E027A1B0-835F-4196-B532-969CCEC0B99D}"/>
              </a:ext>
            </a:extLst>
          </p:cNvPr>
          <p:cNvCxnSpPr>
            <a:cxnSpLocks/>
          </p:cNvCxnSpPr>
          <p:nvPr/>
        </p:nvCxnSpPr>
        <p:spPr>
          <a:xfrm>
            <a:off x="1643270" y="3943242"/>
            <a:ext cx="1126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F853A4A-CB89-4AAD-8081-DAFC3C58F89E}"/>
              </a:ext>
            </a:extLst>
          </p:cNvPr>
          <p:cNvCxnSpPr>
            <a:cxnSpLocks/>
          </p:cNvCxnSpPr>
          <p:nvPr/>
        </p:nvCxnSpPr>
        <p:spPr>
          <a:xfrm>
            <a:off x="3425688" y="3943242"/>
            <a:ext cx="13583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93680FBB-F1D1-4D94-B002-55F34E868630}"/>
              </a:ext>
            </a:extLst>
          </p:cNvPr>
          <p:cNvCxnSpPr>
            <a:cxnSpLocks/>
          </p:cNvCxnSpPr>
          <p:nvPr/>
        </p:nvCxnSpPr>
        <p:spPr>
          <a:xfrm>
            <a:off x="5837582" y="3930710"/>
            <a:ext cx="1126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CC0986A0-E50F-426C-A3D9-63B1EAA094B8}"/>
              </a:ext>
            </a:extLst>
          </p:cNvPr>
          <p:cNvCxnSpPr>
            <a:cxnSpLocks/>
          </p:cNvCxnSpPr>
          <p:nvPr/>
        </p:nvCxnSpPr>
        <p:spPr>
          <a:xfrm>
            <a:off x="8532275" y="4680462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A6AC452-388E-4883-89FA-37BB4532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86108CC6-CD6F-439D-91E5-5807F497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9026"/>
            <a:ext cx="12192000" cy="70170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04F7FD72-4E53-49E9-9554-8579FBC1EAFE}"/>
              </a:ext>
            </a:extLst>
          </p:cNvPr>
          <p:cNvSpPr txBox="1"/>
          <p:nvPr/>
        </p:nvSpPr>
        <p:spPr>
          <a:xfrm>
            <a:off x="1099930" y="807355"/>
            <a:ext cx="9303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Можеш сабирати и овако: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F1EB2B89-463F-47B5-AEA5-024CD065B139}"/>
              </a:ext>
            </a:extLst>
          </p:cNvPr>
          <p:cNvSpPr txBox="1"/>
          <p:nvPr/>
        </p:nvSpPr>
        <p:spPr>
          <a:xfrm>
            <a:off x="1007165" y="1773736"/>
            <a:ext cx="9395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376+618 =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6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+8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= 14</a:t>
            </a:r>
            <a:r>
              <a:rPr lang="sr-Cyrl-RS" sz="2800" dirty="0">
                <a:solidFill>
                  <a:srgbClr val="FF0000"/>
                </a:solidFill>
              </a:rPr>
              <a:t>Ј</a:t>
            </a:r>
            <a:r>
              <a:rPr lang="sr-Cyrl-RS" sz="2800" dirty="0">
                <a:solidFill>
                  <a:schemeClr val="bg1"/>
                </a:solidFill>
              </a:rPr>
              <a:t>                    __ __ </a:t>
            </a:r>
            <a:r>
              <a:rPr lang="sr-Cyrl-RS" sz="2800" dirty="0">
                <a:solidFill>
                  <a:srgbClr val="FF0000"/>
                </a:solidFill>
              </a:rPr>
              <a:t>4</a:t>
            </a:r>
            <a:r>
              <a:rPr lang="sr-Cyrl-RS" sz="2800" dirty="0">
                <a:solidFill>
                  <a:schemeClr val="bg1"/>
                </a:solidFill>
              </a:rPr>
              <a:t> 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7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+1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 + 1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 = 9</a:t>
            </a:r>
            <a:r>
              <a:rPr lang="sr-Cyrl-RS" sz="2800" dirty="0">
                <a:solidFill>
                  <a:srgbClr val="0070C0"/>
                </a:solidFill>
              </a:rPr>
              <a:t>Д</a:t>
            </a:r>
            <a:r>
              <a:rPr lang="sr-Cyrl-RS" sz="2800" dirty="0">
                <a:solidFill>
                  <a:schemeClr val="bg1"/>
                </a:solidFill>
              </a:rPr>
              <a:t>           __  </a:t>
            </a:r>
            <a:r>
              <a:rPr lang="sr-Cyrl-RS" sz="2800" dirty="0">
                <a:solidFill>
                  <a:srgbClr val="0070C0"/>
                </a:solidFill>
              </a:rPr>
              <a:t>9</a:t>
            </a:r>
            <a:r>
              <a:rPr lang="sr-Cyrl-RS" sz="2800" dirty="0">
                <a:solidFill>
                  <a:schemeClr val="bg1"/>
                </a:solidFill>
              </a:rPr>
              <a:t>  4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 3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+6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 = 9</a:t>
            </a:r>
            <a:r>
              <a:rPr lang="sr-Cyrl-RS" sz="2800" dirty="0">
                <a:solidFill>
                  <a:srgbClr val="00B050"/>
                </a:solidFill>
              </a:rPr>
              <a:t>С</a:t>
            </a:r>
            <a:r>
              <a:rPr lang="sr-Cyrl-RS" sz="2800" dirty="0">
                <a:solidFill>
                  <a:schemeClr val="bg1"/>
                </a:solidFill>
              </a:rPr>
              <a:t>                   </a:t>
            </a:r>
            <a:r>
              <a:rPr lang="sr-Cyrl-RS" sz="2800" dirty="0">
                <a:solidFill>
                  <a:srgbClr val="00B050"/>
                </a:solidFill>
              </a:rPr>
              <a:t>9</a:t>
            </a:r>
            <a:r>
              <a:rPr lang="sr-Cyrl-RS" sz="2800" dirty="0">
                <a:solidFill>
                  <a:schemeClr val="bg1"/>
                </a:solidFill>
              </a:rPr>
              <a:t>   9  4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4B76ABDC-C06C-4EEC-B23F-EDE4749807D0}"/>
              </a:ext>
            </a:extLst>
          </p:cNvPr>
          <p:cNvSpPr txBox="1"/>
          <p:nvPr/>
        </p:nvSpPr>
        <p:spPr>
          <a:xfrm>
            <a:off x="1099930" y="4280452"/>
            <a:ext cx="74079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416 + 324 = 740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 54 +  329 = 383</a:t>
            </a:r>
          </a:p>
          <a:p>
            <a:r>
              <a:rPr lang="sr-Cyrl-RS" sz="2800" dirty="0">
                <a:solidFill>
                  <a:schemeClr val="bg1"/>
                </a:solidFill>
              </a:rPr>
              <a:t>127+25+218 = 370</a:t>
            </a:r>
          </a:p>
          <a:p>
            <a:endParaRPr lang="sr-Cyrl-RS" sz="2800" dirty="0">
              <a:solidFill>
                <a:schemeClr val="bg1"/>
              </a:solidFill>
            </a:endParaRPr>
          </a:p>
          <a:p>
            <a:r>
              <a:rPr lang="sr-Cyrl-RS" sz="2800" dirty="0">
                <a:solidFill>
                  <a:schemeClr val="bg1"/>
                </a:solidFill>
              </a:rPr>
              <a:t>Сабирање </a:t>
            </a:r>
            <a:r>
              <a:rPr lang="sr-Cyrl-RS" sz="2800" dirty="0" err="1">
                <a:solidFill>
                  <a:schemeClr val="bg1"/>
                </a:solidFill>
              </a:rPr>
              <a:t>увијек</a:t>
            </a:r>
            <a:r>
              <a:rPr lang="sr-Cyrl-RS" sz="2800" dirty="0">
                <a:solidFill>
                  <a:schemeClr val="bg1"/>
                </a:solidFill>
              </a:rPr>
              <a:t> почни од јединица!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F533EE-F411-4D19-9986-A1F782D1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D3C3363C-2AF6-40B9-9859-ABC44B487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2035" y="-221974"/>
            <a:ext cx="12192000" cy="7301948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9EA30A0A-9255-4479-B93A-648125DFCFE0}"/>
              </a:ext>
            </a:extLst>
          </p:cNvPr>
          <p:cNvSpPr txBox="1"/>
          <p:nvPr/>
        </p:nvSpPr>
        <p:spPr>
          <a:xfrm>
            <a:off x="1152938" y="895223"/>
            <a:ext cx="966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Задаци за самосталан рад: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5E5FE638-DAEE-49E1-8F34-AC9E29CDF082}"/>
              </a:ext>
            </a:extLst>
          </p:cNvPr>
          <p:cNvSpPr txBox="1"/>
          <p:nvPr/>
        </p:nvSpPr>
        <p:spPr>
          <a:xfrm>
            <a:off x="768626" y="2642884"/>
            <a:ext cx="101644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У </a:t>
            </a:r>
            <a:r>
              <a:rPr lang="sr-Cyrl-RS" sz="3200">
                <a:solidFill>
                  <a:schemeClr val="bg1"/>
                </a:solidFill>
              </a:rPr>
              <a:t>уџбенику </a:t>
            </a:r>
            <a:r>
              <a:rPr lang="sr-Cyrl-RS" sz="3200" smtClean="0">
                <a:solidFill>
                  <a:schemeClr val="bg1"/>
                </a:solidFill>
              </a:rPr>
              <a:t>Математика </a:t>
            </a:r>
            <a:r>
              <a:rPr lang="sr-Cyrl-RS" sz="3200" dirty="0">
                <a:solidFill>
                  <a:schemeClr val="bg1"/>
                </a:solidFill>
              </a:rPr>
              <a:t>урадити задатке на  93. и 94. страни;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У Радним листовима урадити задатке  на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 47. страни.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185</Words>
  <Application>Microsoft Office PowerPoint</Application>
  <PresentationFormat>Prilagođavanje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31</cp:revision>
  <dcterms:created xsi:type="dcterms:W3CDTF">2020-03-15T23:36:35Z</dcterms:created>
  <dcterms:modified xsi:type="dcterms:W3CDTF">2020-04-07T20:15:19Z</dcterms:modified>
</cp:coreProperties>
</file>