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DB80C0-2BF8-4BD9-BA4A-D6D9AD21309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D0EB610-5204-4988-9D3D-BA83EC8434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ЦЕНТРАЛНИ И ПЕРИФЕРИЈСКИ УГАО КРУГА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tx1"/>
                </a:solidFill>
              </a:rPr>
              <a:t>утврђивање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805264"/>
            <a:ext cx="3509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Наставник: Мирјана Бабић</a:t>
            </a:r>
          </a:p>
          <a:p>
            <a:r>
              <a:rPr lang="sr-Cyrl-RS" dirty="0"/>
              <a:t>ЈУ ОШ „Вук Караџић“, Нови Град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8" y="499579"/>
            <a:ext cx="1872344" cy="178658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1920" y="868070"/>
                <a:ext cx="30278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 −централни угао круга</m:t>
                      </m:r>
                    </m:oMath>
                  </m:oMathPara>
                </a14:m>
                <a:endParaRPr lang="sr-Cyrl-R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sr-Cyrl-RS" dirty="0" smtClean="0"/>
                  <a:t> – периферијски угао круга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868070"/>
                <a:ext cx="302788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04" r="-100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6396"/>
            <a:ext cx="1944216" cy="19399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16016" y="1916832"/>
                <a:ext cx="955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16832"/>
                <a:ext cx="95526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987824" y="3281700"/>
            <a:ext cx="559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Сви периферијски углови над истим луком су једнаки.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25144"/>
            <a:ext cx="1944216" cy="18700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03848" y="5445224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Периферијски угао над пречником круга је прави угао.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6"/>
                <a:ext cx="7840381" cy="4170776"/>
              </a:xfrm>
            </p:spPr>
            <p:txBody>
              <a:bodyPr/>
              <a:lstStyle/>
              <a:p>
                <a:r>
                  <a:rPr lang="sr-Cyrl-RS" sz="2800" u="sng" dirty="0" smtClean="0"/>
                  <a:t>Задатак 1.</a:t>
                </a:r>
              </a:p>
              <a:p>
                <a:r>
                  <a:rPr lang="sr-Cyrl-RS" dirty="0" smtClean="0">
                    <a:solidFill>
                      <a:schemeClr val="tx1"/>
                    </a:solidFill>
                  </a:rPr>
                  <a:t>Ако је </a:t>
                </a:r>
                <a14:m>
                  <m:oMath xmlns:m="http://schemas.openxmlformats.org/officeDocument/2006/math">
                    <m:r>
                      <a:rPr lang="sr-Cyrl-R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централни угао, а </a:t>
                </a:r>
                <a14:m>
                  <m:oMath xmlns:m="http://schemas.openxmlformats.org/officeDocument/2006/math">
                    <m:r>
                      <a:rPr lang="sr-Cyrl-R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периферијски, попуни табелу:</a:t>
                </a:r>
              </a:p>
              <a:p>
                <a:endParaRPr lang="sr-Cyrl-R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6"/>
                <a:ext cx="7840381" cy="4170776"/>
              </a:xfrm>
              <a:blipFill rotWithShape="1">
                <a:blip r:embed="rId2"/>
                <a:stretch>
                  <a:fillRect l="-1633" t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9324443"/>
                  </p:ext>
                </p:extLst>
              </p:nvPr>
            </p:nvGraphicFramePr>
            <p:xfrm>
              <a:off x="755576" y="1988840"/>
              <a:ext cx="6096000" cy="8186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44782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182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108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36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9324443"/>
                  </p:ext>
                </p:extLst>
              </p:nvPr>
            </p:nvGraphicFramePr>
            <p:xfrm>
              <a:off x="755576" y="1988840"/>
              <a:ext cx="6096000" cy="8186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4478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00" r="-400000" b="-91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500" r="-300000" b="-91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00500" r="-200000" b="-91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0500" b="-9189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00" t="-121311" r="-400000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500" t="-121311" r="-100000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9648" y="3068960"/>
                <a:ext cx="1299779" cy="2677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100</m:t>
                        </m:r>
                      </m:e>
                      <m:sup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:endParaRPr lang="sr-Cyrl-R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sr-Cyrl-R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100</m:t>
                              </m:r>
                            </m:e>
                            <m:sup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sr-Cyrl-R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50</m:t>
                          </m:r>
                        </m:e>
                        <m:sup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648" y="3068960"/>
                <a:ext cx="1299779" cy="2677464"/>
              </a:xfrm>
              <a:prstGeom prst="rect">
                <a:avLst/>
              </a:prstGeom>
              <a:blipFill rotWithShape="1">
                <a:blip r:embed="rId4"/>
                <a:stretch>
                  <a:fillRect l="-935"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60751" y="3109811"/>
                <a:ext cx="1270925" cy="2442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182</m:t>
                        </m:r>
                      </m:e>
                      <m:sup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:endParaRPr lang="sr-Cyrl-R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sr-Cyrl-R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182</m:t>
                              </m:r>
                            </m:e>
                            <m:sup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sr-Cyrl-R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91</m:t>
                          </m:r>
                        </m:e>
                        <m:sup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751" y="3109811"/>
                <a:ext cx="1270925" cy="2442785"/>
              </a:xfrm>
              <a:prstGeom prst="rect">
                <a:avLst/>
              </a:prstGeom>
              <a:blipFill rotWithShape="1">
                <a:blip r:embed="rId5"/>
                <a:stretch>
                  <a:fillRect l="-957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83968" y="3068960"/>
                <a:ext cx="1450462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sr-Cyrl-R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  <m:sup>
                          <m:r>
                            <a:rPr lang="sr-Cyrl-R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b="0" dirty="0" smtClean="0">
                  <a:ea typeface="Cambria Math"/>
                </a:endParaRPr>
              </a:p>
              <a:p>
                <a:endParaRPr lang="sr-Cyrl-R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 =2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sr-Cyrl-RS" b="0" dirty="0" smtClean="0">
                  <a:ea typeface="Cambria Math"/>
                </a:endParaRPr>
              </a:p>
              <a:p>
                <a:endParaRPr lang="sr-Cyrl-R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=2∙ </m:t>
                      </m:r>
                      <m:sSup>
                        <m:sSupPr>
                          <m:ctrlPr>
                            <a:rPr lang="sr-Cyrl-R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  <m:sup>
                          <m:r>
                            <a:rPr lang="sr-Cyrl-R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b="0" dirty="0" smtClean="0">
                  <a:ea typeface="Cambria Math"/>
                </a:endParaRPr>
              </a:p>
              <a:p>
                <a:endParaRPr lang="sr-Cyrl-R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sr-Cyrl-R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latin typeface="Cambria Math"/>
                              <a:ea typeface="Cambria Math"/>
                            </a:rPr>
                            <m:t>72</m:t>
                          </m:r>
                        </m:e>
                        <m:sup>
                          <m:r>
                            <a:rPr lang="sr-Cyrl-R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b="0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068960"/>
                <a:ext cx="1450462" cy="230832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18271" y="3022889"/>
                <a:ext cx="1268552" cy="24004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108</m:t>
                        </m:r>
                      </m:e>
                      <m:sup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:endParaRPr lang="sr-Cyrl-RS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sr-Cyrl-R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/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108</m:t>
                              </m:r>
                            </m:e>
                            <m:sup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sr-Cyrl-RS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54</m:t>
                          </m:r>
                        </m:e>
                        <m:sup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71" y="3022889"/>
                <a:ext cx="1268552" cy="2400465"/>
              </a:xfrm>
              <a:prstGeom prst="rect">
                <a:avLst/>
              </a:prstGeom>
              <a:blipFill rotWithShape="1">
                <a:blip r:embed="rId7"/>
                <a:stretch>
                  <a:fillRect l="-962" t="-1269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2197960"/>
                  </p:ext>
                </p:extLst>
              </p:nvPr>
            </p:nvGraphicFramePr>
            <p:xfrm>
              <a:off x="1331640" y="5715592"/>
              <a:ext cx="6096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182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72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108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50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91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36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54</m:t>
                                    </m:r>
                                  </m:e>
                                  <m:sup>
                                    <m:r>
                                      <a:rPr lang="sr-Cyrl-R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2197960"/>
                  </p:ext>
                </p:extLst>
              </p:nvPr>
            </p:nvGraphicFramePr>
            <p:xfrm>
              <a:off x="1331640" y="5715592"/>
              <a:ext cx="6096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1639" r="-400500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639" r="-300500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639" r="-200500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639" r="-100500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400000" t="-1639" r="-500" b="-109836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103333" r="-400500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03333" r="-300500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200000" t="-103333" r="-200500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00000" t="-103333" r="-100500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400000" t="-103333" r="-500" b="-1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60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32656"/>
                <a:ext cx="8229600" cy="1506496"/>
              </a:xfrm>
            </p:spPr>
            <p:txBody>
              <a:bodyPr>
                <a:normAutofit fontScale="90000"/>
              </a:bodyPr>
              <a:lstStyle/>
              <a:p>
                <a:pPr marL="627063" lvl="2" indent="0" algn="l"/>
                <a:r>
                  <a:rPr lang="sr-Cyrl-RS" sz="2800" u="sng" dirty="0" smtClean="0">
                    <a:solidFill>
                      <a:schemeClr val="tx1"/>
                    </a:solidFill>
                  </a:rPr>
                  <a:t>Задатак </a:t>
                </a:r>
                <a:r>
                  <a:rPr lang="sr-Cyrl-RS" sz="2800" u="sng" dirty="0">
                    <a:solidFill>
                      <a:schemeClr val="tx1"/>
                    </a:solidFill>
                  </a:rPr>
                  <a:t>2</a:t>
                </a:r>
                <a:r>
                  <a:rPr lang="sr-Cyrl-RS" sz="2800" u="sng" dirty="0" smtClean="0">
                    <a:solidFill>
                      <a:schemeClr val="tx1"/>
                    </a:solidFill>
                  </a:rPr>
                  <a:t>.</a:t>
                </a:r>
                <a:br>
                  <a:rPr lang="sr-Cyrl-RS" sz="2800" u="sng" dirty="0" smtClean="0">
                    <a:solidFill>
                      <a:schemeClr val="tx1"/>
                    </a:solidFill>
                  </a:rPr>
                </a:br>
                <a:r>
                  <a:rPr lang="sr-Cyrl-RS" sz="2400" dirty="0" smtClean="0">
                    <a:solidFill>
                      <a:schemeClr val="tx1"/>
                    </a:solidFill>
                    <a:latin typeface="Calibri" pitchFamily="34" charset="0"/>
                  </a:rPr>
                  <a:t>Који </a:t>
                </a:r>
                <a:r>
                  <a:rPr lang="sr-Cyrl-RS" sz="2400" dirty="0">
                    <a:solidFill>
                      <a:schemeClr val="tx1"/>
                    </a:solidFill>
                    <a:latin typeface="Calibri" pitchFamily="34" charset="0"/>
                  </a:rPr>
                  <a:t>дио кружне линије одсијеца периферијски угао од:</a:t>
                </a:r>
                <a:br>
                  <a:rPr lang="sr-Cyrl-RS" sz="2400" dirty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sr-Cyrl-RS" sz="2400" dirty="0">
                    <a:solidFill>
                      <a:schemeClr val="tx1"/>
                    </a:solidFill>
                    <a:latin typeface="Calibri" pitchFamily="34" charset="0"/>
                  </a:rPr>
                  <a:t>а)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18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</a:rPr>
                      <m:t>;                       б)</m:t>
                    </m:r>
                  </m:oMath>
                </a14:m>
                <a:r>
                  <a:rPr lang="sr-Cyrl-RS" sz="2400" dirty="0">
                    <a:solidFill>
                      <a:schemeClr val="tx1"/>
                    </a:solidFill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RS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r-Cyrl-RS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sr-Cyrl-RS" sz="24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sr-Cyrl-RS" sz="2400" i="1" dirty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sr-Cyrl-RS" sz="2400" dirty="0">
                    <a:latin typeface="Calibri" pitchFamily="34" charset="0"/>
                  </a:rPr>
                  <a:t/>
                </a:r>
                <a:br>
                  <a:rPr lang="sr-Cyrl-RS" sz="2400" dirty="0">
                    <a:latin typeface="Calibri" pitchFamily="34" charset="0"/>
                  </a:rPr>
                </a:br>
                <a:endParaRPr lang="en-US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32656"/>
                <a:ext cx="8229600" cy="15064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627063" lvl="2" indent="0">
                  <a:lnSpc>
                    <a:spcPct val="150000"/>
                  </a:lnSpc>
                  <a:buNone/>
                </a:pPr>
                <a:r>
                  <a:rPr lang="sr-Cyrl-RS" sz="2400" dirty="0" smtClean="0">
                    <a:solidFill>
                      <a:schemeClr val="tx1"/>
                    </a:solidFill>
                  </a:rPr>
                  <a:t>а</a:t>
                </a:r>
                <a:r>
                  <a:rPr lang="sr-Cyrl-RS" sz="2400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sSup>
                      <m:sSupPr>
                        <m:ctrlP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18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sr-Cyrl-RS" sz="2400" dirty="0">
                    <a:solidFill>
                      <a:schemeClr val="tx1"/>
                    </a:solidFill>
                  </a:rPr>
                  <a:t>                 </a:t>
                </a:r>
              </a:p>
              <a:p>
                <a:pPr marL="627063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sr-Cyrl-RS" sz="2400" dirty="0">
                  <a:solidFill>
                    <a:schemeClr val="tx1"/>
                  </a:solidFill>
                </a:endParaRPr>
              </a:p>
              <a:p>
                <a:pPr marL="627063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=2∙ </m:t>
                      </m:r>
                      <m:sSup>
                        <m:sSupPr>
                          <m:ctrlP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18</m:t>
                          </m:r>
                        </m:e>
                        <m:sup>
                          <m: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sz="2400" dirty="0">
                  <a:solidFill>
                    <a:schemeClr val="tx1"/>
                  </a:solidFill>
                </a:endParaRPr>
              </a:p>
              <a:p>
                <a:pPr marL="627063" lvl="2" indent="0">
                  <a:lnSpc>
                    <a:spcPct val="150000"/>
                  </a:lnSpc>
                  <a:buNone/>
                </a:pPr>
                <a:r>
                  <a:rPr lang="sr-Cyrl-R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α</m:t>
                    </m:r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sSup>
                      <m:sSupPr>
                        <m:ctrlP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36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sz="2400" dirty="0">
                  <a:solidFill>
                    <a:schemeClr val="tx1"/>
                  </a:solidFill>
                </a:endParaRPr>
              </a:p>
              <a:p>
                <a:pPr marL="627063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36</m:t>
                              </m:r>
                            </m:e>
                            <m:sup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sr-Cyrl-RS" sz="2400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627063" lvl="2" indent="0">
                  <a:lnSpc>
                    <a:spcPct val="150000"/>
                  </a:lnSpc>
                  <a:buNone/>
                </a:pPr>
                <a:r>
                  <a:rPr lang="sr-Cyrl-RS" sz="2400" dirty="0" smtClean="0">
                    <a:solidFill>
                      <a:schemeClr val="tx1"/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sSup>
                      <m:sSupPr>
                        <m:ctrlP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45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sr-Cyrl-RS" sz="2400" dirty="0">
                    <a:solidFill>
                      <a:schemeClr val="tx1"/>
                    </a:solidFill>
                  </a:rPr>
                  <a:t>                 </a:t>
                </a:r>
              </a:p>
              <a:p>
                <a:pPr marL="627063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sr-Cyrl-RS" sz="2400" dirty="0">
                  <a:solidFill>
                    <a:schemeClr val="tx1"/>
                  </a:solidFill>
                </a:endParaRPr>
              </a:p>
              <a:p>
                <a:pPr marL="627063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=2∙ </m:t>
                      </m:r>
                      <m:sSup>
                        <m:sSupPr>
                          <m:ctrlP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45</m:t>
                          </m:r>
                        </m:e>
                        <m:sup>
                          <m: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sz="2400" dirty="0">
                  <a:solidFill>
                    <a:schemeClr val="tx1"/>
                  </a:solidFill>
                </a:endParaRPr>
              </a:p>
              <a:p>
                <a:pPr marL="627063" lvl="2" indent="0">
                  <a:lnSpc>
                    <a:spcPct val="150000"/>
                  </a:lnSpc>
                  <a:buNone/>
                </a:pPr>
                <a:r>
                  <a:rPr lang="sr-Cyrl-R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α</m:t>
                    </m:r>
                    <m:r>
                      <a:rPr lang="sr-Cyrl-R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sSup>
                      <m:sSupPr>
                        <m:ctrlP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90</m:t>
                        </m:r>
                      </m:e>
                      <m:sup>
                        <m:r>
                          <a:rPr lang="sr-Cyrl-R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sz="2400" dirty="0">
                  <a:solidFill>
                    <a:schemeClr val="tx1"/>
                  </a:solidFill>
                </a:endParaRPr>
              </a:p>
              <a:p>
                <a:pPr marL="627063" lvl="2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sr-Cyrl-RS" sz="2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sr-Cyrl-RS" sz="2400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r-Cyrl-R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28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332656"/>
                <a:ext cx="8229600" cy="136815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sr-Cyrl-RS" sz="3200" u="sng" dirty="0" smtClean="0">
                    <a:solidFill>
                      <a:schemeClr val="tx1"/>
                    </a:solidFill>
                    <a:latin typeface="Calibri" pitchFamily="34" charset="0"/>
                  </a:rPr>
                  <a:t>Задатак 3.</a:t>
                </a:r>
                <a:r>
                  <a:rPr lang="sr-Cyrl-RS" sz="3200" dirty="0" smtClean="0">
                    <a:latin typeface="Calibri" pitchFamily="34" charset="0"/>
                  </a:rPr>
                  <a:t/>
                </a:r>
                <a:br>
                  <a:rPr lang="sr-Cyrl-RS" sz="3200" dirty="0" smtClean="0">
                    <a:latin typeface="Calibri" pitchFamily="34" charset="0"/>
                  </a:rPr>
                </a:br>
                <a:r>
                  <a:rPr lang="sr-Cyrl-RS" sz="2400" dirty="0" smtClean="0">
                    <a:solidFill>
                      <a:schemeClr val="tx1"/>
                    </a:solidFill>
                    <a:latin typeface="Calibri" pitchFamily="34" charset="0"/>
                  </a:rPr>
                  <a:t>Колико степени има периферијски угао над кружним луком чија је дужина једнака:</a:t>
                </a:r>
                <a:br>
                  <a:rPr lang="sr-Cyrl-RS" sz="2400" dirty="0" smtClean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sr-Cyrl-RS" sz="2400" dirty="0" smtClean="0">
                    <a:solidFill>
                      <a:schemeClr val="tx1"/>
                    </a:solidFill>
                    <a:latin typeface="Calibri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sr-Cyrl-R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;          б) </m:t>
                    </m:r>
                    <m:f>
                      <m:fPr>
                        <m:ctrlP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RS" sz="2400" dirty="0" smtClean="0">
                    <a:solidFill>
                      <a:schemeClr val="tx1"/>
                    </a:solidFill>
                    <a:latin typeface="Calibri" pitchFamily="34" charset="0"/>
                  </a:rPr>
                  <a:t>.</a:t>
                </a:r>
                <a:endParaRPr lang="en-US" sz="2400" dirty="0">
                  <a:solidFill>
                    <a:schemeClr val="tx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332656"/>
                <a:ext cx="8229600" cy="1368152"/>
              </a:xfrm>
              <a:blipFill rotWithShape="1">
                <a:blip r:embed="rId2"/>
                <a:stretch>
                  <a:fillRect l="-1630" t="-16071" r="-667" b="-15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sr-Cyrl-RS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sr-Cyrl-R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sr-Cyrl-R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sr-Cyrl-R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360</m:t>
                        </m:r>
                      </m:e>
                      <m:sup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sr-Cyrl-RS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sr-Cyrl-RS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r-Cyrl-R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3"/>
                <a:stretch>
                  <a:fillRect l="-1595" t="-885" b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sr-Cyrl-RS" dirty="0" smtClean="0"/>
                  <a:t> </a:t>
                </a:r>
                <a:r>
                  <a:rPr lang="sr-Cyrl-RS" dirty="0" smtClean="0">
                    <a:solidFill>
                      <a:schemeClr val="tx1"/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sr-Cyrl-R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sr-Cyrl-R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sr-Cyrl-R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Cyrl-R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sr-Cyrl-R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sr-Cyrl-R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sr-Cyrl-R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r-Cyrl-R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360</m:t>
                        </m:r>
                      </m:e>
                      <m:sup>
                        <m:r>
                          <a:rPr lang="sr-Cyrl-R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sr-Cyrl-RS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sr-Cyrl-RS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sr-Cyrl-RS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sr-Cyrl-RS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R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Cyrl-R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r-Cyrl-R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sr-Cyrl-R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sr-Cyrl-R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  <m:sup>
                              <m:r>
                                <a:rPr lang="sr-Cyrl-R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r-Cyrl-R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R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r-Cyrl-R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sr-Cyrl-R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4"/>
                <a:stretch>
                  <a:fillRect l="-638" t="-885" b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85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Домаћи задатак:</a:t>
            </a:r>
            <a:br>
              <a:rPr lang="sr-Cyrl-RS" dirty="0" smtClean="0">
                <a:solidFill>
                  <a:schemeClr val="tx1"/>
                </a:solidFill>
              </a:rPr>
            </a:br>
            <a:r>
              <a:rPr lang="sr-Cyrl-RS" dirty="0" smtClean="0">
                <a:solidFill>
                  <a:schemeClr val="tx1"/>
                </a:solidFill>
              </a:rPr>
              <a:t>збирка задатака, 66. страна, задатак 1.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</TotalTime>
  <Words>430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ЦЕНТРАЛНИ И ПЕРИФЕРИЈСКИ УГАО КРУГА</vt:lpstr>
      <vt:lpstr>  </vt:lpstr>
      <vt:lpstr>PowerPoint Presentation</vt:lpstr>
      <vt:lpstr>Задатак 2. Који дио кружне линије одсијеца периферијски угао од: а) 〖18〗^0;                       б) 〖45〗^0. </vt:lpstr>
      <vt:lpstr>Задатак 3. Колико степени има периферијски угао над кружним луком чија је дужина једнака: а) 1/2;          б)  1/3.</vt:lpstr>
      <vt:lpstr>Домаћи задатак: збирка задатака, 66. страна, задатак 1.</vt:lpstr>
    </vt:vector>
  </TitlesOfParts>
  <Company>SETING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ЦЕНТРАЛНИ И ПЕРИФЕРИЈСКИ УГАО КРУГА</dc:title>
  <dc:creator>PC</dc:creator>
  <cp:lastModifiedBy>PC</cp:lastModifiedBy>
  <cp:revision>11</cp:revision>
  <dcterms:created xsi:type="dcterms:W3CDTF">2021-02-10T16:32:54Z</dcterms:created>
  <dcterms:modified xsi:type="dcterms:W3CDTF">2021-02-11T11:02:51Z</dcterms:modified>
</cp:coreProperties>
</file>