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2DAAB9-E552-42A8-BA98-F7F069343932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662992-DDB8-42B1-B891-E14848EEB97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DAAB9-E552-42A8-BA98-F7F069343932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62992-DDB8-42B1-B891-E14848EEB97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DAAB9-E552-42A8-BA98-F7F069343932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62992-DDB8-42B1-B891-E14848EEB97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DAAB9-E552-42A8-BA98-F7F069343932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62992-DDB8-42B1-B891-E14848EEB97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DAAB9-E552-42A8-BA98-F7F069343932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62992-DDB8-42B1-B891-E14848EEB97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DAAB9-E552-42A8-BA98-F7F069343932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62992-DDB8-42B1-B891-E14848EEB97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DAAB9-E552-42A8-BA98-F7F069343932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62992-DDB8-42B1-B891-E14848EEB97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DAAB9-E552-42A8-BA98-F7F069343932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62992-DDB8-42B1-B891-E14848EEB97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DAAB9-E552-42A8-BA98-F7F069343932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62992-DDB8-42B1-B891-E14848EEB97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2DAAB9-E552-42A8-BA98-F7F069343932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62992-DDB8-42B1-B891-E14848EEB97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2DAAB9-E552-42A8-BA98-F7F069343932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662992-DDB8-42B1-B891-E14848EEB97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2DAAB9-E552-42A8-BA98-F7F069343932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662992-DDB8-42B1-B891-E14848EEB97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454" y="1052736"/>
            <a:ext cx="7772400" cy="3390911"/>
          </a:xfrm>
        </p:spPr>
        <p:txBody>
          <a:bodyPr>
            <a:normAutofit fontScale="90000"/>
          </a:bodyPr>
          <a:lstStyle/>
          <a:p>
            <a:pPr algn="ctr"/>
            <a:r>
              <a:rPr lang="sr-Cyrl-ME" sz="1600" dirty="0" smtClean="0">
                <a:solidFill>
                  <a:srgbClr val="FF0000"/>
                </a:solidFill>
              </a:rPr>
              <a:t> </a:t>
            </a:r>
            <a:r>
              <a:rPr lang="sr-Cyrl-ME" dirty="0" smtClean="0"/>
              <a:t/>
            </a:r>
            <a:br>
              <a:rPr lang="sr-Cyrl-ME" dirty="0" smtClean="0"/>
            </a:br>
            <a:r>
              <a:rPr lang="sr-Cyrl-ME" dirty="0" smtClean="0">
                <a:solidFill>
                  <a:schemeClr val="tx1"/>
                </a:solidFill>
              </a:rPr>
              <a:t>ПОЛОЖАЈ СТАНОВНИШТВА У БОСНИ И ХЕРЦЕГОВИНИ ПОД АУСТОРУГАРСКОМ ВЛАШЋУ</a:t>
            </a:r>
            <a:endParaRPr lang="sr-Latn-BA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5877272"/>
            <a:ext cx="5097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Познавање друштва – 5. разред</a:t>
            </a:r>
            <a:endParaRPr lang="sr-Latn-C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/>
          <a:lstStyle/>
          <a:p>
            <a:r>
              <a:rPr lang="sr-Cyrl-ME" dirty="0" smtClean="0"/>
              <a:t>Шта је </a:t>
            </a:r>
            <a:r>
              <a:rPr lang="sr-Cyrl-ME" dirty="0" smtClean="0">
                <a:solidFill>
                  <a:schemeClr val="tx1"/>
                </a:solidFill>
              </a:rPr>
              <a:t>„</a:t>
            </a:r>
            <a:r>
              <a:rPr lang="sr-Cyrl-ME" dirty="0" smtClean="0"/>
              <a:t>Млада Босна”?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</a:rPr>
              <a:t>„</a:t>
            </a:r>
            <a:r>
              <a:rPr lang="sr-Cyrl-ME" dirty="0" smtClean="0"/>
              <a:t>Млада Босна</a:t>
            </a:r>
            <a:r>
              <a:rPr lang="sr-Latn-BA" dirty="0" smtClean="0"/>
              <a:t>”</a:t>
            </a:r>
            <a:r>
              <a:rPr lang="sr-Cyrl-ME" dirty="0" smtClean="0"/>
              <a:t> је организација чији је основни циљ био рушење аустроугарске власти.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r>
              <a:rPr lang="sr-Cyrl-ME" dirty="0" smtClean="0"/>
              <a:t>Одлуком којег конгреса </a:t>
            </a:r>
            <a:r>
              <a:rPr lang="sr-Cyrl-ME" dirty="0" smtClean="0"/>
              <a:t>је </a:t>
            </a:r>
            <a:r>
              <a:rPr lang="sr-Cyrl-ME" dirty="0" smtClean="0"/>
              <a:t>Аустроугарска добила дозволу да окупира Босну и Херцеговину?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sr-Cyrl-ME" dirty="0" smtClean="0">
                <a:solidFill>
                  <a:schemeClr val="tx1"/>
                </a:solidFill>
              </a:rPr>
              <a:t>Аустроугарска </a:t>
            </a:r>
            <a:r>
              <a:rPr lang="sr-Cyrl-ME" dirty="0" smtClean="0">
                <a:solidFill>
                  <a:schemeClr val="tx1"/>
                </a:solidFill>
              </a:rPr>
              <a:t>је </a:t>
            </a:r>
            <a:r>
              <a:rPr lang="sr-Cyrl-ME" dirty="0">
                <a:solidFill>
                  <a:schemeClr val="tx1"/>
                </a:solidFill>
              </a:rPr>
              <a:t>одлуком Берлинског конгреса добила </a:t>
            </a:r>
            <a:r>
              <a:rPr lang="sr-Cyrl-ME" dirty="0" smtClean="0">
                <a:solidFill>
                  <a:schemeClr val="tx1"/>
                </a:solidFill>
              </a:rPr>
              <a:t>дозволу да окупира Босну и Херцеговину</a:t>
            </a:r>
            <a:r>
              <a:rPr lang="sr-Latn-BA" dirty="0" smtClean="0"/>
              <a:t>.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3786214"/>
          </a:xfrm>
        </p:spPr>
        <p:txBody>
          <a:bodyPr>
            <a:normAutofit/>
          </a:bodyPr>
          <a:lstStyle/>
          <a:p>
            <a:r>
              <a:rPr lang="sr-Cyrl-ME" dirty="0" smtClean="0">
                <a:solidFill>
                  <a:schemeClr val="tx1"/>
                </a:solidFill>
              </a:rPr>
              <a:t>Шта је било прописано војним законом и коју је посљедицу изазвао овај закон</a:t>
            </a:r>
            <a:r>
              <a:rPr lang="sr-Cyrl-ME" dirty="0" smtClean="0"/>
              <a:t>?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r>
              <a:rPr lang="sr-Cyrl-ME" dirty="0" smtClean="0">
                <a:solidFill>
                  <a:schemeClr val="tx1"/>
                </a:solidFill>
              </a:rPr>
              <a:t>Војним законом је било прописано да </a:t>
            </a:r>
            <a:r>
              <a:rPr lang="sr-Cyrl-ME" dirty="0">
                <a:solidFill>
                  <a:schemeClr val="tx1"/>
                </a:solidFill>
              </a:rPr>
              <a:t>м</a:t>
            </a:r>
            <a:r>
              <a:rPr lang="sr-Cyrl-ME" dirty="0" smtClean="0">
                <a:solidFill>
                  <a:schemeClr val="tx1"/>
                </a:solidFill>
              </a:rPr>
              <a:t>ладићи из Босне и Херцеговине служе војску Аусторугарске и због тога је избио устанак који је брзо угушен</a:t>
            </a:r>
            <a:r>
              <a:rPr lang="sr-Cyrl-ME" dirty="0" smtClean="0"/>
              <a:t>.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sr-Cyrl-ME" dirty="0" smtClean="0">
                <a:solidFill>
                  <a:schemeClr val="tx1"/>
                </a:solidFill>
              </a:rPr>
              <a:t>Да ли је Аустроугарска жељела да унаприједи Босну и Херцеговину или је имала друге намјере</a:t>
            </a:r>
            <a:r>
              <a:rPr lang="sr-Cyrl-ME" dirty="0" smtClean="0"/>
              <a:t>? 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rmAutofit/>
          </a:bodyPr>
          <a:lstStyle/>
          <a:p>
            <a:r>
              <a:rPr lang="sr-Cyrl-ME" dirty="0" smtClean="0"/>
              <a:t>Аусторугарска је окупирала Босну и Херцеговину ради њених природних и рудних богастава.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sr-Cyrl-ME" dirty="0"/>
              <a:t>З</a:t>
            </a:r>
            <a:r>
              <a:rPr lang="sr-Cyrl-ME" dirty="0" smtClean="0"/>
              <a:t>а шта се борио и изборио покрет за аутономију?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 fontScale="90000"/>
          </a:bodyPr>
          <a:lstStyle/>
          <a:p>
            <a:r>
              <a:rPr lang="sr-Cyrl-ME" dirty="0" smtClean="0"/>
              <a:t>Српско грађанство тражило је употребу српског имена и ћирилице, право оснивања школа, избор учитеља и отварање културних институција. Изборили су се за културна друштва: </a:t>
            </a:r>
            <a:r>
              <a:rPr lang="sr-Latn-BA" dirty="0" smtClean="0"/>
              <a:t>“</a:t>
            </a:r>
            <a:r>
              <a:rPr lang="sr-Cyrl-ME" b="1" dirty="0" smtClean="0"/>
              <a:t>Напредак</a:t>
            </a:r>
            <a:r>
              <a:rPr lang="sr-Latn-BA" b="1" dirty="0" smtClean="0"/>
              <a:t>”</a:t>
            </a:r>
            <a:r>
              <a:rPr lang="sr-Cyrl-ME" dirty="0" smtClean="0"/>
              <a:t> и </a:t>
            </a:r>
            <a:r>
              <a:rPr lang="sr-Latn-BA" dirty="0" smtClean="0"/>
              <a:t>“</a:t>
            </a:r>
            <a:r>
              <a:rPr lang="sr-Cyrl-ME" b="1" dirty="0" smtClean="0"/>
              <a:t>Просвјета</a:t>
            </a:r>
            <a:r>
              <a:rPr lang="sr-Latn-BA" b="1" dirty="0" smtClean="0"/>
              <a:t>”</a:t>
            </a:r>
            <a:r>
              <a:rPr lang="sr-Cyrl-ME" dirty="0" smtClean="0"/>
              <a:t> и новине: </a:t>
            </a:r>
            <a:r>
              <a:rPr lang="sr-Latn-BA" dirty="0" smtClean="0"/>
              <a:t>“</a:t>
            </a:r>
            <a:r>
              <a:rPr lang="sr-Cyrl-ME" b="1" dirty="0" smtClean="0"/>
              <a:t>Српски вијесник</a:t>
            </a:r>
            <a:r>
              <a:rPr lang="sr-Latn-BA" b="1" dirty="0" smtClean="0"/>
              <a:t>”</a:t>
            </a:r>
            <a:r>
              <a:rPr lang="sr-Cyrl-ME" dirty="0" smtClean="0"/>
              <a:t>, </a:t>
            </a:r>
            <a:r>
              <a:rPr lang="sr-Latn-BA" dirty="0" smtClean="0"/>
              <a:t>“</a:t>
            </a:r>
            <a:r>
              <a:rPr lang="sr-Cyrl-ME" b="1" dirty="0" smtClean="0"/>
              <a:t>Српска ријеч</a:t>
            </a:r>
            <a:r>
              <a:rPr lang="sr-Latn-BA" b="1" dirty="0" smtClean="0"/>
              <a:t>”</a:t>
            </a:r>
            <a:r>
              <a:rPr lang="sr-Cyrl-ME" b="1" dirty="0" smtClean="0"/>
              <a:t> </a:t>
            </a:r>
            <a:r>
              <a:rPr lang="sr-Cyrl-ME" dirty="0" smtClean="0"/>
              <a:t>и </a:t>
            </a:r>
            <a:r>
              <a:rPr lang="sr-Latn-BA" dirty="0" smtClean="0"/>
              <a:t>“</a:t>
            </a:r>
            <a:r>
              <a:rPr lang="sr-Cyrl-ME" b="1" dirty="0" smtClean="0"/>
              <a:t>Босанска вила</a:t>
            </a:r>
            <a:r>
              <a:rPr lang="sr-Latn-BA" b="1" dirty="0" smtClean="0"/>
              <a:t>”.</a:t>
            </a:r>
            <a:endParaRPr lang="sr-Latn-B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184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  ПОЛОЖАЈ СТАНОВНИШТВА У БОСНИ И ХЕРЦЕГОВИНИ ПОД АУСТОРУГАРСКОМ ВЛАШЋУ</vt:lpstr>
      <vt:lpstr>Одлуком којег конгреса је Аустроугарска добила дозволу да окупира Босну и Херцеговину?</vt:lpstr>
      <vt:lpstr>Аустроугарска је одлуком Берлинског конгреса добила дозволу да окупира Босну и Херцеговину.</vt:lpstr>
      <vt:lpstr>Шта је било прописано војним законом и коју је посљедицу изазвао овај закон?</vt:lpstr>
      <vt:lpstr>Војним законом је било прописано да младићи из Босне и Херцеговине служе војску Аусторугарске и због тога је избио устанак који је брзо угушен.</vt:lpstr>
      <vt:lpstr>Да ли је Аустроугарска жељела да унаприједи Босну и Херцеговину или је имала друге намјере? </vt:lpstr>
      <vt:lpstr>Аусторугарска је окупирала Босну и Херцеговину ради њених природних и рудних богастава.</vt:lpstr>
      <vt:lpstr>За шта се борио и изборио покрет за аутономију?</vt:lpstr>
      <vt:lpstr>Српско грађанство тражило је употребу српског имена и ћирилице, право оснивања школа, избор учитеља и отварање културних институција. Изборили су се за културна друштва: “Напредак” и “Просвјета” и новине: “Српски вијесник”, “Српска ријеч” и “Босанска вила”.</vt:lpstr>
      <vt:lpstr>Шта је „Млада Босна”?</vt:lpstr>
      <vt:lpstr>„Млада Босна” је организација чији је основни циљ био рушење аустроугарске власти.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Данас ћемо да поновимо претходну лекцију ПОЛОЖАЈ СТАНОВНИШТВА У БОСНИ И ХЕРЦЕГОВИНИ ПОД АУСТОРУГАРСКОМ ВЛАШЋУ</dc:title>
  <dc:creator>Aljosa</dc:creator>
  <cp:lastModifiedBy>Aljosa</cp:lastModifiedBy>
  <cp:revision>11</cp:revision>
  <dcterms:created xsi:type="dcterms:W3CDTF">2021-02-14T15:38:36Z</dcterms:created>
  <dcterms:modified xsi:type="dcterms:W3CDTF">2021-02-16T11:23:17Z</dcterms:modified>
</cp:coreProperties>
</file>