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8E62-C593-423A-A88C-81E2F8C4C5E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068D6-5648-49C3-AF95-86A3DBA3E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>
                <a:solidFill>
                  <a:schemeClr val="bg1"/>
                </a:solidFill>
              </a:rPr>
              <a:t>МАТЕМАТИКА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b="1" dirty="0">
                <a:solidFill>
                  <a:schemeClr val="bg1"/>
                </a:solidFill>
              </a:rPr>
              <a:t>3.РАЗРЕД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800" dirty="0" smtClean="0">
                <a:solidFill>
                  <a:schemeClr val="bg1"/>
                </a:solidFill>
                <a:latin typeface="+mn-lt"/>
              </a:rPr>
              <a:t>Задатак </a:t>
            </a:r>
            <a:r>
              <a:rPr lang="sr-Cyrl-BA" sz="2800" dirty="0">
                <a:solidFill>
                  <a:schemeClr val="bg1"/>
                </a:solidFill>
                <a:latin typeface="+mn-lt"/>
              </a:rPr>
              <a:t>за самосталан рад</a:t>
            </a:r>
            <a:r>
              <a:rPr lang="sr-Cyrl-BA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r-Cyrl-BA" dirty="0"/>
              <a:t> </a:t>
            </a:r>
            <a:r>
              <a:rPr lang="sr-Cyrl-BA" dirty="0" smtClean="0"/>
              <a:t>  </a:t>
            </a:r>
            <a:r>
              <a:rPr lang="sr-Cyrl-BA" sz="2800" dirty="0" smtClean="0">
                <a:solidFill>
                  <a:schemeClr val="bg1"/>
                </a:solidFill>
              </a:rPr>
              <a:t>У </a:t>
            </a:r>
            <a:r>
              <a:rPr lang="sr-Cyrl-BA" sz="2800" dirty="0">
                <a:solidFill>
                  <a:schemeClr val="bg1"/>
                </a:solidFill>
              </a:rPr>
              <a:t>уџбенику “Математика” урадити други, седми и осми задатак на страни 83.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145893366_1019761831881842_526575130508155478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357436"/>
            <a:ext cx="1991618" cy="2304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>
                <a:solidFill>
                  <a:schemeClr val="bg1"/>
                </a:solidFill>
              </a:rPr>
              <a:t>Дијељење бројем 8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+mn-lt"/>
              </a:rPr>
              <a:t>Да поновимо!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sr-Cyrl-BA" sz="2800" dirty="0">
                <a:solidFill>
                  <a:schemeClr val="bg1"/>
                </a:solidFill>
              </a:rPr>
              <a:t>  </a:t>
            </a:r>
            <a:r>
              <a:rPr lang="sr-Cyrl-BA" sz="2800" dirty="0" smtClean="0">
                <a:solidFill>
                  <a:schemeClr val="bg1"/>
                </a:solidFill>
              </a:rPr>
              <a:t>  Подијелити </a:t>
            </a:r>
            <a:r>
              <a:rPr lang="sr-Cyrl-BA" sz="2800" dirty="0">
                <a:solidFill>
                  <a:schemeClr val="bg1"/>
                </a:solidFill>
              </a:rPr>
              <a:t>неки број са 8 значи умањити тај број 8 пута. Ако познајемо таблицу множења са 8, лако ћемо и дијелити са 8.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</a:t>
            </a:r>
            <a:r>
              <a:rPr lang="sr-Cyrl-BA" sz="2800" dirty="0" smtClean="0">
                <a:solidFill>
                  <a:schemeClr val="bg1"/>
                </a:solidFill>
              </a:rPr>
              <a:t>   Дијељење </a:t>
            </a:r>
            <a:r>
              <a:rPr lang="sr-Cyrl-BA" sz="2800" dirty="0">
                <a:solidFill>
                  <a:schemeClr val="bg1"/>
                </a:solidFill>
              </a:rPr>
              <a:t>можемо провјерити множењем.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591BB-88B7-4258-A972-C10907B57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43558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chemeClr val="bg1"/>
                </a:solidFill>
                <a:latin typeface="+mn-lt"/>
              </a:rPr>
              <a:t>ТАБЛИЦА ДИЈЕЉЕЊА БРОЈЕМ 8</a:t>
            </a: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4A145A-865D-412B-9343-8A6E2C4C5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5159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  8 : 8 =  1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16 : 8 =  2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24 : 8 =  3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32 : 8 =  4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40 : 8 =  5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48 : 8 =  6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56 : 8 =  7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64 : 8 =  8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72 : 8 =  9</a:t>
            </a:r>
          </a:p>
          <a:p>
            <a:pPr marL="0" indent="0" algn="ctr">
              <a:buNone/>
            </a:pPr>
            <a:r>
              <a:rPr lang="sr-Cyrl-RS" sz="2400" dirty="0">
                <a:solidFill>
                  <a:schemeClr val="bg1"/>
                </a:solidFill>
              </a:rPr>
              <a:t> 80 : 8 = 10</a:t>
            </a:r>
            <a:endParaRPr lang="sr-Latn-R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1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>
                <a:solidFill>
                  <a:schemeClr val="bg1"/>
                </a:solidFill>
                <a:latin typeface="+mn-lt"/>
              </a:rPr>
              <a:t>Примјер 1</a:t>
            </a:r>
            <a:r>
              <a:rPr lang="sr-Cyrl-BA" sz="2400" dirty="0">
                <a:solidFill>
                  <a:schemeClr val="bg1"/>
                </a:solidFill>
                <a:latin typeface="+mn-lt"/>
              </a:rPr>
              <a:t>                     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BA" sz="2800" dirty="0">
                <a:solidFill>
                  <a:schemeClr val="bg1"/>
                </a:solidFill>
              </a:rPr>
              <a:t>    16 : 8 = ?                                                                    </a:t>
            </a:r>
            <a:endParaRPr lang="sr-Latn-BA" sz="2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BA" sz="2800" dirty="0">
                <a:solidFill>
                  <a:schemeClr val="bg1"/>
                </a:solidFill>
              </a:rPr>
              <a:t> Ово рачунамо тако што ћемо од броја 16 одузети број 8 онолико пута све док не дођемо до нуле.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  16 – 8 = 8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    8 – 8 = 0       или краће  кориштењем  таблице       множења </a:t>
            </a:r>
            <a:r>
              <a:rPr lang="sr-Latn-BA" sz="2800" dirty="0">
                <a:solidFill>
                  <a:schemeClr val="bg1"/>
                </a:solidFill>
              </a:rPr>
              <a:t>  </a:t>
            </a:r>
            <a:r>
              <a:rPr lang="sr-Cyrl-BA" sz="2800" dirty="0">
                <a:solidFill>
                  <a:schemeClr val="bg1"/>
                </a:solidFill>
              </a:rPr>
              <a:t>са 8.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  Овако:                 16 : 8 = 2  јер је 2 ⸱ 8 = 16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>
                <a:solidFill>
                  <a:schemeClr val="bg1"/>
                </a:solidFill>
                <a:latin typeface="+mn-lt"/>
              </a:rPr>
              <a:t>Примјер 2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</a:rPr>
              <a:t>    </a:t>
            </a:r>
            <a:r>
              <a:rPr lang="sr-Cyrl-BA" sz="2800" dirty="0">
                <a:solidFill>
                  <a:schemeClr val="bg1"/>
                </a:solidFill>
              </a:rPr>
              <a:t>24 бомбона треба распоредити на 8 гомилица. Како ћемо то урадити?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2400">
                <a:solidFill>
                  <a:schemeClr val="bg1"/>
                </a:solidFill>
              </a:rPr>
              <a:t>       </a:t>
            </a:r>
            <a:r>
              <a:rPr lang="sr-Cyrl-BA" sz="2800">
                <a:solidFill>
                  <a:schemeClr val="bg1"/>
                </a:solidFill>
              </a:rPr>
              <a:t>24 </a:t>
            </a:r>
            <a:r>
              <a:rPr lang="sr-Cyrl-BA" sz="2800" dirty="0">
                <a:solidFill>
                  <a:schemeClr val="bg1"/>
                </a:solidFill>
              </a:rPr>
              <a:t>- 8= 16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 16 – 8 = 8                  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  8 – 8 = 0 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или 24 : 8 = 3 јер је 3 ⸱ 8 = 24 </a:t>
            </a: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>     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 descr="146242489_1292489894460439_62921662843757504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429006"/>
            <a:ext cx="2952747" cy="132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>
                <a:solidFill>
                  <a:schemeClr val="bg1"/>
                </a:solidFill>
                <a:latin typeface="+mn-lt"/>
              </a:rPr>
              <a:t>Примјер 3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BA" dirty="0"/>
              <a:t>   </a:t>
            </a:r>
            <a:r>
              <a:rPr lang="sr-Cyrl-BA" sz="2800" dirty="0">
                <a:solidFill>
                  <a:schemeClr val="bg1"/>
                </a:solidFill>
              </a:rPr>
              <a:t>Бака је донијела 40 шљива за осморо своје унучади. По колико шљива ће добити свако унуче?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</a:rPr>
              <a:t>     </a:t>
            </a:r>
            <a:r>
              <a:rPr lang="sr-Cyrl-BA" sz="2800" dirty="0">
                <a:solidFill>
                  <a:schemeClr val="bg1"/>
                </a:solidFill>
              </a:rPr>
              <a:t>Рјешење:        40 : 8 = 5         јер је 5 ⸱ 8 = 40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  Одговор:     Свако унуче ће добити по 5 шљива.</a:t>
            </a:r>
          </a:p>
        </p:txBody>
      </p:sp>
      <p:pic>
        <p:nvPicPr>
          <p:cNvPr id="4" name="Picture 3" descr="146667443_1364613067221583_857747906198215906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142858"/>
            <a:ext cx="2060390" cy="1149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800" dirty="0">
                <a:solidFill>
                  <a:schemeClr val="bg1"/>
                </a:solidFill>
                <a:latin typeface="+mn-lt"/>
              </a:rPr>
              <a:t>А сада покушајте ви.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</a:rPr>
              <a:t> </a:t>
            </a:r>
            <a:r>
              <a:rPr lang="sr-Cyrl-RS" sz="2800" dirty="0">
                <a:solidFill>
                  <a:schemeClr val="bg1"/>
                </a:solidFill>
              </a:rPr>
              <a:t>Задатак </a:t>
            </a:r>
            <a:r>
              <a:rPr lang="sr-Cyrl-RS" sz="2800" dirty="0" smtClean="0">
                <a:solidFill>
                  <a:schemeClr val="bg1"/>
                </a:solidFill>
              </a:rPr>
              <a:t>1</a:t>
            </a:r>
          </a:p>
          <a:p>
            <a:pPr>
              <a:buNone/>
            </a:pPr>
            <a:endParaRPr lang="sr-Cyrl-RS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На 8 полица  потребно је распоредити 32 књиге. По колико књига ће бити на свакој полици?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Рјешење:    32 : 8 = 4     јер је    4 ⸱ 8 = 32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Одговор: На свакој полици ће бити распоређене по 4 књиге.</a:t>
            </a: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  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145979421_1371349543221453_296749761261042379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42858"/>
            <a:ext cx="1947333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BA" sz="3100" dirty="0">
                <a:solidFill>
                  <a:schemeClr val="bg1"/>
                </a:solidFill>
                <a:latin typeface="+mn-lt"/>
              </a:rPr>
              <a:t>Задатак 2</a:t>
            </a:r>
            <a:r>
              <a:rPr lang="sr-Cyrl-BA" dirty="0">
                <a:solidFill>
                  <a:schemeClr val="bg1"/>
                </a:solidFill>
              </a:rPr>
              <a:t/>
            </a:r>
            <a:br>
              <a:rPr lang="sr-Cyrl-BA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6"/>
            <a:ext cx="82296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Који број добијемо ако 8 пута умањимо број 72?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Рјешење:  72 : 8 = 9             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BA" sz="2800" dirty="0">
                <a:solidFill>
                  <a:schemeClr val="bg1"/>
                </a:solidFill>
              </a:rPr>
              <a:t>Одговор: Добили смо број 9.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387025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546321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359</Words>
  <Application>Microsoft Office PowerPoint</Application>
  <PresentationFormat>On-screen Show (16:9)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МАТЕМАТИКА</vt:lpstr>
      <vt:lpstr>Дијељење бројем 8</vt:lpstr>
      <vt:lpstr>Да поновимо!</vt:lpstr>
      <vt:lpstr>ТАБЛИЦА ДИЈЕЉЕЊА БРОЈЕМ 8</vt:lpstr>
      <vt:lpstr>Примјер 1                     </vt:lpstr>
      <vt:lpstr>Примјер 2</vt:lpstr>
      <vt:lpstr>Примјер 3</vt:lpstr>
      <vt:lpstr>А сада покушајте ви.</vt:lpstr>
      <vt:lpstr>Задатак 2 </vt:lpstr>
      <vt:lpstr>Задатак за самосталан рад 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бројем 8</dc:title>
  <dc:creator>Windows User</dc:creator>
  <cp:lastModifiedBy>Gordana Popadic</cp:lastModifiedBy>
  <cp:revision>33</cp:revision>
  <dcterms:created xsi:type="dcterms:W3CDTF">2021-02-04T15:22:43Z</dcterms:created>
  <dcterms:modified xsi:type="dcterms:W3CDTF">2021-02-09T10:41:53Z</dcterms:modified>
</cp:coreProperties>
</file>