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1" autoAdjust="0"/>
  </p:normalViewPr>
  <p:slideViewPr>
    <p:cSldViewPr snapToGrid="0">
      <p:cViewPr varScale="1">
        <p:scale>
          <a:sx n="74" d="100"/>
          <a:sy n="74" d="100"/>
        </p:scale>
        <p:origin x="8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943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86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895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2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3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6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5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6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3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6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7810-610D-43EA-8DED-A68D7A43332C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6D510ED-C81F-45DD-A0B5-D0CD5E21F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8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1673" y="2404534"/>
            <a:ext cx="8282330" cy="1646302"/>
          </a:xfrm>
        </p:spPr>
        <p:txBody>
          <a:bodyPr/>
          <a:lstStyle/>
          <a:p>
            <a:pPr algn="ctr"/>
            <a:r>
              <a:rPr lang="en-US" b="1" dirty="0" smtClean="0"/>
              <a:t>4.</a:t>
            </a:r>
            <a:r>
              <a:rPr lang="sr-Latn-RS" b="1" dirty="0" smtClean="0"/>
              <a:t>1</a:t>
            </a:r>
            <a:r>
              <a:rPr lang="en-US" b="1" dirty="0" smtClean="0"/>
              <a:t> </a:t>
            </a:r>
            <a:r>
              <a:rPr lang="sr-Latn-RS" b="1" dirty="0" smtClean="0"/>
              <a:t>FOOD FOR THOUGHT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200" b="1" dirty="0" smtClean="0"/>
              <a:t>(pp. 4</a:t>
            </a:r>
            <a:r>
              <a:rPr lang="sr-Latn-RS" sz="3200" b="1" dirty="0" smtClean="0"/>
              <a:t>2</a:t>
            </a:r>
            <a:r>
              <a:rPr lang="en-US" sz="3200" b="1" dirty="0" smtClean="0"/>
              <a:t>-4</a:t>
            </a:r>
            <a:r>
              <a:rPr lang="sr-Latn-RS" sz="3200" b="1" dirty="0" smtClean="0"/>
              <a:t>3</a:t>
            </a:r>
            <a:r>
              <a:rPr lang="en-US" sz="3200" b="1" dirty="0" smtClean="0"/>
              <a:t> in the Student’s Book)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55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9874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GRAMMAR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r-Latn-RS" dirty="0" smtClean="0"/>
              <a:t>CONDITIONAL SENTENCES – Type </a:t>
            </a:r>
            <a:r>
              <a:rPr lang="sr-Latn-RS" dirty="0" smtClean="0"/>
              <a:t>1</a:t>
            </a:r>
            <a:br>
              <a:rPr lang="sr-Latn-RS" dirty="0" smtClean="0"/>
            </a:br>
            <a:r>
              <a:rPr lang="sr-Latn-RS" dirty="0" smtClean="0"/>
              <a:t>(with Future Simple)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62895"/>
            <a:ext cx="8596668" cy="2820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3200" dirty="0" smtClean="0"/>
              <a:t>Condition - uslov</a:t>
            </a:r>
          </a:p>
          <a:p>
            <a:pPr marL="0" indent="0">
              <a:buNone/>
            </a:pPr>
            <a:r>
              <a:rPr lang="sr-Latn-RS" sz="3200" dirty="0" smtClean="0"/>
              <a:t>Conditional sentences – Uslovne rečenice</a:t>
            </a:r>
          </a:p>
        </p:txBody>
      </p:sp>
    </p:spTree>
    <p:extLst>
      <p:ext uri="{BB962C8B-B14F-4D97-AF65-F5344CB8AC3E}">
        <p14:creationId xmlns:p14="http://schemas.microsoft.com/office/powerpoint/2010/main" val="41348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sr-Latn-RS" dirty="0"/>
              <a:t>CONDITIONAL SENTENCES – 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31045"/>
            <a:ext cx="8596668" cy="32614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sz="2800" dirty="0"/>
              <a:t>Conditional sentences </a:t>
            </a:r>
            <a:r>
              <a:rPr lang="en-US" sz="2800" dirty="0"/>
              <a:t>are used to express that the action </a:t>
            </a:r>
            <a:r>
              <a:rPr lang="en-US" sz="2800" dirty="0" smtClean="0"/>
              <a:t>can </a:t>
            </a:r>
            <a:r>
              <a:rPr lang="en-US" sz="2800" dirty="0"/>
              <a:t>only take place if a certain condition </a:t>
            </a:r>
            <a:r>
              <a:rPr lang="en-US" sz="2800" dirty="0" smtClean="0"/>
              <a:t>is </a:t>
            </a:r>
            <a:r>
              <a:rPr lang="en-US" sz="2800" dirty="0"/>
              <a:t>fulfilled</a:t>
            </a:r>
            <a:r>
              <a:rPr lang="sr-Latn-RS" sz="2800" dirty="0" smtClean="0"/>
              <a:t>.</a:t>
            </a:r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r>
              <a:rPr lang="sr-Latn-RS" sz="2800" dirty="0" smtClean="0"/>
              <a:t>EXAMPLE:</a:t>
            </a:r>
          </a:p>
          <a:p>
            <a:pPr marL="0" indent="0">
              <a:buNone/>
            </a:pPr>
            <a:r>
              <a:rPr lang="sr-Latn-RS" sz="2800" dirty="0" smtClean="0"/>
              <a:t>I will come if you invite me</a:t>
            </a:r>
            <a:r>
              <a:rPr lang="sr-Latn-RS" sz="2800" dirty="0" smtClean="0"/>
              <a:t>.</a:t>
            </a:r>
          </a:p>
          <a:p>
            <a:pPr marL="0" indent="0">
              <a:buNone/>
            </a:pPr>
            <a:r>
              <a:rPr lang="sr-Latn-RS" sz="2800" dirty="0" smtClean="0"/>
              <a:t>If you invite me, I will come.</a:t>
            </a:r>
            <a:endParaRPr 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300205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sr-Latn-RS" dirty="0"/>
              <a:t>CONDITIONAL SENTENCES – 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46956"/>
            <a:ext cx="8596668" cy="26947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/>
              <a:t>As we can see, a </a:t>
            </a:r>
            <a:r>
              <a:rPr lang="sr-Latn-RS" sz="2800" dirty="0"/>
              <a:t>conditional </a:t>
            </a:r>
            <a:r>
              <a:rPr lang="sr-Latn-RS" sz="2800" dirty="0" smtClean="0"/>
              <a:t>sentence consists </a:t>
            </a:r>
            <a:r>
              <a:rPr lang="sr-Latn-RS" sz="2800" dirty="0"/>
              <a:t>of two parts:</a:t>
            </a:r>
          </a:p>
          <a:p>
            <a:pPr marL="0" indent="0">
              <a:buNone/>
            </a:pPr>
            <a:r>
              <a:rPr lang="sr-Latn-RS" sz="2800" dirty="0"/>
              <a:t>- the main clause</a:t>
            </a:r>
          </a:p>
          <a:p>
            <a:pPr marL="0" indent="0">
              <a:buNone/>
            </a:pPr>
            <a:r>
              <a:rPr lang="sr-Latn-RS" sz="2800" dirty="0" smtClean="0"/>
              <a:t>- the </a:t>
            </a:r>
            <a:r>
              <a:rPr lang="sr-Latn-RS" sz="2800" dirty="0"/>
              <a:t>conditional clause (‛if’ clause</a:t>
            </a:r>
            <a:r>
              <a:rPr lang="sr-Latn-R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931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GRAMMAR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sr-Latn-RS" dirty="0"/>
              <a:t>CONDITIONAL SENTENCES – 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49341"/>
            <a:ext cx="8596668" cy="4110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The main clause is in </a:t>
            </a:r>
            <a:r>
              <a:rPr lang="sr-Latn-RS" sz="2400" dirty="0" smtClean="0"/>
              <a:t>the </a:t>
            </a:r>
            <a:r>
              <a:rPr lang="sr-Latn-RS" sz="2400" u="sng" dirty="0" smtClean="0"/>
              <a:t>future </a:t>
            </a:r>
            <a:r>
              <a:rPr lang="sr-Latn-RS" sz="2400" u="sng" dirty="0"/>
              <a:t>simple</a:t>
            </a:r>
            <a:r>
              <a:rPr lang="sr-Latn-RS" sz="2400" dirty="0"/>
              <a:t> </a:t>
            </a:r>
            <a:r>
              <a:rPr lang="sr-Latn-RS" sz="2400" dirty="0" smtClean="0"/>
              <a:t>tense and </a:t>
            </a:r>
            <a:r>
              <a:rPr lang="sr-Latn-RS" sz="2400" dirty="0"/>
              <a:t>the ‛if’ clause is in </a:t>
            </a:r>
            <a:r>
              <a:rPr lang="sr-Latn-RS" sz="2400" dirty="0" smtClean="0"/>
              <a:t>the </a:t>
            </a:r>
            <a:r>
              <a:rPr lang="sr-Latn-RS" sz="2400" u="sng" dirty="0" smtClean="0"/>
              <a:t>present simple</a:t>
            </a:r>
            <a:r>
              <a:rPr lang="sr-Latn-RS" sz="2400" dirty="0" smtClean="0"/>
              <a:t> tense.</a:t>
            </a:r>
          </a:p>
          <a:p>
            <a:pPr marL="0" indent="0">
              <a:buNone/>
            </a:pPr>
            <a:endParaRPr lang="sr-Latn-RS" sz="1000" dirty="0"/>
          </a:p>
          <a:p>
            <a:pPr marL="0" indent="0">
              <a:buNone/>
            </a:pPr>
            <a:r>
              <a:rPr lang="sr-Latn-RS" sz="2400" dirty="0" smtClean="0"/>
              <a:t>MORE EXAMPLES:</a:t>
            </a:r>
          </a:p>
          <a:p>
            <a:pPr marL="0" indent="0">
              <a:buNone/>
            </a:pPr>
            <a:r>
              <a:rPr lang="sr-Latn-RS" sz="2400" dirty="0" smtClean="0"/>
              <a:t>If I find her telephone number, I will call her.</a:t>
            </a:r>
          </a:p>
          <a:p>
            <a:pPr marL="0" indent="0">
              <a:buNone/>
            </a:pPr>
            <a:r>
              <a:rPr lang="sr-Latn-RS" sz="2400" dirty="0" smtClean="0"/>
              <a:t>If he drinks too much coffee, he will be sick.</a:t>
            </a:r>
          </a:p>
          <a:p>
            <a:pPr marL="0" indent="0">
              <a:buNone/>
            </a:pPr>
            <a:r>
              <a:rPr lang="sr-Latn-RS" sz="2400" dirty="0" smtClean="0"/>
              <a:t>She will be angry if she sees you here.</a:t>
            </a:r>
          </a:p>
          <a:p>
            <a:pPr marL="0" indent="0">
              <a:buNone/>
            </a:pPr>
            <a:r>
              <a:rPr lang="sr-Latn-RS" sz="2400" dirty="0" smtClean="0"/>
              <a:t>If you are not careful about your diet, you will not feel well.</a:t>
            </a:r>
          </a:p>
          <a:p>
            <a:pPr marL="0" indent="0">
              <a:buNone/>
            </a:pPr>
            <a:r>
              <a:rPr lang="sr-Latn-RS" sz="2400" dirty="0" smtClean="0"/>
              <a:t>She won’t be happy if you don’t come.</a:t>
            </a:r>
          </a:p>
        </p:txBody>
      </p:sp>
    </p:spTree>
    <p:extLst>
      <p:ext uri="{BB962C8B-B14F-4D97-AF65-F5344CB8AC3E}">
        <p14:creationId xmlns:p14="http://schemas.microsoft.com/office/powerpoint/2010/main" val="98261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RS" sz="2400" dirty="0" smtClean="0"/>
              <a:t>Grammar exercise 2 on p. 43 in the Student’s Book</a:t>
            </a:r>
          </a:p>
          <a:p>
            <a:pPr>
              <a:buFontTx/>
              <a:buChar char="-"/>
            </a:pPr>
            <a:r>
              <a:rPr lang="sr-Latn-RS" sz="2400" dirty="0" smtClean="0"/>
              <a:t>Exercise 3 on p. 30 in the Workbook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1441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186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4.1 FOOD FOR THOUGHT (pp. 42-43 in the Student’s Book)</vt:lpstr>
      <vt:lpstr>GRAMMAR  CONDITIONAL SENTENCES – Type 1 (with Future Simple)</vt:lpstr>
      <vt:lpstr>GRAMMAR  CONDITIONAL SENTENCES – Type 1</vt:lpstr>
      <vt:lpstr>GRAMMAR  CONDITIONAL SENTENCES – Type 1</vt:lpstr>
      <vt:lpstr>GRAMMAR  CONDITIONAL SENTENCES – Type 1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 sa grafičkim objektima</dc:title>
  <dc:creator>Home</dc:creator>
  <cp:lastModifiedBy>Home</cp:lastModifiedBy>
  <cp:revision>25</cp:revision>
  <dcterms:created xsi:type="dcterms:W3CDTF">2020-12-07T17:59:57Z</dcterms:created>
  <dcterms:modified xsi:type="dcterms:W3CDTF">2021-01-31T10:45:14Z</dcterms:modified>
</cp:coreProperties>
</file>