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узана Брестовац" userId="744c27a5805b505d" providerId="LiveId" clId="{650EF93E-9CB5-439F-AC9A-57462A0CA3D6}"/>
    <pc:docChg chg="custSel modSld">
      <pc:chgData name="Сузана Брестовац" userId="744c27a5805b505d" providerId="LiveId" clId="{650EF93E-9CB5-439F-AC9A-57462A0CA3D6}" dt="2020-11-20T13:36:25.767" v="81" actId="14100"/>
      <pc:docMkLst>
        <pc:docMk/>
      </pc:docMkLst>
      <pc:sldChg chg="modSp mod">
        <pc:chgData name="Сузана Брестовац" userId="744c27a5805b505d" providerId="LiveId" clId="{650EF93E-9CB5-439F-AC9A-57462A0CA3D6}" dt="2020-11-20T13:36:25.767" v="81" actId="14100"/>
        <pc:sldMkLst>
          <pc:docMk/>
          <pc:sldMk cId="3108202684" sldId="262"/>
        </pc:sldMkLst>
        <pc:spChg chg="mod">
          <ac:chgData name="Сузана Брестовац" userId="744c27a5805b505d" providerId="LiveId" clId="{650EF93E-9CB5-439F-AC9A-57462A0CA3D6}" dt="2020-11-20T13:34:31.710" v="78" actId="20577"/>
          <ac:spMkLst>
            <pc:docMk/>
            <pc:sldMk cId="3108202684" sldId="262"/>
            <ac:spMk id="2" creationId="{03A12993-C9CD-4B90-9E35-950DFC0EB41C}"/>
          </ac:spMkLst>
        </pc:spChg>
        <pc:picChg chg="mod">
          <ac:chgData name="Сузана Брестовац" userId="744c27a5805b505d" providerId="LiveId" clId="{650EF93E-9CB5-439F-AC9A-57462A0CA3D6}" dt="2020-11-20T13:36:25.767" v="81" actId="14100"/>
          <ac:picMkLst>
            <pc:docMk/>
            <pc:sldMk cId="3108202684" sldId="262"/>
            <ac:picMk id="6" creationId="{C8C94982-8D60-4D66-AF17-E65F3ECD4E7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EE692FA0-E3F8-413F-A5FF-A9AF9092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C9B9CD1A-CC4A-4CD0-80A9-C5D88957A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AE616632-95EA-447C-9126-39450A0D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57AA78E5-76AF-41E0-BEDE-7684D49B2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0DF20231-2BE8-4EC4-B32A-4C151F77A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3824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23E88D-B8F5-4716-8B76-38AFD91A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="" xmlns:a16="http://schemas.microsoft.com/office/drawing/2014/main" id="{8ADBC852-9BBB-48D7-A849-7D4B79421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030967B7-614C-45DD-BA3E-B80678FD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AFDF9788-DBA5-49EC-B62F-E2EA043F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4CBB3569-9080-4976-AF37-73F13A66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89250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="" xmlns:a16="http://schemas.microsoft.com/office/drawing/2014/main" id="{CEBBEE3E-A925-4C3E-8C9B-6ADF7F270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="" xmlns:a16="http://schemas.microsoft.com/office/drawing/2014/main" id="{D8373CEA-6E45-49E1-B769-0CE29DDE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DD789C2F-6FCF-4D73-8267-7F3DE1BC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2C72FDC0-58D8-4E95-A2C6-37CA2BCB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1ABE0329-5EF4-4992-A19B-9098E662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65802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2C0311F-EA92-46C5-8D6C-B8F1B3C3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DC527307-FE06-4DC2-BBD2-A0010A12C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D937873E-00E3-44D4-A3C1-27181DF0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980FEF22-3B2E-48DC-90B7-9821B1503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3203F606-73C0-4FEB-ABB0-28EF5353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06711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7EAB77D-17E2-4181-960F-DB0EBECC5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tekst 2">
            <a:extLst>
              <a:ext uri="{FF2B5EF4-FFF2-40B4-BE49-F238E27FC236}">
                <a16:creationId xmlns="" xmlns:a16="http://schemas.microsoft.com/office/drawing/2014/main" id="{969037CF-0E6B-418D-BCC4-AA3D39499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D5B25152-23DD-4EB0-A5B0-08B4B616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C4A097CD-472D-48F5-944B-375BF586C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2782F827-C505-4F98-A998-DAC0AC50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66962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AAAD916-63BD-4AD3-927F-05344F22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3E0105B6-41E7-4358-A14B-81E5BDA19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sadržaj 3">
            <a:extLst>
              <a:ext uri="{FF2B5EF4-FFF2-40B4-BE49-F238E27FC236}">
                <a16:creationId xmlns="" xmlns:a16="http://schemas.microsoft.com/office/drawing/2014/main" id="{5A45992B-3425-4370-BF81-62FDD3E91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5" name="Čuvar mesta za datum 4">
            <a:extLst>
              <a:ext uri="{FF2B5EF4-FFF2-40B4-BE49-F238E27FC236}">
                <a16:creationId xmlns="" xmlns:a16="http://schemas.microsoft.com/office/drawing/2014/main" id="{AE28F619-EBAA-4F6E-B0C9-5C13944C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6" name="Čuvar mesta za podnožje 5">
            <a:extLst>
              <a:ext uri="{FF2B5EF4-FFF2-40B4-BE49-F238E27FC236}">
                <a16:creationId xmlns="" xmlns:a16="http://schemas.microsoft.com/office/drawing/2014/main" id="{064A2A16-39F7-442C-804E-0AD7BE44A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="" xmlns:a16="http://schemas.microsoft.com/office/drawing/2014/main" id="{445C332D-48D7-41EB-95FA-C371C33F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19334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C4A8440-E643-4FD6-B793-34E33B22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tekst 2">
            <a:extLst>
              <a:ext uri="{FF2B5EF4-FFF2-40B4-BE49-F238E27FC236}">
                <a16:creationId xmlns="" xmlns:a16="http://schemas.microsoft.com/office/drawing/2014/main" id="{A588D467-702E-49C5-94B9-56A581950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="" xmlns:a16="http://schemas.microsoft.com/office/drawing/2014/main" id="{6CA281AB-60BB-4A9F-8450-67FC51CB3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5" name="Čuvar mesta za tekst 4">
            <a:extLst>
              <a:ext uri="{FF2B5EF4-FFF2-40B4-BE49-F238E27FC236}">
                <a16:creationId xmlns="" xmlns:a16="http://schemas.microsoft.com/office/drawing/2014/main" id="{E68E1B34-F687-45D6-B413-BB1F63057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="" xmlns:a16="http://schemas.microsoft.com/office/drawing/2014/main" id="{949587B2-85AA-4A02-A7FC-D37676264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7" name="Čuvar mesta za datum 6">
            <a:extLst>
              <a:ext uri="{FF2B5EF4-FFF2-40B4-BE49-F238E27FC236}">
                <a16:creationId xmlns="" xmlns:a16="http://schemas.microsoft.com/office/drawing/2014/main" id="{CB7A8D88-B411-4B88-A05D-58022020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8" name="Čuvar mesta za podnožje 7">
            <a:extLst>
              <a:ext uri="{FF2B5EF4-FFF2-40B4-BE49-F238E27FC236}">
                <a16:creationId xmlns="" xmlns:a16="http://schemas.microsoft.com/office/drawing/2014/main" id="{96E989AA-9260-4D35-A54C-9E2071B9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Čuvar mesta za broj slajda 8">
            <a:extLst>
              <a:ext uri="{FF2B5EF4-FFF2-40B4-BE49-F238E27FC236}">
                <a16:creationId xmlns="" xmlns:a16="http://schemas.microsoft.com/office/drawing/2014/main" id="{71C53E2F-AD4C-418D-9ACB-A2BDE86A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13582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116BB8E-91D2-4037-A976-E3066CAFA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datum 2">
            <a:extLst>
              <a:ext uri="{FF2B5EF4-FFF2-40B4-BE49-F238E27FC236}">
                <a16:creationId xmlns="" xmlns:a16="http://schemas.microsoft.com/office/drawing/2014/main" id="{5F5880D7-3232-48EB-94CB-C7C38090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4" name="Čuvar mesta za podnožje 3">
            <a:extLst>
              <a:ext uri="{FF2B5EF4-FFF2-40B4-BE49-F238E27FC236}">
                <a16:creationId xmlns="" xmlns:a16="http://schemas.microsoft.com/office/drawing/2014/main" id="{6CDFD2FD-2092-42D1-944F-EA4B48B1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Čuvar mesta za broj slajda 4">
            <a:extLst>
              <a:ext uri="{FF2B5EF4-FFF2-40B4-BE49-F238E27FC236}">
                <a16:creationId xmlns="" xmlns:a16="http://schemas.microsoft.com/office/drawing/2014/main" id="{2AADCE07-4785-4053-9623-AAC63293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9372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="" xmlns:a16="http://schemas.microsoft.com/office/drawing/2014/main" id="{7381F3AE-672A-4940-A8BD-24B04826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3" name="Čuvar mesta za podnožje 2">
            <a:extLst>
              <a:ext uri="{FF2B5EF4-FFF2-40B4-BE49-F238E27FC236}">
                <a16:creationId xmlns="" xmlns:a16="http://schemas.microsoft.com/office/drawing/2014/main" id="{0483D383-8581-482A-888B-AD0ECBBA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Čuvar mesta za broj slajda 3">
            <a:extLst>
              <a:ext uri="{FF2B5EF4-FFF2-40B4-BE49-F238E27FC236}">
                <a16:creationId xmlns="" xmlns:a16="http://schemas.microsoft.com/office/drawing/2014/main" id="{4E6838AD-A950-44D3-8DAF-4F05E74D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1566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EF76E1B-5FEB-42C5-9EF2-5685E2FD4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2B168C76-F5F6-4337-AD13-835BEAC8B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tekst 3">
            <a:extLst>
              <a:ext uri="{FF2B5EF4-FFF2-40B4-BE49-F238E27FC236}">
                <a16:creationId xmlns="" xmlns:a16="http://schemas.microsoft.com/office/drawing/2014/main" id="{F84EEA8D-0534-4F85-9272-585CEB646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="" xmlns:a16="http://schemas.microsoft.com/office/drawing/2014/main" id="{A15BB138-EB8B-4FF5-8F38-508AF135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6" name="Čuvar mesta za podnožje 5">
            <a:extLst>
              <a:ext uri="{FF2B5EF4-FFF2-40B4-BE49-F238E27FC236}">
                <a16:creationId xmlns="" xmlns:a16="http://schemas.microsoft.com/office/drawing/2014/main" id="{D3554492-E7FB-4AE8-9ACE-369263042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="" xmlns:a16="http://schemas.microsoft.com/office/drawing/2014/main" id="{CEC93EDC-A51D-4454-BC49-2EE1128F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74302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D921847-4A3C-4C46-B706-44ABF08A2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sliku 2">
            <a:extLst>
              <a:ext uri="{FF2B5EF4-FFF2-40B4-BE49-F238E27FC236}">
                <a16:creationId xmlns="" xmlns:a16="http://schemas.microsoft.com/office/drawing/2014/main" id="{55BF97D1-F5D2-46D3-B578-1DD65C1AD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Čuvar mesta za tekst 3">
            <a:extLst>
              <a:ext uri="{FF2B5EF4-FFF2-40B4-BE49-F238E27FC236}">
                <a16:creationId xmlns="" xmlns:a16="http://schemas.microsoft.com/office/drawing/2014/main" id="{2DDFA454-BCA5-4B6B-A51D-D7F9FC61B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="" xmlns:a16="http://schemas.microsoft.com/office/drawing/2014/main" id="{2A15A764-7C0A-454D-BDCA-C0738C6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6" name="Čuvar mesta za podnožje 5">
            <a:extLst>
              <a:ext uri="{FF2B5EF4-FFF2-40B4-BE49-F238E27FC236}">
                <a16:creationId xmlns="" xmlns:a16="http://schemas.microsoft.com/office/drawing/2014/main" id="{1118A2C3-6D8D-4303-8D8D-1E1FC7E4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="" xmlns:a16="http://schemas.microsoft.com/office/drawing/2014/main" id="{45285125-C0E1-4078-A94A-42C0D901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09094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="" xmlns:a16="http://schemas.microsoft.com/office/drawing/2014/main" id="{E51C9283-D634-42D6-8D83-A019ED81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sr-Latn-BA"/>
          </a:p>
        </p:txBody>
      </p:sp>
      <p:sp>
        <p:nvSpPr>
          <p:cNvPr id="3" name="Čuvar mesta za tekst 2">
            <a:extLst>
              <a:ext uri="{FF2B5EF4-FFF2-40B4-BE49-F238E27FC236}">
                <a16:creationId xmlns="" xmlns:a16="http://schemas.microsoft.com/office/drawing/2014/main" id="{9F86608A-C382-4EAE-8D4E-2120B00E0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Latn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2BE31C89-0B9D-4F91-8C39-08B47DA01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092A-0ED3-4898-8C95-EFB8B5F60106}" type="datetimeFigureOut">
              <a:rPr lang="sr-Latn-BA" smtClean="0"/>
              <a:pPr/>
              <a:t>20.11.2020</a:t>
            </a:fld>
            <a:endParaRPr lang="sr-Latn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3ACE00D6-EA2C-4380-A786-C6EC68756B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ECB45A06-0CF0-48C1-9671-C6BD3A5C8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0063-A4FE-42A7-B60E-A31EC4888FD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3529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>
            <a:extLst>
              <a:ext uri="{FF2B5EF4-FFF2-40B4-BE49-F238E27FC236}">
                <a16:creationId xmlns="" xmlns:a16="http://schemas.microsoft.com/office/drawing/2014/main" id="{0AB4A147-8A8D-4451-B66B-9E69B23EC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accent1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sr-Cyrl-BA" dirty="0">
                <a:solidFill>
                  <a:schemeClr val="bg1"/>
                </a:solidFill>
              </a:rPr>
              <a:t>ПРАВОПИСНИ ЗНАЦИ:</a:t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>ДВОТАЧКА И ЗАПЕТА</a:t>
            </a:r>
            <a:br>
              <a:rPr lang="sr-Cyrl-BA" dirty="0">
                <a:solidFill>
                  <a:schemeClr val="bg1"/>
                </a:solidFill>
              </a:rPr>
            </a:b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B8EB07B1-CEA9-48CF-B7A8-A7B768ABFA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096" y="3834695"/>
            <a:ext cx="1975200" cy="1360693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="" xmlns:a16="http://schemas.microsoft.com/office/drawing/2014/main" id="{CE16FC44-E9C0-4B06-A913-F380C015FE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406" y="3834694"/>
            <a:ext cx="1333500" cy="133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66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D7372F0-16E1-45F6-9E4B-F83BB2D2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sr-Cyrl-BA" dirty="0">
                <a:solidFill>
                  <a:schemeClr val="bg1"/>
                </a:solidFill>
              </a:rPr>
              <a:t>Запета је правописни знак који се пише кад</a:t>
            </a:r>
            <a:r>
              <a:rPr lang="sr-Latn-BA" dirty="0">
                <a:solidFill>
                  <a:schemeClr val="bg1"/>
                </a:solidFill>
              </a:rPr>
              <a:t>a</a:t>
            </a:r>
            <a:r>
              <a:rPr lang="sr-Cyrl-BA" dirty="0">
                <a:solidFill>
                  <a:schemeClr val="bg1"/>
                </a:solidFill>
              </a:rPr>
              <a:t> се нешто набраја.</a:t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88000769-4325-4F6A-9F82-643F87EA51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5" y="3818820"/>
            <a:ext cx="2571750" cy="1771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85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778715C-488F-45DF-8222-2C8FB1196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156" y="0"/>
            <a:ext cx="12282311" cy="6858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sr-Cyrl-BA" dirty="0">
                <a:solidFill>
                  <a:schemeClr val="bg1"/>
                </a:solidFill>
              </a:rPr>
              <a:t>Двије тачке или двотачка је правописни знак који се пише прије набрајања.</a:t>
            </a:r>
            <a:br>
              <a:rPr lang="sr-Cyrl-BA" dirty="0">
                <a:solidFill>
                  <a:schemeClr val="bg1"/>
                </a:solidFill>
              </a:rPr>
            </a:b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564B4AA0-1415-48E3-AFFB-A4E058B3CC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91" y="3941693"/>
            <a:ext cx="2252870" cy="16330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16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B9470F3-DFEC-4016-B606-69BAE9C0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accent1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sr-Cyrl-BA" dirty="0">
                <a:solidFill>
                  <a:schemeClr val="bg1"/>
                </a:solidFill>
              </a:rPr>
              <a:t>На Ханин рођендан су дошли</a:t>
            </a:r>
            <a:r>
              <a:rPr lang="sr-Cyrl-BA" dirty="0">
                <a:solidFill>
                  <a:srgbClr val="FFFF00"/>
                </a:solidFill>
              </a:rPr>
              <a:t>:</a:t>
            </a:r>
            <a:r>
              <a:rPr lang="sr-Cyrl-BA" dirty="0">
                <a:solidFill>
                  <a:schemeClr val="bg1"/>
                </a:solidFill>
              </a:rPr>
              <a:t> Горан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Ђорђе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Давид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Ања</a:t>
            </a:r>
            <a:r>
              <a:rPr lang="sr-Cyrl-BA" dirty="0">
                <a:solidFill>
                  <a:srgbClr val="FFFF00"/>
                </a:solidFill>
              </a:rPr>
              <a:t>, </a:t>
            </a:r>
            <a:r>
              <a:rPr lang="sr-Cyrl-BA" dirty="0">
                <a:solidFill>
                  <a:schemeClr val="bg1"/>
                </a:solidFill>
              </a:rPr>
              <a:t>Селена и Иван</a:t>
            </a:r>
            <a:r>
              <a:rPr lang="sr-Latn-BA" dirty="0">
                <a:solidFill>
                  <a:schemeClr val="bg1"/>
                </a:solidFill>
              </a:rPr>
              <a:t>a</a:t>
            </a:r>
            <a:r>
              <a:rPr lang="sr-Cyrl-BA" dirty="0">
                <a:solidFill>
                  <a:schemeClr val="bg1"/>
                </a:solidFill>
              </a:rPr>
              <a:t>.</a:t>
            </a: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F99B02D4-0FE6-4F52-AE98-1AAFE1589F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08" y="490330"/>
            <a:ext cx="3472070" cy="2001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45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39D780C-C77F-4E63-B54D-DC417E41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" y="132522"/>
            <a:ext cx="12192000" cy="6858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sr-Cyrl-BA" dirty="0">
                <a:solidFill>
                  <a:schemeClr val="bg1"/>
                </a:solidFill>
              </a:rPr>
              <a:t>Од поклона Хана  је добила</a:t>
            </a:r>
            <a:r>
              <a:rPr lang="sr-Cyrl-BA" dirty="0">
                <a:solidFill>
                  <a:srgbClr val="FFFF00"/>
                </a:solidFill>
              </a:rPr>
              <a:t>:</a:t>
            </a:r>
            <a:r>
              <a:rPr lang="sr-Cyrl-BA" dirty="0">
                <a:solidFill>
                  <a:schemeClr val="bg1"/>
                </a:solidFill>
              </a:rPr>
              <a:t> књигу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фломастере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чоколаду</a:t>
            </a:r>
            <a:r>
              <a:rPr lang="sr-Cyrl-BA" dirty="0">
                <a:solidFill>
                  <a:srgbClr val="FFFF00"/>
                </a:solidFill>
              </a:rPr>
              <a:t>, </a:t>
            </a:r>
            <a:r>
              <a:rPr lang="sr-Cyrl-BA" dirty="0">
                <a:solidFill>
                  <a:schemeClr val="bg1"/>
                </a:solidFill>
              </a:rPr>
              <a:t>џемпер и шал.</a:t>
            </a: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0C04B8E5-9E8B-4C3D-8024-79FEDAE748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234" y="4055164"/>
            <a:ext cx="3405809" cy="2345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50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2FA8181-A9D0-4F8C-979B-8CA4F46B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BA" dirty="0">
                <a:solidFill>
                  <a:schemeClr val="bg1"/>
                </a:solidFill>
              </a:rPr>
              <a:t/>
            </a:r>
            <a:br>
              <a:rPr lang="sr-Latn-BA" dirty="0">
                <a:solidFill>
                  <a:schemeClr val="bg1"/>
                </a:solidFill>
              </a:rPr>
            </a:br>
            <a:r>
              <a:rPr lang="sr-Latn-BA" dirty="0">
                <a:solidFill>
                  <a:schemeClr val="bg1"/>
                </a:solidFill>
              </a:rPr>
              <a:t/>
            </a:r>
            <a:br>
              <a:rPr lang="sr-Latn-BA" dirty="0">
                <a:solidFill>
                  <a:schemeClr val="bg1"/>
                </a:solidFill>
              </a:rPr>
            </a:br>
            <a:r>
              <a:rPr lang="sr-Latn-BA" dirty="0">
                <a:solidFill>
                  <a:schemeClr val="bg1"/>
                </a:solidFill>
              </a:rPr>
              <a:t/>
            </a:r>
            <a:br>
              <a:rPr lang="sr-Latn-BA" dirty="0">
                <a:solidFill>
                  <a:schemeClr val="bg1"/>
                </a:solidFill>
              </a:rPr>
            </a:br>
            <a:r>
              <a:rPr lang="sr-Latn-BA" dirty="0">
                <a:solidFill>
                  <a:schemeClr val="bg1"/>
                </a:solidFill>
              </a:rPr>
              <a:t/>
            </a:r>
            <a:br>
              <a:rPr lang="sr-Latn-BA" dirty="0">
                <a:solidFill>
                  <a:schemeClr val="bg1"/>
                </a:solidFill>
              </a:rPr>
            </a:br>
            <a:r>
              <a:rPr lang="sr-Latn-BA" dirty="0">
                <a:solidFill>
                  <a:schemeClr val="bg1"/>
                </a:solidFill>
              </a:rPr>
              <a:t/>
            </a:r>
            <a:br>
              <a:rPr lang="sr-Latn-BA" dirty="0">
                <a:solidFill>
                  <a:schemeClr val="bg1"/>
                </a:solidFill>
              </a:rPr>
            </a:br>
            <a:r>
              <a:rPr lang="sr-Latn-BA" dirty="0">
                <a:solidFill>
                  <a:schemeClr val="bg1"/>
                </a:solidFill>
              </a:rPr>
              <a:t/>
            </a:r>
            <a:br>
              <a:rPr lang="sr-Latn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>На Ханин рођендан су дошли</a:t>
            </a:r>
            <a:r>
              <a:rPr lang="sr-Cyrl-BA" dirty="0">
                <a:solidFill>
                  <a:srgbClr val="FFFF00"/>
                </a:solidFill>
              </a:rPr>
              <a:t>:</a:t>
            </a:r>
            <a:r>
              <a:rPr lang="sr-Cyrl-BA" dirty="0">
                <a:solidFill>
                  <a:schemeClr val="bg1"/>
                </a:solidFill>
              </a:rPr>
              <a:t> Горан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Ђорђе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Давид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Ања</a:t>
            </a:r>
            <a:r>
              <a:rPr lang="sr-Cyrl-BA" dirty="0">
                <a:solidFill>
                  <a:srgbClr val="FFFF00"/>
                </a:solidFill>
              </a:rPr>
              <a:t>, </a:t>
            </a:r>
            <a:r>
              <a:rPr lang="sr-Cyrl-BA" dirty="0">
                <a:solidFill>
                  <a:schemeClr val="bg1"/>
                </a:solidFill>
              </a:rPr>
              <a:t>Селена и Ивана.</a:t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Latn-BA" dirty="0">
                <a:solidFill>
                  <a:srgbClr val="FFFF00"/>
                </a:solidFill>
              </a:rPr>
              <a:t>Na Hanin rođendan su došli</a:t>
            </a:r>
            <a:r>
              <a:rPr lang="sr-Latn-BA" dirty="0">
                <a:solidFill>
                  <a:schemeClr val="bg1"/>
                </a:solidFill>
              </a:rPr>
              <a:t>:</a:t>
            </a:r>
            <a:r>
              <a:rPr lang="sr-Latn-BA" dirty="0">
                <a:solidFill>
                  <a:srgbClr val="FFFF00"/>
                </a:solidFill>
              </a:rPr>
              <a:t> Goran</a:t>
            </a:r>
            <a:r>
              <a:rPr lang="sr-Latn-BA" dirty="0">
                <a:solidFill>
                  <a:schemeClr val="bg1"/>
                </a:solidFill>
              </a:rPr>
              <a:t>,</a:t>
            </a:r>
            <a:r>
              <a:rPr lang="sr-Latn-BA" dirty="0">
                <a:solidFill>
                  <a:srgbClr val="FFFF00"/>
                </a:solidFill>
              </a:rPr>
              <a:t> Đorđe</a:t>
            </a:r>
            <a:r>
              <a:rPr lang="sr-Latn-BA" dirty="0">
                <a:solidFill>
                  <a:schemeClr val="bg1"/>
                </a:solidFill>
              </a:rPr>
              <a:t>,</a:t>
            </a:r>
            <a:r>
              <a:rPr lang="sr-Latn-BA" dirty="0">
                <a:solidFill>
                  <a:srgbClr val="FFFF00"/>
                </a:solidFill>
              </a:rPr>
              <a:t> David</a:t>
            </a:r>
            <a:r>
              <a:rPr lang="sr-Latn-BA" dirty="0">
                <a:solidFill>
                  <a:schemeClr val="bg1"/>
                </a:solidFill>
              </a:rPr>
              <a:t>, </a:t>
            </a:r>
            <a:r>
              <a:rPr lang="sr-Latn-BA" dirty="0">
                <a:solidFill>
                  <a:srgbClr val="FFFF00"/>
                </a:solidFill>
              </a:rPr>
              <a:t>Anja</a:t>
            </a:r>
            <a:r>
              <a:rPr lang="sr-Latn-BA" dirty="0">
                <a:solidFill>
                  <a:schemeClr val="bg1"/>
                </a:solidFill>
              </a:rPr>
              <a:t>,</a:t>
            </a:r>
            <a:r>
              <a:rPr lang="sr-Latn-BA" dirty="0">
                <a:solidFill>
                  <a:srgbClr val="FFFF00"/>
                </a:solidFill>
              </a:rPr>
              <a:t> Selena i Ivan</a:t>
            </a:r>
            <a:r>
              <a:rPr lang="sr-Cyrl-BA" dirty="0">
                <a:solidFill>
                  <a:srgbClr val="FFFF00"/>
                </a:solidFill>
              </a:rPr>
              <a:t>а</a:t>
            </a:r>
            <a:r>
              <a:rPr lang="sr-Latn-BA" dirty="0">
                <a:solidFill>
                  <a:srgbClr val="FFFF00"/>
                </a:solidFill>
              </a:rPr>
              <a:t>.</a:t>
            </a:r>
            <a:br>
              <a:rPr lang="sr-Latn-BA" dirty="0">
                <a:solidFill>
                  <a:srgbClr val="FFFF00"/>
                </a:solidFill>
              </a:rPr>
            </a:br>
            <a:r>
              <a:rPr lang="sr-Latn-BA" dirty="0">
                <a:solidFill>
                  <a:srgbClr val="FFFF00"/>
                </a:solidFill>
              </a:rPr>
              <a:t/>
            </a:r>
            <a:br>
              <a:rPr lang="sr-Latn-BA" dirty="0">
                <a:solidFill>
                  <a:srgbClr val="FFFF00"/>
                </a:solidFill>
              </a:rPr>
            </a:br>
            <a:r>
              <a:rPr lang="sr-Cyrl-BA" dirty="0">
                <a:solidFill>
                  <a:srgbClr val="FFFF00"/>
                </a:solidFill>
              </a:rPr>
              <a:t/>
            </a:r>
            <a:br>
              <a:rPr lang="sr-Cyrl-BA" dirty="0">
                <a:solidFill>
                  <a:srgbClr val="FFFF00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>Од поклона Хана  је добила</a:t>
            </a:r>
            <a:r>
              <a:rPr lang="sr-Cyrl-BA" dirty="0">
                <a:solidFill>
                  <a:srgbClr val="FFFF00"/>
                </a:solidFill>
              </a:rPr>
              <a:t>:</a:t>
            </a:r>
            <a:r>
              <a:rPr lang="sr-Cyrl-BA" dirty="0">
                <a:solidFill>
                  <a:schemeClr val="bg1"/>
                </a:solidFill>
              </a:rPr>
              <a:t> књигу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фломастере</a:t>
            </a:r>
            <a:r>
              <a:rPr lang="sr-Cyrl-BA" dirty="0">
                <a:solidFill>
                  <a:srgbClr val="FFFF00"/>
                </a:solidFill>
              </a:rPr>
              <a:t>,</a:t>
            </a:r>
            <a:r>
              <a:rPr lang="sr-Cyrl-BA" dirty="0">
                <a:solidFill>
                  <a:schemeClr val="bg1"/>
                </a:solidFill>
              </a:rPr>
              <a:t> чоколаду</a:t>
            </a:r>
            <a:r>
              <a:rPr lang="sr-Cyrl-BA" dirty="0">
                <a:solidFill>
                  <a:srgbClr val="FFFF00"/>
                </a:solidFill>
              </a:rPr>
              <a:t>, </a:t>
            </a:r>
            <a:r>
              <a:rPr lang="sr-Cyrl-BA" dirty="0">
                <a:solidFill>
                  <a:schemeClr val="bg1"/>
                </a:solidFill>
              </a:rPr>
              <a:t>џемпер и шал.</a:t>
            </a:r>
            <a:r>
              <a:rPr lang="sr-Latn-BA" dirty="0">
                <a:solidFill>
                  <a:schemeClr val="bg1"/>
                </a:solidFill>
              </a:rPr>
              <a:t/>
            </a:r>
            <a:br>
              <a:rPr lang="sr-Latn-BA" dirty="0">
                <a:solidFill>
                  <a:schemeClr val="bg1"/>
                </a:solidFill>
              </a:rPr>
            </a:br>
            <a:r>
              <a:rPr lang="sr-Latn-BA" dirty="0">
                <a:solidFill>
                  <a:srgbClr val="FFFF00"/>
                </a:solidFill>
              </a:rPr>
              <a:t>Od poklona Hana je dobila</a:t>
            </a:r>
            <a:r>
              <a:rPr lang="sr-Latn-BA" dirty="0">
                <a:solidFill>
                  <a:schemeClr val="bg1"/>
                </a:solidFill>
              </a:rPr>
              <a:t>:</a:t>
            </a:r>
            <a:r>
              <a:rPr lang="sr-Latn-BA" dirty="0">
                <a:solidFill>
                  <a:srgbClr val="FFFF00"/>
                </a:solidFill>
              </a:rPr>
              <a:t> knjigu</a:t>
            </a:r>
            <a:r>
              <a:rPr lang="sr-Latn-BA" dirty="0">
                <a:solidFill>
                  <a:schemeClr val="bg1"/>
                </a:solidFill>
              </a:rPr>
              <a:t>, </a:t>
            </a:r>
            <a:r>
              <a:rPr lang="sr-Latn-BA" dirty="0">
                <a:solidFill>
                  <a:srgbClr val="FFFF00"/>
                </a:solidFill>
              </a:rPr>
              <a:t>flomastere</a:t>
            </a:r>
            <a:r>
              <a:rPr lang="sr-Latn-BA" dirty="0">
                <a:solidFill>
                  <a:schemeClr val="bg1"/>
                </a:solidFill>
              </a:rPr>
              <a:t>,</a:t>
            </a:r>
            <a:r>
              <a:rPr lang="sr-Latn-BA" dirty="0">
                <a:solidFill>
                  <a:srgbClr val="FFFF00"/>
                </a:solidFill>
              </a:rPr>
              <a:t> čokoladu</a:t>
            </a:r>
            <a:r>
              <a:rPr lang="sr-Latn-BA">
                <a:solidFill>
                  <a:schemeClr val="bg1"/>
                </a:solidFill>
              </a:rPr>
              <a:t>,</a:t>
            </a:r>
            <a:r>
              <a:rPr lang="sr-Latn-BA">
                <a:solidFill>
                  <a:srgbClr val="FFFF00"/>
                </a:solidFill>
              </a:rPr>
              <a:t> džemper  </a:t>
            </a:r>
            <a:r>
              <a:rPr lang="sr-Latn-BA" dirty="0">
                <a:solidFill>
                  <a:srgbClr val="FFFF00"/>
                </a:solidFill>
              </a:rPr>
              <a:t>i šal.</a:t>
            </a:r>
            <a:r>
              <a:rPr lang="sr-Cyrl-BA" dirty="0">
                <a:solidFill>
                  <a:srgbClr val="FFFF00"/>
                </a:solidFill>
              </a:rPr>
              <a:t/>
            </a:r>
            <a:br>
              <a:rPr lang="sr-Cyrl-BA" dirty="0">
                <a:solidFill>
                  <a:srgbClr val="FFFF00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36435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3A12993-C9CD-4B90-9E35-950DFC0E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sr-Latn-BA" dirty="0">
                <a:solidFill>
                  <a:srgbClr val="FFFF00"/>
                </a:solidFill>
              </a:rPr>
              <a:t/>
            </a:r>
            <a:br>
              <a:rPr lang="sr-Latn-BA" dirty="0">
                <a:solidFill>
                  <a:srgbClr val="FFFF00"/>
                </a:solidFill>
              </a:rPr>
            </a:br>
            <a:r>
              <a:rPr lang="sr-Latn-BA" dirty="0">
                <a:solidFill>
                  <a:srgbClr val="FFFF00"/>
                </a:solidFill>
              </a:rPr>
              <a:t/>
            </a:r>
            <a:br>
              <a:rPr lang="sr-Latn-BA" dirty="0">
                <a:solidFill>
                  <a:srgbClr val="FFFF00"/>
                </a:solidFill>
              </a:rPr>
            </a:br>
            <a:r>
              <a:rPr lang="sr-Latn-BA" dirty="0">
                <a:solidFill>
                  <a:srgbClr val="FFFF00"/>
                </a:solidFill>
              </a:rPr>
              <a:t/>
            </a:r>
            <a:br>
              <a:rPr lang="sr-Latn-BA" dirty="0">
                <a:solidFill>
                  <a:srgbClr val="FFFF00"/>
                </a:solidFill>
              </a:rPr>
            </a:br>
            <a:r>
              <a:rPr lang="sr-Latn-BA" dirty="0">
                <a:solidFill>
                  <a:srgbClr val="FFFF00"/>
                </a:solidFill>
              </a:rPr>
              <a:t/>
            </a:r>
            <a:br>
              <a:rPr lang="sr-Latn-BA" dirty="0">
                <a:solidFill>
                  <a:srgbClr val="FFFF00"/>
                </a:solidFill>
              </a:rPr>
            </a:br>
            <a:r>
              <a:rPr lang="sr-Cyrl-BA" dirty="0">
                <a:solidFill>
                  <a:srgbClr val="FFFF00"/>
                </a:solidFill>
              </a:rPr>
              <a:t>ЗАДАЦИ ЗА САМОСТАЛАН РАД:</a:t>
            </a:r>
            <a:r>
              <a:rPr lang="sr-Cyrl-BA" dirty="0">
                <a:solidFill>
                  <a:schemeClr val="bg1"/>
                </a:solidFill>
              </a:rPr>
              <a:t> </a:t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 smtClean="0">
                <a:solidFill>
                  <a:schemeClr val="bg1"/>
                </a:solidFill>
              </a:rPr>
              <a:t/>
            </a:r>
            <a:br>
              <a:rPr lang="sr-Cyrl-BA" dirty="0" smtClean="0">
                <a:solidFill>
                  <a:schemeClr val="bg1"/>
                </a:solidFill>
              </a:rPr>
            </a:br>
            <a:r>
              <a:rPr lang="sr-Cyrl-BA" dirty="0" smtClean="0">
                <a:solidFill>
                  <a:schemeClr val="bg1"/>
                </a:solidFill>
              </a:rPr>
              <a:t>У </a:t>
            </a:r>
            <a:r>
              <a:rPr lang="sr-Cyrl-BA" dirty="0">
                <a:solidFill>
                  <a:schemeClr val="bg1"/>
                </a:solidFill>
              </a:rPr>
              <a:t>уџбенику ,,Српски језик и језичка култура“ </a:t>
            </a:r>
            <a:r>
              <a:rPr lang="sr-Cyrl-BA" dirty="0" smtClean="0">
                <a:solidFill>
                  <a:schemeClr val="bg1"/>
                </a:solidFill>
              </a:rPr>
              <a:t>урадите:</a:t>
            </a:r>
            <a:br>
              <a:rPr lang="sr-Cyrl-BA" dirty="0" smtClean="0">
                <a:solidFill>
                  <a:schemeClr val="bg1"/>
                </a:solidFill>
              </a:rPr>
            </a:br>
            <a:r>
              <a:rPr lang="sr-Cyrl-BA" dirty="0" smtClean="0">
                <a:solidFill>
                  <a:schemeClr val="bg1"/>
                </a:solidFill>
              </a:rPr>
              <a:t>1. </a:t>
            </a:r>
            <a:r>
              <a:rPr lang="sr-Cyrl-RS" dirty="0" smtClean="0">
                <a:solidFill>
                  <a:schemeClr val="bg1"/>
                </a:solidFill>
              </a:rPr>
              <a:t>задатак </a:t>
            </a:r>
            <a:r>
              <a:rPr lang="sr-Cyrl-BA" dirty="0" smtClean="0">
                <a:solidFill>
                  <a:schemeClr val="bg1"/>
                </a:solidFill>
              </a:rPr>
              <a:t>на страни </a:t>
            </a:r>
            <a:r>
              <a:rPr lang="sr-Cyrl-BA" dirty="0" smtClean="0">
                <a:solidFill>
                  <a:schemeClr val="bg1"/>
                </a:solidFill>
              </a:rPr>
              <a:t>31, као и</a:t>
            </a: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>2</a:t>
            </a:r>
            <a:r>
              <a:rPr lang="sr-Cyrl-BA" dirty="0" smtClean="0">
                <a:solidFill>
                  <a:schemeClr val="bg1"/>
                </a:solidFill>
              </a:rPr>
              <a:t>. </a:t>
            </a:r>
            <a:r>
              <a:rPr lang="sr-Cyrl-BA" dirty="0">
                <a:solidFill>
                  <a:schemeClr val="bg1"/>
                </a:solidFill>
              </a:rPr>
              <a:t>и </a:t>
            </a:r>
            <a:r>
              <a:rPr lang="sr-Cyrl-BA" dirty="0" smtClean="0">
                <a:solidFill>
                  <a:schemeClr val="bg1"/>
                </a:solidFill>
              </a:rPr>
              <a:t>3.задатак </a:t>
            </a:r>
            <a:r>
              <a:rPr lang="sr-Cyrl-BA" dirty="0">
                <a:solidFill>
                  <a:schemeClr val="bg1"/>
                </a:solidFill>
              </a:rPr>
              <a:t>на </a:t>
            </a:r>
            <a:r>
              <a:rPr lang="sr-Cyrl-BA" smtClean="0">
                <a:solidFill>
                  <a:schemeClr val="bg1"/>
                </a:solidFill>
              </a:rPr>
              <a:t>страни </a:t>
            </a:r>
            <a:r>
              <a:rPr lang="sr-Cyrl-BA" smtClean="0">
                <a:solidFill>
                  <a:schemeClr val="bg1"/>
                </a:solidFill>
              </a:rPr>
              <a:t>32.</a:t>
            </a: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endParaRPr lang="sr-Latn-BA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5FFBFF7E-94FD-47D9-87EA-3AD6A0EB33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87" y="205409"/>
            <a:ext cx="874643" cy="116926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C8C94982-8D60-4D66-AF17-E65F3ECD4E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85" y="3849756"/>
            <a:ext cx="2796209" cy="30082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82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64</Words>
  <Application>Microsoft Office PowerPoint</Application>
  <PresentationFormat>Custom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Office</vt:lpstr>
      <vt:lpstr>ПРАВОПИСНИ ЗНАЦИ: ДВОТАЧКА И ЗАПЕТА </vt:lpstr>
      <vt:lpstr>Запета је правописни знак који се пише кадa се нешто набраја.  </vt:lpstr>
      <vt:lpstr>Двије тачке или двотачка је правописни знак који се пише прије набрајања. </vt:lpstr>
      <vt:lpstr>На Ханин рођендан су дошли: Горан, Ђорђе, Давид, Ања, Селена и Иванa.</vt:lpstr>
      <vt:lpstr>Од поклона Хана  је добила: књигу, фломастере, чоколаду, џемпер и шал.</vt:lpstr>
      <vt:lpstr>      На Ханин рођендан су дошли: Горан, Ђорђе, Давид, Ања, Селена и Ивана. Na Hanin rođendan su došli: Goran, Đorđe, David, Anja, Selena i Ivanа.   Од поклона Хана  је добила: књигу, фломастере, чоколаду, џемпер и шал. Od poklona Hana je dobila: knjigu, flomastere, čokoladu, džemper  i šal.       </vt:lpstr>
      <vt:lpstr>    ЗАДАЦИ ЗА САМОСТАЛАН РАД:   У уџбенику ,,Српски језик и језичка култура“ урадите: 1. задатак на страни 31, као и 2. и 3.задатак на страни 32.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ПРВОПИСНИ ЗНАЦИ: ДВОТАЧКА И ЗАПЕТА</dc:title>
  <dc:creator>Сузана Брестовац</dc:creator>
  <cp:lastModifiedBy>Laptop 002</cp:lastModifiedBy>
  <cp:revision>16</cp:revision>
  <dcterms:created xsi:type="dcterms:W3CDTF">2020-11-18T10:25:16Z</dcterms:created>
  <dcterms:modified xsi:type="dcterms:W3CDTF">2020-11-20T20:35:07Z</dcterms:modified>
</cp:coreProperties>
</file>