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9" r:id="rId4"/>
    <p:sldId id="271" r:id="rId5"/>
    <p:sldId id="259" r:id="rId6"/>
    <p:sldId id="258" r:id="rId7"/>
    <p:sldId id="260" r:id="rId8"/>
    <p:sldId id="261" r:id="rId9"/>
    <p:sldId id="262" r:id="rId10"/>
    <p:sldId id="272" r:id="rId11"/>
    <p:sldId id="273" r:id="rId12"/>
    <p:sldId id="263" r:id="rId13"/>
    <p:sldId id="264" r:id="rId14"/>
    <p:sldId id="265" r:id="rId15"/>
    <p:sldId id="27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1D548-F106-4D82-A5ED-61A6EBD9EAA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093B-5247-47A2-AE39-F90434DB1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093B-5247-47A2-AE39-F90434DB1F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D073AC-A96F-489C-8A71-19913DAAFA4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1D949-1663-4ECD-B5FD-D9DCCCCB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ЈУЖНА ЕВРОПА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752600"/>
          </a:xfrm>
        </p:spPr>
        <p:txBody>
          <a:bodyPr/>
          <a:lstStyle/>
          <a:p>
            <a:r>
              <a:rPr lang="sr-Cyrl-CS" b="1" dirty="0" smtClean="0"/>
              <a:t>ПОНАВЉАЊЕ</a:t>
            </a:r>
            <a:endParaRPr lang="en-US" b="1" dirty="0"/>
          </a:p>
        </p:txBody>
      </p:sp>
      <p:pic>
        <p:nvPicPr>
          <p:cNvPr id="4" name="Picture 8" descr="1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9718">
            <a:off x="288989" y="468607"/>
            <a:ext cx="3501643" cy="217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rcka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0831">
            <a:off x="5760177" y="641317"/>
            <a:ext cx="3076099" cy="205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flame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087563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oranj-piza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1772" y="3405943"/>
            <a:ext cx="2100263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p\Desktop\slike za TV čas\ALP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143380"/>
            <a:ext cx="3867160" cy="257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/>
              <a:t>ГЕОГРАФСКИ ПОЛОЖАЈ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43758" cy="1685924"/>
          </a:xfrm>
        </p:spPr>
        <p:txBody>
          <a:bodyPr/>
          <a:lstStyle/>
          <a:p>
            <a:r>
              <a:rPr lang="sr-Cyrl-CS" dirty="0" smtClean="0"/>
              <a:t>континентална држава</a:t>
            </a:r>
          </a:p>
          <a:p>
            <a:r>
              <a:rPr lang="sr-Cyrl-CS" dirty="0" smtClean="0"/>
              <a:t>средишњи дио Балканског полуострва</a:t>
            </a:r>
            <a:endParaRPr lang="sr-Cyrl-CS" dirty="0"/>
          </a:p>
          <a:p>
            <a:r>
              <a:rPr lang="sr-Cyrl-CS" dirty="0"/>
              <a:t>транзитни </a:t>
            </a:r>
            <a:r>
              <a:rPr lang="sr-Cyrl-CS" dirty="0" smtClean="0"/>
              <a:t>значај долином ријеке Вардар</a:t>
            </a:r>
            <a:endParaRPr lang="sr-Cyrl-CS" dirty="0"/>
          </a:p>
          <a:p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 r="1666"/>
          <a:stretch>
            <a:fillRect/>
          </a:stretch>
        </p:blipFill>
        <p:spPr bwMode="auto">
          <a:xfrm>
            <a:off x="357158" y="3357562"/>
            <a:ext cx="421484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\Desktop\slike za TV čas\balkansko-poluostr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28948"/>
            <a:ext cx="3500462" cy="350046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857488" y="4929198"/>
            <a:ext cx="3714776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4643470" cy="1143000"/>
          </a:xfrm>
        </p:spPr>
        <p:txBody>
          <a:bodyPr/>
          <a:lstStyle/>
          <a:p>
            <a:pPr algn="ctr"/>
            <a:r>
              <a:rPr lang="sr-Cyrl-CS" dirty="0"/>
              <a:t>РЕЉЕФ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46434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Cyrl-CS" sz="2000" b="1" dirty="0" smtClean="0"/>
              <a:t>1. </a:t>
            </a:r>
            <a:r>
              <a:rPr lang="sr-Cyrl-CS" sz="2000" b="1" u="sng" dirty="0" smtClean="0">
                <a:solidFill>
                  <a:schemeClr val="bg2">
                    <a:lumMod val="75000"/>
                  </a:schemeClr>
                </a:solidFill>
              </a:rPr>
              <a:t>Источна Македонија</a:t>
            </a:r>
          </a:p>
          <a:p>
            <a:pPr>
              <a:buNone/>
            </a:pPr>
            <a:r>
              <a:rPr lang="sr-Cyrl-CS" sz="2000" b="1" dirty="0" smtClean="0"/>
              <a:t>    планинско- котлинска регија, дио    </a:t>
            </a:r>
          </a:p>
          <a:p>
            <a:pPr>
              <a:buNone/>
            </a:pPr>
            <a:r>
              <a:rPr lang="sr-Cyrl-CS" sz="2000" b="1" dirty="0" smtClean="0"/>
              <a:t>    планинског система Родопа</a:t>
            </a:r>
          </a:p>
          <a:p>
            <a:pPr>
              <a:buNone/>
            </a:pPr>
            <a:r>
              <a:rPr lang="sr-Cyrl-CS" sz="2000" b="1" dirty="0" smtClean="0"/>
              <a:t>    “шаховски рељеф” (наизмјенично    </a:t>
            </a:r>
          </a:p>
          <a:p>
            <a:pPr>
              <a:buNone/>
            </a:pPr>
            <a:r>
              <a:rPr lang="sr-Cyrl-CS" sz="2000" b="1" dirty="0" smtClean="0"/>
              <a:t>    смјењивање громадних планина и     </a:t>
            </a:r>
          </a:p>
          <a:p>
            <a:pPr>
              <a:buNone/>
            </a:pPr>
            <a:r>
              <a:rPr lang="sr-Cyrl-CS" sz="2000" b="1" dirty="0" smtClean="0"/>
              <a:t>    котлина)</a:t>
            </a:r>
          </a:p>
          <a:p>
            <a:pPr>
              <a:buNone/>
            </a:pPr>
            <a:r>
              <a:rPr lang="sr-Cyrl-CS" sz="2000" b="1" dirty="0" smtClean="0"/>
              <a:t>2. </a:t>
            </a:r>
            <a:r>
              <a:rPr lang="sr-Cyrl-CS" sz="2000" b="1" u="sng" dirty="0" smtClean="0">
                <a:solidFill>
                  <a:schemeClr val="bg2">
                    <a:lumMod val="75000"/>
                  </a:schemeClr>
                </a:solidFill>
              </a:rPr>
              <a:t>Повардарје</a:t>
            </a:r>
            <a:r>
              <a:rPr lang="sr-Cyrl-CS" sz="2000" b="1" dirty="0" smtClean="0"/>
              <a:t>- долина ријеке Вардар</a:t>
            </a:r>
          </a:p>
          <a:p>
            <a:pPr>
              <a:buNone/>
            </a:pPr>
            <a:r>
              <a:rPr lang="sr-Cyrl-CS" sz="2000" b="1" dirty="0" smtClean="0"/>
              <a:t>    композитна долина (ријечна долина  </a:t>
            </a:r>
          </a:p>
          <a:p>
            <a:pPr>
              <a:buNone/>
            </a:pPr>
            <a:r>
              <a:rPr lang="sr-Cyrl-CS" sz="2000" b="1" dirty="0" smtClean="0"/>
              <a:t>    гдје се смјењују сужења-клисуре и  </a:t>
            </a:r>
          </a:p>
          <a:p>
            <a:pPr>
              <a:buNone/>
            </a:pPr>
            <a:r>
              <a:rPr lang="sr-Cyrl-CS" sz="2000" b="1" dirty="0" smtClean="0"/>
              <a:t>    проширења-котлине)</a:t>
            </a:r>
          </a:p>
          <a:p>
            <a:pPr>
              <a:buNone/>
            </a:pPr>
            <a:r>
              <a:rPr lang="sr-Cyrl-CS" sz="2000" b="1" dirty="0" smtClean="0"/>
              <a:t>3. </a:t>
            </a:r>
            <a:r>
              <a:rPr lang="sr-Cyrl-CS" sz="2000" b="1" u="sng" dirty="0" smtClean="0">
                <a:solidFill>
                  <a:schemeClr val="bg2">
                    <a:lumMod val="75000"/>
                  </a:schemeClr>
                </a:solidFill>
              </a:rPr>
              <a:t>Западна Македонија </a:t>
            </a:r>
            <a:r>
              <a:rPr lang="sr-Cyrl-CS" sz="2000" b="1" dirty="0" smtClean="0"/>
              <a:t>регија младих  </a:t>
            </a:r>
          </a:p>
          <a:p>
            <a:pPr>
              <a:buNone/>
            </a:pPr>
            <a:r>
              <a:rPr lang="sr-Cyrl-CS" sz="2000" b="1" dirty="0" smtClean="0"/>
              <a:t>    вјеначних планина и дио Шарско-</a:t>
            </a:r>
          </a:p>
          <a:p>
            <a:pPr>
              <a:buNone/>
            </a:pPr>
            <a:r>
              <a:rPr lang="sr-Cyrl-CS" sz="2000" b="1" dirty="0" smtClean="0"/>
              <a:t>    пиндског  планинског система</a:t>
            </a:r>
          </a:p>
          <a:p>
            <a:endParaRPr lang="en-US" dirty="0"/>
          </a:p>
        </p:txBody>
      </p:sp>
      <p:pic>
        <p:nvPicPr>
          <p:cNvPr id="2050" name="Picture 2" descr="C:\Users\Hp\Desktop\slike za TV čas\os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4024324" cy="28170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26431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Осоговске планине</a:t>
            </a:r>
            <a:endParaRPr lang="en-US" b="1" dirty="0"/>
          </a:p>
        </p:txBody>
      </p:sp>
      <p:pic>
        <p:nvPicPr>
          <p:cNvPr id="2051" name="Picture 3" descr="C:\Users\Hp\Desktop\slike za TV čas\nidze-kajmakcalan-monument-Macedo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71966" cy="3053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57884" y="578645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Планина Ниџе и Кајмакчалан</a:t>
            </a: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771516"/>
          </a:xfrm>
        </p:spPr>
        <p:txBody>
          <a:bodyPr/>
          <a:lstStyle/>
          <a:p>
            <a:r>
              <a:rPr lang="sr-Cyrl-CS" dirty="0" smtClean="0"/>
              <a:t>КЛИМА И ХИДРОГРАФИЈА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Клима је измјењено средоземна, умјереноконтинентална и планинска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64357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/>
              <a:t>Ријеке су Вардар, Струмица и Црни Дрим</a:t>
            </a:r>
          </a:p>
          <a:p>
            <a:pPr algn="ctr"/>
            <a:r>
              <a:rPr lang="sr-Cyrl-CS" sz="2000" b="1" dirty="0" smtClean="0"/>
              <a:t>Језера су тектонска, Охридско, Преспанско и Дојранско језеро</a:t>
            </a:r>
            <a:endParaRPr lang="en-US" sz="2000" b="1" dirty="0"/>
          </a:p>
        </p:txBody>
      </p:sp>
      <p:pic>
        <p:nvPicPr>
          <p:cNvPr id="3074" name="Picture 2" descr="C:\Users\Hp\Desktop\slike za TV čas\vardar-2.jpg"/>
          <p:cNvPicPr>
            <a:picLocks noChangeAspect="1" noChangeArrowheads="1"/>
          </p:cNvPicPr>
          <p:nvPr/>
        </p:nvPicPr>
        <p:blipFill>
          <a:blip r:embed="rId2"/>
          <a:srcRect r="10638"/>
          <a:stretch>
            <a:fillRect/>
          </a:stretch>
        </p:blipFill>
        <p:spPr bwMode="auto">
          <a:xfrm>
            <a:off x="142844" y="2500306"/>
            <a:ext cx="4199155" cy="2643206"/>
          </a:xfrm>
          <a:prstGeom prst="rect">
            <a:avLst/>
          </a:prstGeom>
          <a:noFill/>
        </p:spPr>
      </p:pic>
      <p:pic>
        <p:nvPicPr>
          <p:cNvPr id="3075" name="Picture 3" descr="C:\Users\Hp\Desktop\slike za TV čas\prespansko-ezero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572031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46434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Вардар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42913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Преспанско језеро</a:t>
            </a: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642942"/>
          </a:xfrm>
        </p:spPr>
        <p:txBody>
          <a:bodyPr>
            <a:normAutofit/>
          </a:bodyPr>
          <a:lstStyle/>
          <a:p>
            <a:r>
              <a:rPr lang="sr-Cyrl-CS" sz="3600" dirty="0" smtClean="0"/>
              <a:t>СТАНОВНИШТВО И ПРИВРЕДА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Становништво чине Македонци, Албанци, а мањине су Срби, Турци и Роми.</a:t>
            </a:r>
          </a:p>
          <a:p>
            <a:r>
              <a:rPr lang="sr-Cyrl-CS" sz="2000" b="1" dirty="0" smtClean="0"/>
              <a:t>Религије православна и исламска.</a:t>
            </a:r>
          </a:p>
          <a:p>
            <a:r>
              <a:rPr lang="sr-Cyrl-CS" sz="2000" b="1" dirty="0" smtClean="0"/>
              <a:t>Природни прираштај код Албанаца висок, а код Македонаца низак</a:t>
            </a:r>
          </a:p>
          <a:p>
            <a:r>
              <a:rPr lang="sr-Cyrl-CS" sz="2000" b="1" dirty="0" smtClean="0"/>
              <a:t>Највећи градови су Скопље, Охрид, Битола, Прилеп, Куманово, Тетово.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Сјеверна Македонија је привредно неразвијена. Пољопривреда је најважнија привредна грана. Узгајају се житарице, индустријско биље, воће, поврће, винова лоза. Значајан је туризам, прехрамбена и текстилна индустрија.</a:t>
            </a:r>
            <a:endParaRPr lang="en-US" sz="2000" b="1" dirty="0"/>
          </a:p>
        </p:txBody>
      </p:sp>
      <p:pic>
        <p:nvPicPr>
          <p:cNvPr id="4099" name="Picture 3" descr="C:\Users\Hp\Desktop\slike za TV čas\ohrid_203405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155924" cy="2775548"/>
          </a:xfrm>
          <a:prstGeom prst="rect">
            <a:avLst/>
          </a:prstGeom>
          <a:noFill/>
        </p:spPr>
      </p:pic>
      <p:pic>
        <p:nvPicPr>
          <p:cNvPr id="4100" name="Picture 4" descr="C:\Users\Hp\Desktop\slike za TV čas\12681557165bd2e207afbc0142799595_722x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4372938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7860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Скопље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Охрид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985830"/>
          </a:xfrm>
        </p:spPr>
        <p:txBody>
          <a:bodyPr/>
          <a:lstStyle/>
          <a:p>
            <a:r>
              <a:rPr lang="sr-Cyrl-CS" dirty="0" smtClean="0"/>
              <a:t>РЕПУБЛИКА АЛБАНИЈА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84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785926"/>
            <a:ext cx="47149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Албанија је балканска и средоземна земља</a:t>
            </a:r>
          </a:p>
          <a:p>
            <a:r>
              <a:rPr lang="sr-Cyrl-CS" sz="2000" b="1" dirty="0" smtClean="0"/>
              <a:t>(излаз на Јадранско и Јонско море)</a:t>
            </a:r>
          </a:p>
          <a:p>
            <a:endParaRPr lang="sr-Cyrl-CS" sz="2000" b="1" dirty="0" smtClean="0"/>
          </a:p>
          <a:p>
            <a:r>
              <a:rPr lang="sr-Cyrl-CS" sz="2000" b="1" dirty="0" smtClean="0"/>
              <a:t>Планинска земља ( Проклетије и дио Шарско-пиндских планина); низије уз обалу</a:t>
            </a:r>
          </a:p>
          <a:p>
            <a:endParaRPr lang="sr-Cyrl-CS" sz="2000" b="1" dirty="0" smtClean="0"/>
          </a:p>
          <a:p>
            <a:r>
              <a:rPr lang="sr-Cyrl-CS" sz="2000" b="1" dirty="0" smtClean="0"/>
              <a:t>Клима средоземна, умјереноконтинентална и планинска</a:t>
            </a:r>
          </a:p>
          <a:p>
            <a:endParaRPr lang="sr-Cyrl-CS" sz="2000" b="1" dirty="0" smtClean="0"/>
          </a:p>
          <a:p>
            <a:r>
              <a:rPr lang="sr-Cyrl-CS" sz="2000" b="1" dirty="0" smtClean="0"/>
              <a:t>Ријека Дрим (настаје спајањем Белог и Црног Дрима) , </a:t>
            </a:r>
            <a:r>
              <a:rPr lang="sr-Cyrl-CS" sz="2000" b="1" smtClean="0"/>
              <a:t>а језера Скадарско</a:t>
            </a:r>
            <a:r>
              <a:rPr lang="sr-Cyrl-CS" sz="2000" b="1" dirty="0" smtClean="0"/>
              <a:t>, Охридско и Преспанско</a:t>
            </a:r>
          </a:p>
          <a:p>
            <a:endParaRPr lang="sr-Cyrl-CS" sz="2000" b="1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02" y="500042"/>
            <a:ext cx="5872146" cy="98583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РЕПУБЛИКА АЛБАНИЈА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27813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 r="3645"/>
          <a:stretch>
            <a:fillRect/>
          </a:stretch>
        </p:blipFill>
        <p:spPr bwMode="auto">
          <a:xfrm>
            <a:off x="214282" y="500042"/>
            <a:ext cx="2815590" cy="23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14818"/>
            <a:ext cx="4303940" cy="24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86182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Валона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5714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Драч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14324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Тирана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714488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Становништво чине Албанци (98%)</a:t>
            </a:r>
          </a:p>
          <a:p>
            <a:r>
              <a:rPr lang="sr-Cyrl-CS" sz="2000" b="1" dirty="0" smtClean="0"/>
              <a:t>Имају висок природни прираштај</a:t>
            </a:r>
          </a:p>
          <a:p>
            <a:r>
              <a:rPr lang="sr-Cyrl-CS" sz="2000" b="1" dirty="0" smtClean="0"/>
              <a:t>Једна од привредно најнеразвијенијих држава Европе</a:t>
            </a:r>
          </a:p>
          <a:p>
            <a:r>
              <a:rPr lang="sr-Cyrl-CS" sz="2000" b="1" dirty="0" smtClean="0"/>
              <a:t>Главни град је Тирана, а већи центри су још Скадар, Елбасан, Валона и Драч</a:t>
            </a:r>
            <a:endParaRPr lang="en-US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28572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u="sng" dirty="0" smtClean="0">
                <a:latin typeface="Times New Roman" pitchFamily="18" charset="0"/>
                <a:cs typeface="Times New Roman" pitchFamily="18" charset="0"/>
              </a:rPr>
              <a:t>ЗАДАТАК:</a:t>
            </a: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♦ Истражите важне информације и занимљивости   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о граду Охриду и Охридском језеру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♦ Направите разгледницу (напишите, нацртајте, 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обојите)</a:t>
            </a:r>
          </a:p>
        </p:txBody>
      </p:sp>
      <p:pic>
        <p:nvPicPr>
          <p:cNvPr id="5122" name="Picture 2" descr="C:\Users\Hp\Desktop\slike za TV ča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933145" cy="2812607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Hp\Desktop\slike za TV čas\ohridski-biser_slika_o_4115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317884" cy="3317884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15304" cy="642918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6400800" cy="525930"/>
          </a:xfrm>
        </p:spPr>
        <p:txBody>
          <a:bodyPr/>
          <a:lstStyle/>
          <a:p>
            <a:r>
              <a:rPr lang="sr-Cyrl-CS" dirty="0" smtClean="0"/>
              <a:t>Географски положај</a:t>
            </a:r>
            <a:endParaRPr lang="en-US" dirty="0"/>
          </a:p>
        </p:txBody>
      </p:sp>
      <p:pic>
        <p:nvPicPr>
          <p:cNvPr id="2050" name="Picture 2" descr="C:\Users\Hp\Desktop\slike za TV čas\juc5bena-evro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415906" cy="32937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На приложеној карти означи велике водене површине </a:t>
            </a:r>
          </a:p>
          <a:p>
            <a:pPr algn="ctr"/>
            <a:r>
              <a:rPr lang="sr-Cyrl-CS" b="1" dirty="0" smtClean="0"/>
              <a:t>које запљускију обале Јужне Европе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9549620">
            <a:off x="633062" y="228449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Атлантски океан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35769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Средоземно море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911441">
            <a:off x="6635446" y="422323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Егејско море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010111">
            <a:off x="7251569" y="256655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Црно море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21495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Бројевима су означени значајни мореузи. То су: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564357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7643834" y="3214686"/>
            <a:ext cx="357190" cy="35719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1</a:t>
            </a:r>
            <a:endParaRPr lang="en-US" b="1" dirty="0"/>
          </a:p>
        </p:txBody>
      </p:sp>
      <p:sp>
        <p:nvSpPr>
          <p:cNvPr id="14" name="8-Point Star 13"/>
          <p:cNvSpPr/>
          <p:nvPr/>
        </p:nvSpPr>
        <p:spPr>
          <a:xfrm>
            <a:off x="7286644" y="3571876"/>
            <a:ext cx="357190" cy="42862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en-US" b="1" dirty="0"/>
          </a:p>
        </p:txBody>
      </p:sp>
      <p:sp>
        <p:nvSpPr>
          <p:cNvPr id="15" name="8-Point Star 14"/>
          <p:cNvSpPr/>
          <p:nvPr/>
        </p:nvSpPr>
        <p:spPr>
          <a:xfrm>
            <a:off x="1357290" y="4572008"/>
            <a:ext cx="357190" cy="285752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2590249">
            <a:off x="4734838" y="3294658"/>
            <a:ext cx="18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Јадранско море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4214818"/>
            <a:ext cx="145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50000"/>
                  </a:schemeClr>
                </a:solidFill>
              </a:rPr>
              <a:t>Јонско море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57214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Босфор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58578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Дарданели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614364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Гибралтар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 animBg="1"/>
      <p:bldP spid="14" grpId="0" animBg="1"/>
      <p:bldP spid="15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15304" cy="642918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6400800" cy="525930"/>
          </a:xfrm>
        </p:spPr>
        <p:txBody>
          <a:bodyPr/>
          <a:lstStyle/>
          <a:p>
            <a:r>
              <a:rPr lang="sr-Cyrl-CS" dirty="0" smtClean="0"/>
              <a:t>Разуђеност обала</a:t>
            </a:r>
            <a:endParaRPr lang="en-US" dirty="0"/>
          </a:p>
        </p:txBody>
      </p:sp>
      <p:pic>
        <p:nvPicPr>
          <p:cNvPr id="2050" name="Picture 2" descr="C:\Users\Hp\Desktop\slike za TV čas\juc5bena-evro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415906" cy="32937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На приложеној карти означи велика полуострва Јужне Европе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9549620">
            <a:off x="925169" y="34035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Пиринејско полуострво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6815">
            <a:off x="3856964" y="3404823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Апенинско полуострво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79082">
            <a:off x="5416567" y="284121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Балканско полуострво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21495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Бројевима су означена највећа острва . То су: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564357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5072066" y="4286256"/>
            <a:ext cx="357190" cy="35719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1</a:t>
            </a:r>
            <a:endParaRPr lang="en-US" b="1" dirty="0"/>
          </a:p>
        </p:txBody>
      </p:sp>
      <p:sp>
        <p:nvSpPr>
          <p:cNvPr id="14" name="8-Point Star 13"/>
          <p:cNvSpPr/>
          <p:nvPr/>
        </p:nvSpPr>
        <p:spPr>
          <a:xfrm>
            <a:off x="4143372" y="3857628"/>
            <a:ext cx="357190" cy="42862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en-US" b="1" dirty="0"/>
          </a:p>
        </p:txBody>
      </p:sp>
      <p:sp>
        <p:nvSpPr>
          <p:cNvPr id="15" name="8-Point Star 14"/>
          <p:cNvSpPr/>
          <p:nvPr/>
        </p:nvSpPr>
        <p:spPr>
          <a:xfrm>
            <a:off x="7143768" y="4572008"/>
            <a:ext cx="357190" cy="42862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0100" y="557214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Сицилија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58578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Сардинија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614364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Крит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3143240" y="3857628"/>
            <a:ext cx="357190" cy="35719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/>
              <a:t>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645789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Балеарска острва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 animBg="1"/>
      <p:bldP spid="14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15304" cy="642918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6400800" cy="525930"/>
          </a:xfrm>
        </p:spPr>
        <p:txBody>
          <a:bodyPr/>
          <a:lstStyle/>
          <a:p>
            <a:r>
              <a:rPr lang="sr-Cyrl-CS" dirty="0" smtClean="0"/>
              <a:t>Рељеф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Hp\Desktop\slike za TV čas\juc5bena-evro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415906" cy="32937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236218">
            <a:off x="1984306" y="3077435"/>
            <a:ext cx="158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Пиринеји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6815">
            <a:off x="4415099" y="3348505"/>
            <a:ext cx="13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Апенини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03034">
            <a:off x="6305583" y="307570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Балканске пл.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21495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Бројевима су означене највеће низије . То су: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564357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r>
              <a:rPr lang="sr-Cyrl-CS" dirty="0" smtClean="0"/>
              <a:t>________________________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1571604" y="4143380"/>
            <a:ext cx="357190" cy="35719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1</a:t>
            </a:r>
            <a:endParaRPr lang="en-US" b="1" dirty="0"/>
          </a:p>
        </p:txBody>
      </p:sp>
      <p:sp>
        <p:nvSpPr>
          <p:cNvPr id="14" name="8-Point Star 13"/>
          <p:cNvSpPr/>
          <p:nvPr/>
        </p:nvSpPr>
        <p:spPr>
          <a:xfrm>
            <a:off x="4429124" y="2714620"/>
            <a:ext cx="357190" cy="42862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en-US" b="1" dirty="0"/>
          </a:p>
        </p:txBody>
      </p:sp>
      <p:sp>
        <p:nvSpPr>
          <p:cNvPr id="15" name="8-Point Star 14"/>
          <p:cNvSpPr/>
          <p:nvPr/>
        </p:nvSpPr>
        <p:spPr>
          <a:xfrm>
            <a:off x="6858016" y="2714620"/>
            <a:ext cx="357190" cy="428628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0100" y="557214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Андалузија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58578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Падска низија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614364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Влашка низија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7215206" y="3357562"/>
            <a:ext cx="357190" cy="35719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/>
              <a:t>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645789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Тракијска низија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224" y="114298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b="1" dirty="0" smtClean="0"/>
              <a:t>На приложеној карти означи младе вјеначне планине Јужне Европе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20385134">
            <a:off x="3880241" y="2362934"/>
            <a:ext cx="13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Алпи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86815">
            <a:off x="5129479" y="2777002"/>
            <a:ext cx="13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Динариди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453851">
            <a:off x="6201049" y="2134060"/>
            <a:ext cx="13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Карпати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150569">
            <a:off x="5957234" y="3676924"/>
            <a:ext cx="133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Шарско-пиндске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 animBg="1"/>
      <p:bldP spid="14" grpId="0" animBg="1"/>
      <p:bldP spid="15" grpId="0" animBg="1"/>
      <p:bldP spid="22" grpId="0" animBg="1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29600" cy="700078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7643866" cy="4357718"/>
          </a:xfrm>
        </p:spPr>
        <p:txBody>
          <a:bodyPr>
            <a:normAutofit fontScale="92500" lnSpcReduction="10000"/>
          </a:bodyPr>
          <a:lstStyle/>
          <a:p>
            <a:r>
              <a:rPr lang="sr-Cyrl-CS" b="1" dirty="0" smtClean="0"/>
              <a:t>Хидрографија</a:t>
            </a:r>
          </a:p>
          <a:p>
            <a:pPr algn="just"/>
            <a:r>
              <a:rPr lang="sr-Cyrl-CS" b="1" dirty="0" smtClean="0"/>
              <a:t>Наведене ријеке распореди у слив коме припадају: Ебро, Неретва, Дунав, Марица, По, Тежо, Вардар, Врбас</a:t>
            </a:r>
          </a:p>
          <a:p>
            <a:pPr algn="just"/>
            <a:endParaRPr lang="sr-Cyrl-CS" dirty="0" smtClean="0"/>
          </a:p>
          <a:p>
            <a:pPr algn="just"/>
            <a:r>
              <a:rPr lang="sr-Cyrl-CS" b="1" dirty="0" smtClean="0"/>
              <a:t>Слив Атлантског океана:</a:t>
            </a:r>
            <a:endParaRPr lang="sr-Cyrl-CS" b="1" dirty="0" smtClean="0">
              <a:solidFill>
                <a:srgbClr val="FFFF00"/>
              </a:solidFill>
            </a:endParaRPr>
          </a:p>
          <a:p>
            <a:pPr algn="just"/>
            <a:r>
              <a:rPr lang="sr-Cyrl-CS" b="1" dirty="0" smtClean="0"/>
              <a:t>Слив Егејског мора:</a:t>
            </a:r>
            <a:endParaRPr lang="sr-Cyrl-CS" b="1" dirty="0" smtClean="0">
              <a:solidFill>
                <a:srgbClr val="FFFF00"/>
              </a:solidFill>
            </a:endParaRPr>
          </a:p>
          <a:p>
            <a:pPr algn="just"/>
            <a:r>
              <a:rPr lang="sr-Cyrl-CS" b="1" dirty="0" smtClean="0"/>
              <a:t>Слив Јадранског мора:</a:t>
            </a:r>
            <a:endParaRPr lang="sr-Cyrl-CS" b="1" dirty="0" smtClean="0">
              <a:solidFill>
                <a:srgbClr val="FFFF00"/>
              </a:solidFill>
            </a:endParaRPr>
          </a:p>
          <a:p>
            <a:pPr algn="just"/>
            <a:r>
              <a:rPr lang="sr-Cyrl-CS" b="1" dirty="0" smtClean="0"/>
              <a:t>Слив Средоземног мора: </a:t>
            </a:r>
            <a:endParaRPr lang="sr-Cyrl-CS" b="1" dirty="0" smtClean="0">
              <a:solidFill>
                <a:srgbClr val="FFFF00"/>
              </a:solidFill>
            </a:endParaRPr>
          </a:p>
          <a:p>
            <a:pPr algn="just"/>
            <a:r>
              <a:rPr lang="sr-Cyrl-CS" b="1" dirty="0" smtClean="0"/>
              <a:t>Слив Црног мора</a:t>
            </a:r>
            <a:r>
              <a:rPr lang="sr-Cyrl-CS" dirty="0" smtClean="0"/>
              <a:t>:</a:t>
            </a:r>
            <a:endParaRPr lang="sr-Cyrl-CS" b="1" dirty="0" smtClean="0">
              <a:solidFill>
                <a:srgbClr val="FFFF00"/>
              </a:solidFill>
            </a:endParaRPr>
          </a:p>
          <a:p>
            <a:pPr algn="just"/>
            <a:endParaRPr lang="sr-Cyrl-C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6248" y="428625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Ебро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385762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Неретва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471488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Дунав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35756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Марица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85762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По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92893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Тежо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Вардар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471488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Врбас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8180" cy="428628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858180" cy="5286412"/>
          </a:xfrm>
        </p:spPr>
        <p:txBody>
          <a:bodyPr>
            <a:normAutofit fontScale="70000" lnSpcReduction="20000"/>
          </a:bodyPr>
          <a:lstStyle/>
          <a:p>
            <a:r>
              <a:rPr lang="sr-Cyrl-CS" sz="3200" b="1" dirty="0" smtClean="0">
                <a:latin typeface="Times New Roman" pitchFamily="18" charset="0"/>
                <a:cs typeface="Times New Roman" pitchFamily="18" charset="0"/>
              </a:rPr>
              <a:t>Прецртајте појам који не одговара сљедећем  низу!</a:t>
            </a: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ВУЛКАНО       СТРОМБОЛИ     ХЕКЛА       ВЕЗУВ       ЕТНА</a:t>
            </a: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РОДОПИ          ИБЕРСКЕ ПЛ.          МЕЗЕТА          АЛПИ </a:t>
            </a: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ДУНАВ         ПО            РАЈНА           МАРИЦА </a:t>
            </a:r>
          </a:p>
          <a:p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sr-Cyrl-CS" b="1" dirty="0" smtClean="0"/>
              <a:t>АЛБАНЦИ  МАКЕДОНЦИ  БУГАРИ  БОШЊАЦИ        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2071678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929454" y="3286124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57686" y="4500570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5918" y="5357826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ЈУЖНА ЕВРОПА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429684" cy="928694"/>
          </a:xfrm>
        </p:spPr>
        <p:txBody>
          <a:bodyPr numCol="1">
            <a:normAutofit lnSpcReduction="10000"/>
          </a:bodyPr>
          <a:lstStyle/>
          <a:p>
            <a:r>
              <a:rPr lang="sr-Cyrl-CS" dirty="0" smtClean="0"/>
              <a:t>Ако је тврдња тачна заокружи слово Т, а ако је нетачна заокружи слово Н</a:t>
            </a:r>
          </a:p>
          <a:p>
            <a:endParaRPr lang="sr-Cyrl-CS" dirty="0" smtClean="0"/>
          </a:p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428868"/>
            <a:ext cx="8286808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/>
            <a:r>
              <a:rPr lang="sr-Cyrl-CS" b="1" dirty="0" smtClean="0"/>
              <a:t>1. Охридско, Гарда и Преспанско језеро су  тектонска језера                 Т      Н</a:t>
            </a:r>
          </a:p>
          <a:p>
            <a:pPr marL="342900" indent="-342900"/>
            <a:endParaRPr lang="sr-Cyrl-CS" b="1" dirty="0" smtClean="0"/>
          </a:p>
          <a:p>
            <a:pPr marL="342900" indent="-342900"/>
            <a:r>
              <a:rPr lang="sr-Cyrl-CS" b="1" dirty="0" smtClean="0"/>
              <a:t>2. Скадарско језеро је криптодепресија                                                      Т      Н</a:t>
            </a:r>
          </a:p>
          <a:p>
            <a:pPr marL="342900" indent="-342900"/>
            <a:endParaRPr lang="sr-Cyrl-CS" b="1" dirty="0" smtClean="0"/>
          </a:p>
          <a:p>
            <a:pPr marL="342900" indent="-342900"/>
            <a:r>
              <a:rPr lang="sr-Cyrl-CS" b="1" dirty="0" smtClean="0"/>
              <a:t>3. Отрантска врата повезују Јадранско и Јонско море                             Т      Н</a:t>
            </a:r>
          </a:p>
          <a:p>
            <a:pPr marL="342900" indent="-342900"/>
            <a:r>
              <a:rPr lang="sr-Cyrl-CS" b="1" dirty="0" smtClean="0"/>
              <a:t> </a:t>
            </a:r>
          </a:p>
          <a:p>
            <a:pPr marL="342900" indent="-342900"/>
            <a:r>
              <a:rPr lang="sr-Cyrl-CS" b="1" dirty="0" smtClean="0"/>
              <a:t>4. Једино је у Албанији природни прираштај негативан                         Т      Н</a:t>
            </a:r>
          </a:p>
          <a:p>
            <a:pPr marL="342900" indent="-342900"/>
            <a:endParaRPr lang="sr-Cyrl-CS" b="1" dirty="0" smtClean="0"/>
          </a:p>
          <a:p>
            <a:pPr marL="342900" indent="-342900"/>
            <a:r>
              <a:rPr lang="sr-Cyrl-CS" b="1" dirty="0" smtClean="0"/>
              <a:t>5. Патуљасте државе су Ватикан, Андора, Монако, </a:t>
            </a:r>
          </a:p>
          <a:p>
            <a:pPr marL="342900" indent="-342900"/>
            <a:r>
              <a:rPr lang="sr-Cyrl-CS" b="1" dirty="0" smtClean="0"/>
              <a:t>    Сан Марино и Малта                                                                                   Т      Н</a:t>
            </a:r>
          </a:p>
          <a:p>
            <a:pPr marL="342900" indent="-342900"/>
            <a:endParaRPr lang="sr-Cyrl-CS" b="1" dirty="0" smtClean="0"/>
          </a:p>
          <a:p>
            <a:pPr marL="342900" indent="-342900"/>
            <a:r>
              <a:rPr lang="sr-Cyrl-CS" b="1" dirty="0" smtClean="0"/>
              <a:t>6. Старосједиоци Балкана су Грци и Албанци                                            Т      Н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929586" y="2357430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29520" y="2928934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29520" y="3429000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9586" y="4000504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29520" y="4786322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0958" y="5357826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842954"/>
          </a:xfrm>
        </p:spPr>
        <p:txBody>
          <a:bodyPr>
            <a:normAutofit/>
          </a:bodyPr>
          <a:lstStyle/>
          <a:p>
            <a:r>
              <a:rPr lang="sr-Cyrl-CS" dirty="0" smtClean="0"/>
              <a:t>ЈУЖНА ЕВРОПА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400800" cy="525930"/>
          </a:xfrm>
        </p:spPr>
        <p:txBody>
          <a:bodyPr/>
          <a:lstStyle/>
          <a:p>
            <a:r>
              <a:rPr lang="sr-Cyrl-CS" b="1" dirty="0" smtClean="0"/>
              <a:t>ПОЛИТИЧКА  КАРТА</a:t>
            </a:r>
            <a:endParaRPr lang="en-US" b="1" dirty="0"/>
          </a:p>
        </p:txBody>
      </p:sp>
      <p:pic>
        <p:nvPicPr>
          <p:cNvPr id="3074" name="Picture 2" descr="C:\Users\Hp\Desktop\slike za TV čas\mapa.jpg"/>
          <p:cNvPicPr>
            <a:picLocks noChangeAspect="1" noChangeArrowheads="1"/>
          </p:cNvPicPr>
          <p:nvPr/>
        </p:nvPicPr>
        <p:blipFill>
          <a:blip r:embed="rId2"/>
          <a:srcRect l="3600" t="65270" r="2800" b="3101"/>
          <a:stretch>
            <a:fillRect/>
          </a:stretch>
        </p:blipFill>
        <p:spPr bwMode="auto">
          <a:xfrm>
            <a:off x="428596" y="2214554"/>
            <a:ext cx="812067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</p:spPr>
        <p:txBody>
          <a:bodyPr/>
          <a:lstStyle/>
          <a:p>
            <a:r>
              <a:rPr lang="sr-Cyrl-CS" dirty="0" smtClean="0"/>
              <a:t>РЕПУБЛИКА СЈЕВЕРНА МАКЕДОНИЈА</a:t>
            </a:r>
            <a:endParaRPr lang="en-US" dirty="0"/>
          </a:p>
        </p:txBody>
      </p:sp>
      <p:pic>
        <p:nvPicPr>
          <p:cNvPr id="4" name="Subtitl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2214546" y="2500306"/>
            <a:ext cx="4974380" cy="3542696"/>
          </a:xfrm>
        </p:spPr>
      </p:pic>
      <p:pic>
        <p:nvPicPr>
          <p:cNvPr id="5" name="Picture 2" descr="C:\Users\Hp\Desktop\slike za TV čas\balkansko-poluostrvo-savremene-promene-1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2318238"/>
            <a:ext cx="5357850" cy="40225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5984" y="4714884"/>
            <a:ext cx="1071570" cy="1500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634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ЈУЖНА ЕВРОПА</vt:lpstr>
      <vt:lpstr>ЈУЖНА ЕВРОПА </vt:lpstr>
      <vt:lpstr>ЈУЖНА ЕВРОПА </vt:lpstr>
      <vt:lpstr>ЈУЖНА ЕВРОПА </vt:lpstr>
      <vt:lpstr>ЈУЖНА ЕВРОПА</vt:lpstr>
      <vt:lpstr>ЈУЖНА ЕВРОПА</vt:lpstr>
      <vt:lpstr>ЈУЖНА ЕВРОПА</vt:lpstr>
      <vt:lpstr>ЈУЖНА ЕВРОПА</vt:lpstr>
      <vt:lpstr>РЕПУБЛИКА СЈЕВЕРНА МАКЕДОНИЈА</vt:lpstr>
      <vt:lpstr>ГЕОГРАФСКИ ПОЛОЖАЈ</vt:lpstr>
      <vt:lpstr>РЕЉЕФ</vt:lpstr>
      <vt:lpstr>КЛИМА И ХИДРОГРАФИЈА</vt:lpstr>
      <vt:lpstr>СТАНОВНИШТВО И ПРИВРЕДА</vt:lpstr>
      <vt:lpstr>РЕПУБЛИКА АЛБАНИЈА</vt:lpstr>
      <vt:lpstr>РЕПУБЛИКА АЛБАНИЈА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ЈУЖНА ЕВРОПА</dc:title>
  <dc:creator>Hp</dc:creator>
  <cp:lastModifiedBy>Hp</cp:lastModifiedBy>
  <cp:revision>44</cp:revision>
  <dcterms:created xsi:type="dcterms:W3CDTF">2020-11-09T14:56:26Z</dcterms:created>
  <dcterms:modified xsi:type="dcterms:W3CDTF">2020-11-11T19:48:35Z</dcterms:modified>
</cp:coreProperties>
</file>