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 id="268" r:id="rId16"/>
    <p:sldId id="271"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2" name="Footer Placeholder 1"/>
          <p:cNvSpPr>
            <a:spLocks noGrp="1"/>
          </p:cNvSpPr>
          <p:nvPr>
            <p:ph type="ftr" sz="quarter" idx="11"/>
          </p:nvPr>
        </p:nvSpPr>
        <p:spPr/>
        <p:txBody>
          <a:bodyPr/>
          <a:lstStyle/>
          <a:p>
            <a:endParaRPr lang="bs-Latn-BA"/>
          </a:p>
        </p:txBody>
      </p:sp>
      <p:sp>
        <p:nvSpPr>
          <p:cNvPr id="15" name="Slide Number Placeholder 14"/>
          <p:cNvSpPr>
            <a:spLocks noGrp="1"/>
          </p:cNvSpPr>
          <p:nvPr>
            <p:ph type="sldNum" sz="quarter" idx="12"/>
          </p:nvPr>
        </p:nvSpPr>
        <p:spPr>
          <a:xfrm>
            <a:off x="8229600" y="6473952"/>
            <a:ext cx="758952" cy="246888"/>
          </a:xfrm>
        </p:spPr>
        <p:txBody>
          <a:bodyPr/>
          <a:lstStyle/>
          <a:p>
            <a:fld id="{13797A0E-BAB3-4A63-92D2-18D19D1BFF99}" type="slidenum">
              <a:rPr lang="bs-Latn-BA" smtClean="0"/>
              <a:t>‹#›</a:t>
            </a:fld>
            <a:endParaRPr lang="bs-Latn-B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3797A0E-BAB3-4A63-92D2-18D19D1BFF99}" type="slidenum">
              <a:rPr lang="bs-Latn-BA" smtClean="0"/>
              <a:t>‹#›</a:t>
            </a:fld>
            <a:endParaRPr lang="bs-Latn-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3797A0E-BAB3-4A63-92D2-18D19D1BFF99}" type="slidenum">
              <a:rPr lang="bs-Latn-BA" smtClean="0"/>
              <a:t>‹#›</a:t>
            </a:fld>
            <a:endParaRPr lang="bs-Latn-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19" name="Footer Placeholder 18"/>
          <p:cNvSpPr>
            <a:spLocks noGrp="1"/>
          </p:cNvSpPr>
          <p:nvPr>
            <p:ph type="ftr" sz="quarter" idx="11"/>
          </p:nvPr>
        </p:nvSpPr>
        <p:spPr>
          <a:xfrm>
            <a:off x="3581400" y="76200"/>
            <a:ext cx="2895600" cy="288925"/>
          </a:xfrm>
        </p:spPr>
        <p:txBody>
          <a:bodyPr/>
          <a:lstStyle/>
          <a:p>
            <a:endParaRPr lang="bs-Latn-BA"/>
          </a:p>
        </p:txBody>
      </p:sp>
      <p:sp>
        <p:nvSpPr>
          <p:cNvPr id="16" name="Slide Number Placeholder 15"/>
          <p:cNvSpPr>
            <a:spLocks noGrp="1"/>
          </p:cNvSpPr>
          <p:nvPr>
            <p:ph type="sldNum" sz="quarter" idx="12"/>
          </p:nvPr>
        </p:nvSpPr>
        <p:spPr>
          <a:xfrm>
            <a:off x="8229600" y="6473952"/>
            <a:ext cx="758952" cy="246888"/>
          </a:xfrm>
        </p:spPr>
        <p:txBody>
          <a:bodyPr/>
          <a:lstStyle/>
          <a:p>
            <a:fld id="{13797A0E-BAB3-4A63-92D2-18D19D1BFF99}" type="slidenum">
              <a:rPr lang="bs-Latn-BA" smtClean="0"/>
              <a:t>‹#›</a:t>
            </a:fld>
            <a:endParaRPr lang="bs-Latn-B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11" name="Footer Placeholder 10"/>
          <p:cNvSpPr>
            <a:spLocks noGrp="1"/>
          </p:cNvSpPr>
          <p:nvPr>
            <p:ph type="ftr" sz="quarter" idx="11"/>
          </p:nvPr>
        </p:nvSpPr>
        <p:spPr/>
        <p:txBody>
          <a:bodyPr/>
          <a:lstStyle/>
          <a:p>
            <a:endParaRPr lang="bs-Latn-BA"/>
          </a:p>
        </p:txBody>
      </p:sp>
      <p:sp>
        <p:nvSpPr>
          <p:cNvPr id="16" name="Slide Number Placeholder 15"/>
          <p:cNvSpPr>
            <a:spLocks noGrp="1"/>
          </p:cNvSpPr>
          <p:nvPr>
            <p:ph type="sldNum" sz="quarter" idx="12"/>
          </p:nvPr>
        </p:nvSpPr>
        <p:spPr/>
        <p:txBody>
          <a:bodyPr/>
          <a:lstStyle/>
          <a:p>
            <a:fld id="{13797A0E-BAB3-4A63-92D2-18D19D1BFF99}" type="slidenum">
              <a:rPr lang="bs-Latn-BA" smtClean="0"/>
              <a:t>‹#›</a:t>
            </a:fld>
            <a:endParaRPr lang="bs-Latn-B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10" name="Footer Placeholder 9"/>
          <p:cNvSpPr>
            <a:spLocks noGrp="1"/>
          </p:cNvSpPr>
          <p:nvPr>
            <p:ph type="ftr" sz="quarter" idx="11"/>
          </p:nvPr>
        </p:nvSpPr>
        <p:spPr/>
        <p:txBody>
          <a:bodyPr/>
          <a:lstStyle/>
          <a:p>
            <a:endParaRPr lang="bs-Latn-BA"/>
          </a:p>
        </p:txBody>
      </p:sp>
      <p:sp>
        <p:nvSpPr>
          <p:cNvPr id="31" name="Slide Number Placeholder 30"/>
          <p:cNvSpPr>
            <a:spLocks noGrp="1"/>
          </p:cNvSpPr>
          <p:nvPr>
            <p:ph type="sldNum" sz="quarter" idx="12"/>
          </p:nvPr>
        </p:nvSpPr>
        <p:spPr/>
        <p:txBody>
          <a:bodyPr/>
          <a:lstStyle/>
          <a:p>
            <a:fld id="{13797A0E-BAB3-4A63-92D2-18D19D1BFF99}" type="slidenum">
              <a:rPr lang="bs-Latn-BA" smtClean="0"/>
              <a:t>‹#›</a:t>
            </a:fld>
            <a:endParaRPr lang="bs-Latn-B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a:xfrm>
            <a:off x="8229600" y="6477000"/>
            <a:ext cx="762000" cy="246888"/>
          </a:xfrm>
        </p:spPr>
        <p:txBody>
          <a:bodyPr/>
          <a:lstStyle/>
          <a:p>
            <a:fld id="{13797A0E-BAB3-4A63-92D2-18D19D1BFF99}" type="slidenum">
              <a:rPr lang="bs-Latn-BA" smtClean="0"/>
              <a:t>‹#›</a:t>
            </a:fld>
            <a:endParaRPr lang="bs-Latn-B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21" name="Footer Placeholder 20"/>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3797A0E-BAB3-4A63-92D2-18D19D1BFF99}" type="slidenum">
              <a:rPr lang="bs-Latn-BA" smtClean="0"/>
              <a:t>‹#›</a:t>
            </a:fld>
            <a:endParaRPr lang="bs-Latn-B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24" name="Footer Placeholder 23"/>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13797A0E-BAB3-4A63-92D2-18D19D1BFF99}" type="slidenum">
              <a:rPr lang="bs-Latn-BA" smtClean="0"/>
              <a:t>‹#›</a:t>
            </a:fld>
            <a:endParaRPr lang="bs-Latn-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29" name="Footer Placeholder 28"/>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13797A0E-BAB3-4A63-92D2-18D19D1BFF99}" type="slidenum">
              <a:rPr lang="bs-Latn-BA" smtClean="0"/>
              <a:t>‹#›</a:t>
            </a:fld>
            <a:endParaRPr lang="bs-Latn-B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012AE25-F93E-409C-AD75-5345E8859F32}" type="datetimeFigureOut">
              <a:rPr lang="bs-Latn-BA" smtClean="0"/>
              <a:t>08.11.2020.</a:t>
            </a:fld>
            <a:endParaRPr lang="bs-Latn-BA"/>
          </a:p>
        </p:txBody>
      </p:sp>
      <p:sp>
        <p:nvSpPr>
          <p:cNvPr id="5" name="Footer Placeholder 4"/>
          <p:cNvSpPr>
            <a:spLocks noGrp="1"/>
          </p:cNvSpPr>
          <p:nvPr>
            <p:ph type="ftr" sz="quarter" idx="11"/>
          </p:nvPr>
        </p:nvSpPr>
        <p:spPr/>
        <p:txBody>
          <a:bodyPr/>
          <a:lstStyle/>
          <a:p>
            <a:endParaRPr lang="bs-Latn-BA"/>
          </a:p>
        </p:txBody>
      </p:sp>
      <p:sp>
        <p:nvSpPr>
          <p:cNvPr id="31" name="Slide Number Placeholder 30"/>
          <p:cNvSpPr>
            <a:spLocks noGrp="1"/>
          </p:cNvSpPr>
          <p:nvPr>
            <p:ph type="sldNum" sz="quarter" idx="12"/>
          </p:nvPr>
        </p:nvSpPr>
        <p:spPr/>
        <p:txBody>
          <a:bodyPr/>
          <a:lstStyle/>
          <a:p>
            <a:fld id="{13797A0E-BAB3-4A63-92D2-18D19D1BFF99}" type="slidenum">
              <a:rPr lang="bs-Latn-BA" smtClean="0"/>
              <a:t>‹#›</a:t>
            </a:fld>
            <a:endParaRPr lang="bs-Latn-B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012AE25-F93E-409C-AD75-5345E8859F32}" type="datetimeFigureOut">
              <a:rPr lang="bs-Latn-BA" smtClean="0"/>
              <a:t>08.11.2020.</a:t>
            </a:fld>
            <a:endParaRPr lang="bs-Latn-B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bs-Latn-B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797A0E-BAB3-4A63-92D2-18D19D1BFF99}" type="slidenum">
              <a:rPr lang="bs-Latn-BA" smtClean="0"/>
              <a:t>‹#›</a:t>
            </a:fld>
            <a:endParaRPr lang="bs-Latn-B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88640"/>
            <a:ext cx="8686800" cy="1099592"/>
          </a:xfrm>
        </p:spPr>
        <p:txBody>
          <a:bodyPr>
            <a:noAutofit/>
          </a:bodyPr>
          <a:lstStyle/>
          <a:p>
            <a:pPr algn="ctr"/>
            <a:r>
              <a:rPr lang="sr-Cyrl-RS" sz="4400" b="1" dirty="0" smtClean="0"/>
              <a:t>ЕЛЕКТРОТЕРМИЧКИ АПАРАТИ У ДОМАЋИНСТВУ</a:t>
            </a:r>
            <a:endParaRPr lang="bs-Latn-BA" sz="4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18380">
            <a:off x="381949" y="1767659"/>
            <a:ext cx="2729880" cy="275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5569">
            <a:off x="5810373" y="1923686"/>
            <a:ext cx="2884736" cy="270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293096"/>
            <a:ext cx="2736304"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135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86800" cy="841248"/>
          </a:xfrm>
        </p:spPr>
        <p:txBody>
          <a:bodyPr>
            <a:normAutofit/>
          </a:bodyPr>
          <a:lstStyle/>
          <a:p>
            <a:pPr algn="ctr"/>
            <a:r>
              <a:rPr lang="sr-Cyrl-RS" sz="4400" b="1" dirty="0">
                <a:effectLst>
                  <a:outerShdw blurRad="38100" dist="38100" dir="2700000" algn="tl">
                    <a:srgbClr val="000000">
                      <a:alpha val="43137"/>
                    </a:srgbClr>
                  </a:outerShdw>
                  <a:reflection blurRad="12700" stA="48000" endA="300" endPos="55000" dir="5400000" sy="-90000" algn="bl" rotWithShape="0"/>
                </a:effectLst>
              </a:rPr>
              <a:t>ЕЛЕКТРИЧНИ БОЈЛЕР</a:t>
            </a:r>
            <a:endParaRPr lang="bs-Latn-BA" sz="4400" dirty="0"/>
          </a:p>
        </p:txBody>
      </p:sp>
      <p:sp>
        <p:nvSpPr>
          <p:cNvPr id="3" name="Content Placeholder 2"/>
          <p:cNvSpPr>
            <a:spLocks noGrp="1"/>
          </p:cNvSpPr>
          <p:nvPr>
            <p:ph sz="half" idx="1"/>
          </p:nvPr>
        </p:nvSpPr>
        <p:spPr>
          <a:xfrm>
            <a:off x="304800" y="1196752"/>
            <a:ext cx="4771256" cy="5661248"/>
          </a:xfrm>
        </p:spPr>
        <p:txBody>
          <a:bodyPr>
            <a:normAutofit fontScale="70000" lnSpcReduction="20000"/>
          </a:bodyPr>
          <a:lstStyle/>
          <a:p>
            <a:pPr>
              <a:buNone/>
              <a:defRPr/>
            </a:pPr>
            <a:r>
              <a:rPr lang="sr-Cyrl-CS" sz="4600" b="1" dirty="0">
                <a:solidFill>
                  <a:schemeClr val="tx1"/>
                </a:solidFill>
                <a:effectLst>
                  <a:outerShdw blurRad="38100" dist="38100" dir="2700000" algn="tl">
                    <a:srgbClr val="000000">
                      <a:alpha val="43137"/>
                    </a:srgbClr>
                  </a:outerShdw>
                </a:effectLst>
              </a:rPr>
              <a:t>Бојлере високог притиска </a:t>
            </a:r>
            <a:r>
              <a:rPr lang="sr-Cyrl-CS" sz="4600" b="1" dirty="0">
                <a:solidFill>
                  <a:schemeClr val="accent4">
                    <a:lumMod val="50000"/>
                  </a:schemeClr>
                </a:solidFill>
                <a:effectLst>
                  <a:outerShdw blurRad="38100" dist="38100" dir="2700000" algn="tl">
                    <a:srgbClr val="000000">
                      <a:alpha val="43137"/>
                    </a:srgbClr>
                  </a:outerShdw>
                </a:effectLst>
              </a:rPr>
              <a:t>у којима влада </a:t>
            </a:r>
            <a:r>
              <a:rPr lang="en-US" sz="4600" b="1" dirty="0">
                <a:solidFill>
                  <a:schemeClr val="accent4">
                    <a:lumMod val="50000"/>
                  </a:schemeClr>
                </a:solidFill>
                <a:effectLst>
                  <a:outerShdw blurRad="38100" dist="38100" dir="2700000" algn="tl">
                    <a:srgbClr val="000000">
                      <a:alpha val="43137"/>
                    </a:srgbClr>
                  </a:outerShdw>
                </a:effectLst>
              </a:rPr>
              <a:t/>
            </a:r>
            <a:br>
              <a:rPr lang="en-US" sz="4600" b="1" dirty="0">
                <a:solidFill>
                  <a:schemeClr val="accent4">
                    <a:lumMod val="50000"/>
                  </a:schemeClr>
                </a:solidFill>
                <a:effectLst>
                  <a:outerShdw blurRad="38100" dist="38100" dir="2700000" algn="tl">
                    <a:srgbClr val="000000">
                      <a:alpha val="43137"/>
                    </a:srgbClr>
                  </a:outerShdw>
                </a:effectLst>
              </a:rPr>
            </a:br>
            <a:r>
              <a:rPr lang="sr-Cyrl-CS" sz="4600" b="1" dirty="0">
                <a:solidFill>
                  <a:schemeClr val="accent4">
                    <a:lumMod val="50000"/>
                  </a:schemeClr>
                </a:solidFill>
                <a:effectLst>
                  <a:outerShdw blurRad="38100" dist="38100" dir="2700000" algn="tl">
                    <a:srgbClr val="000000">
                      <a:alpha val="43137"/>
                    </a:srgbClr>
                  </a:outerShdw>
                </a:effectLst>
              </a:rPr>
              <a:t>притисак водоводне мреже (око 6 бар-а) </a:t>
            </a:r>
            <a:r>
              <a:rPr lang="en-US" sz="4600" b="1" dirty="0">
                <a:solidFill>
                  <a:schemeClr val="accent4">
                    <a:lumMod val="50000"/>
                  </a:schemeClr>
                </a:solidFill>
                <a:effectLst>
                  <a:outerShdw blurRad="38100" dist="38100" dir="2700000" algn="tl">
                    <a:srgbClr val="000000">
                      <a:alpha val="43137"/>
                    </a:srgbClr>
                  </a:outerShdw>
                </a:effectLst>
              </a:rPr>
              <a:t/>
            </a:r>
            <a:br>
              <a:rPr lang="en-US" sz="4600" b="1" dirty="0">
                <a:solidFill>
                  <a:schemeClr val="accent4">
                    <a:lumMod val="50000"/>
                  </a:schemeClr>
                </a:solidFill>
                <a:effectLst>
                  <a:outerShdw blurRad="38100" dist="38100" dir="2700000" algn="tl">
                    <a:srgbClr val="000000">
                      <a:alpha val="43137"/>
                    </a:srgbClr>
                  </a:outerShdw>
                </a:effectLst>
              </a:rPr>
            </a:br>
            <a:r>
              <a:rPr lang="sr-Cyrl-CS" sz="4600" b="1" dirty="0">
                <a:solidFill>
                  <a:schemeClr val="accent4">
                    <a:lumMod val="50000"/>
                  </a:schemeClr>
                </a:solidFill>
                <a:effectLst>
                  <a:outerShdw blurRad="38100" dist="38100" dir="2700000" algn="tl">
                    <a:srgbClr val="000000">
                      <a:alpha val="43137"/>
                    </a:srgbClr>
                  </a:outerShdw>
                </a:effectLst>
              </a:rPr>
              <a:t>и они су обично већег капацитета 50-120 </a:t>
            </a:r>
            <a:r>
              <a:rPr lang="en-US" sz="4600" b="1" dirty="0">
                <a:solidFill>
                  <a:schemeClr val="accent4">
                    <a:lumMod val="50000"/>
                  </a:schemeClr>
                </a:solidFill>
                <a:effectLst>
                  <a:outerShdw blurRad="38100" dist="38100" dir="2700000" algn="tl">
                    <a:srgbClr val="000000">
                      <a:alpha val="43137"/>
                    </a:srgbClr>
                  </a:outerShdw>
                </a:effectLst>
              </a:rPr>
              <a:t/>
            </a:r>
            <a:br>
              <a:rPr lang="en-US" sz="4600" b="1" dirty="0">
                <a:solidFill>
                  <a:schemeClr val="accent4">
                    <a:lumMod val="50000"/>
                  </a:schemeClr>
                </a:solidFill>
                <a:effectLst>
                  <a:outerShdw blurRad="38100" dist="38100" dir="2700000" algn="tl">
                    <a:srgbClr val="000000">
                      <a:alpha val="43137"/>
                    </a:srgbClr>
                  </a:outerShdw>
                </a:effectLst>
              </a:rPr>
            </a:br>
            <a:r>
              <a:rPr lang="sr-Cyrl-CS" sz="4600" b="1" dirty="0">
                <a:solidFill>
                  <a:schemeClr val="accent4">
                    <a:lumMod val="50000"/>
                  </a:schemeClr>
                </a:solidFill>
                <a:effectLst>
                  <a:outerShdw blurRad="38100" dist="38100" dir="2700000" algn="tl">
                    <a:srgbClr val="000000">
                      <a:alpha val="43137"/>
                    </a:srgbClr>
                  </a:outerShdw>
                </a:effectLst>
              </a:rPr>
              <a:t>литара и користе се обично у </a:t>
            </a:r>
            <a:r>
              <a:rPr lang="sr-Cyrl-CS" sz="4600" b="1" dirty="0" smtClean="0">
                <a:solidFill>
                  <a:schemeClr val="accent4">
                    <a:lumMod val="50000"/>
                  </a:schemeClr>
                </a:solidFill>
                <a:effectLst>
                  <a:outerShdw blurRad="38100" dist="38100" dir="2700000" algn="tl">
                    <a:srgbClr val="000000">
                      <a:alpha val="43137"/>
                    </a:srgbClr>
                  </a:outerShdw>
                </a:effectLst>
              </a:rPr>
              <a:t>купатилима.</a:t>
            </a:r>
            <a:endParaRPr lang="sr-Cyrl-CS" sz="4600" b="1" dirty="0">
              <a:solidFill>
                <a:schemeClr val="accent4">
                  <a:lumMod val="50000"/>
                </a:schemeClr>
              </a:solidFill>
              <a:effectLst>
                <a:outerShdw blurRad="38100" dist="38100" dir="2700000" algn="tl">
                  <a:srgbClr val="000000">
                    <a:alpha val="43137"/>
                  </a:srgbClr>
                </a:outerShdw>
              </a:effectLst>
            </a:endParaRPr>
          </a:p>
          <a:p>
            <a:pPr>
              <a:buNone/>
              <a:defRPr/>
            </a:pPr>
            <a:r>
              <a:rPr lang="sr-Cyrl-CS" sz="4600" b="1" dirty="0">
                <a:solidFill>
                  <a:schemeClr val="tx1"/>
                </a:solidFill>
                <a:effectLst>
                  <a:outerShdw blurRad="38100" dist="38100" dir="2700000" algn="tl">
                    <a:srgbClr val="000000">
                      <a:alpha val="43137"/>
                    </a:srgbClr>
                  </a:outerShdw>
                </a:effectLst>
              </a:rPr>
              <a:t>Бојлере ниског притиска </a:t>
            </a:r>
            <a:r>
              <a:rPr lang="sr-Cyrl-CS" sz="4600" b="1" dirty="0">
                <a:solidFill>
                  <a:schemeClr val="accent4">
                    <a:lumMod val="50000"/>
                  </a:schemeClr>
                </a:solidFill>
                <a:effectLst>
                  <a:outerShdw blurRad="38100" dist="38100" dir="2700000" algn="tl">
                    <a:srgbClr val="000000">
                      <a:alpha val="43137"/>
                    </a:srgbClr>
                  </a:outerShdw>
                </a:effectLst>
              </a:rPr>
              <a:t>у којима влада </a:t>
            </a:r>
            <a:r>
              <a:rPr lang="en-US" sz="4600" b="1" dirty="0">
                <a:solidFill>
                  <a:schemeClr val="accent4">
                    <a:lumMod val="50000"/>
                  </a:schemeClr>
                </a:solidFill>
                <a:effectLst>
                  <a:outerShdw blurRad="38100" dist="38100" dir="2700000" algn="tl">
                    <a:srgbClr val="000000">
                      <a:alpha val="43137"/>
                    </a:srgbClr>
                  </a:outerShdw>
                </a:effectLst>
              </a:rPr>
              <a:t/>
            </a:r>
            <a:br>
              <a:rPr lang="en-US" sz="4600" b="1" dirty="0">
                <a:solidFill>
                  <a:schemeClr val="accent4">
                    <a:lumMod val="50000"/>
                  </a:schemeClr>
                </a:solidFill>
                <a:effectLst>
                  <a:outerShdw blurRad="38100" dist="38100" dir="2700000" algn="tl">
                    <a:srgbClr val="000000">
                      <a:alpha val="43137"/>
                    </a:srgbClr>
                  </a:outerShdw>
                </a:effectLst>
              </a:rPr>
            </a:br>
            <a:r>
              <a:rPr lang="sr-Cyrl-CS" sz="4600" b="1" dirty="0">
                <a:solidFill>
                  <a:schemeClr val="accent4">
                    <a:lumMod val="50000"/>
                  </a:schemeClr>
                </a:solidFill>
                <a:effectLst>
                  <a:outerShdw blurRad="38100" dist="38100" dir="2700000" algn="tl">
                    <a:srgbClr val="000000">
                      <a:alpha val="43137"/>
                    </a:srgbClr>
                  </a:outerShdw>
                </a:effectLst>
              </a:rPr>
              <a:t>атмосферски притисак. Запремине су од </a:t>
            </a:r>
            <a:r>
              <a:rPr lang="en-US" sz="4600" b="1" dirty="0">
                <a:solidFill>
                  <a:schemeClr val="accent4">
                    <a:lumMod val="50000"/>
                  </a:schemeClr>
                </a:solidFill>
                <a:effectLst>
                  <a:outerShdw blurRad="38100" dist="38100" dir="2700000" algn="tl">
                    <a:srgbClr val="000000">
                      <a:alpha val="43137"/>
                    </a:srgbClr>
                  </a:outerShdw>
                </a:effectLst>
              </a:rPr>
              <a:t/>
            </a:r>
            <a:br>
              <a:rPr lang="en-US" sz="4600" b="1" dirty="0">
                <a:solidFill>
                  <a:schemeClr val="accent4">
                    <a:lumMod val="50000"/>
                  </a:schemeClr>
                </a:solidFill>
                <a:effectLst>
                  <a:outerShdw blurRad="38100" dist="38100" dir="2700000" algn="tl">
                    <a:srgbClr val="000000">
                      <a:alpha val="43137"/>
                    </a:srgbClr>
                  </a:outerShdw>
                </a:effectLst>
              </a:rPr>
            </a:br>
            <a:r>
              <a:rPr lang="sr-Cyrl-CS" sz="4600" b="1" dirty="0">
                <a:solidFill>
                  <a:schemeClr val="accent4">
                    <a:lumMod val="50000"/>
                  </a:schemeClr>
                </a:solidFill>
                <a:effectLst>
                  <a:outerShdw blurRad="38100" dist="38100" dir="2700000" algn="tl">
                    <a:srgbClr val="000000">
                      <a:alpha val="43137"/>
                    </a:srgbClr>
                  </a:outerShdw>
                </a:effectLst>
              </a:rPr>
              <a:t>5-20 литара и најчешће се користе у кухињи. </a:t>
            </a:r>
          </a:p>
          <a:p>
            <a:endParaRPr lang="bs-Latn-B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268760"/>
            <a:ext cx="331236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877" y="4221088"/>
            <a:ext cx="193280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91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ЕЛЕКТРИЧНЕ ГРИЈАЛИЦЕ</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0" y="1600200"/>
            <a:ext cx="5004048" cy="4997152"/>
          </a:xfrm>
        </p:spPr>
        <p:txBody>
          <a:bodyPr>
            <a:normAutofit/>
          </a:bodyPr>
          <a:lstStyle/>
          <a:p>
            <a:r>
              <a:rPr lang="sr-Cyrl-RS" sz="3500" b="1" dirty="0" smtClean="0">
                <a:solidFill>
                  <a:schemeClr val="accent4">
                    <a:lumMod val="50000"/>
                  </a:schemeClr>
                </a:solidFill>
                <a:effectLst>
                  <a:outerShdw blurRad="38100" dist="38100" dir="2700000" algn="tl">
                    <a:srgbClr val="000000">
                      <a:alpha val="43137"/>
                    </a:srgbClr>
                  </a:outerShdw>
                </a:effectLst>
              </a:rPr>
              <a:t>Е</a:t>
            </a:r>
            <a:r>
              <a:rPr lang="sr-Cyrl-RS" sz="3200" b="1" dirty="0" smtClean="0">
                <a:solidFill>
                  <a:schemeClr val="accent4">
                    <a:lumMod val="50000"/>
                  </a:schemeClr>
                </a:solidFill>
                <a:effectLst>
                  <a:outerShdw blurRad="38100" dist="38100" dir="2700000" algn="tl">
                    <a:srgbClr val="000000">
                      <a:alpha val="43137"/>
                    </a:srgbClr>
                  </a:outerShdw>
                </a:effectLst>
              </a:rPr>
              <a:t>лектричне гријалице служе за привремено загријавање присторија. Према конструкцији дијеле се на ИНФРА ГРИЈАЛИЦЕ (КВАРЦНЕ) и ЕЛЕКТРИЧНЕ РАДИЈАТОРЕ.</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556792"/>
            <a:ext cx="388843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228269"/>
            <a:ext cx="2364854" cy="25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8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500" fill="hold"/>
                                        <p:tgtEl>
                                          <p:spTgt spid="11267"/>
                                        </p:tgtEl>
                                        <p:attrNameLst>
                                          <p:attrName>ppt_w</p:attrName>
                                        </p:attrNameLst>
                                      </p:cBhvr>
                                      <p:tavLst>
                                        <p:tav tm="0">
                                          <p:val>
                                            <p:fltVal val="0"/>
                                          </p:val>
                                        </p:tav>
                                        <p:tav tm="100000">
                                          <p:val>
                                            <p:strVal val="#ppt_w"/>
                                          </p:val>
                                        </p:tav>
                                      </p:tavLst>
                                    </p:anim>
                                    <p:anim calcmode="lin" valueType="num">
                                      <p:cBhvr>
                                        <p:cTn id="15" dur="500" fill="hold"/>
                                        <p:tgtEl>
                                          <p:spTgt spid="11267"/>
                                        </p:tgtEl>
                                        <p:attrNameLst>
                                          <p:attrName>ppt_h</p:attrName>
                                        </p:attrNameLst>
                                      </p:cBhvr>
                                      <p:tavLst>
                                        <p:tav tm="0">
                                          <p:val>
                                            <p:fltVal val="0"/>
                                          </p:val>
                                        </p:tav>
                                        <p:tav tm="100000">
                                          <p:val>
                                            <p:strVal val="#ppt_h"/>
                                          </p:val>
                                        </p:tav>
                                      </p:tavLst>
                                    </p:anim>
                                    <p:animEffect transition="in" filter="fade">
                                      <p:cBhvr>
                                        <p:cTn id="16"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296"/>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ИНФРА ГРИЈАЛИЦЕ</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0" y="1124744"/>
            <a:ext cx="5436096" cy="5472608"/>
          </a:xfrm>
        </p:spPr>
        <p:txBody>
          <a:bodyPr>
            <a:normAutofit/>
          </a:bodyPr>
          <a:lstStyle/>
          <a:p>
            <a:r>
              <a:rPr lang="sr-Cyrl-RS" sz="3200" b="1" dirty="0" smtClean="0">
                <a:solidFill>
                  <a:schemeClr val="accent4">
                    <a:lumMod val="50000"/>
                  </a:schemeClr>
                </a:solidFill>
                <a:effectLst>
                  <a:outerShdw blurRad="38100" dist="38100" dir="2700000" algn="tl">
                    <a:srgbClr val="000000">
                      <a:alpha val="43137"/>
                    </a:srgbClr>
                  </a:outerShdw>
                </a:effectLst>
              </a:rPr>
              <a:t>Инфра гријалице исијавају топлотне зраке. Како се зраке шире праволинијски гријалице су отворене са једне стране, на другој страни су сјајни рефлектори за усмјеравање њиховог простирања. Имају од 1–3 гријача, снаге од 500-900</a:t>
            </a:r>
            <a:r>
              <a:rPr lang="bs-Latn-BA" sz="3200" b="1" dirty="0" smtClean="0">
                <a:solidFill>
                  <a:schemeClr val="accent4">
                    <a:lumMod val="50000"/>
                  </a:schemeClr>
                </a:solidFill>
                <a:effectLst>
                  <a:outerShdw blurRad="38100" dist="38100" dir="2700000" algn="tl">
                    <a:srgbClr val="000000">
                      <a:alpha val="43137"/>
                    </a:srgbClr>
                  </a:outerShdw>
                </a:effectLst>
              </a:rPr>
              <a:t>W.</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12776"/>
            <a:ext cx="370790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861048"/>
            <a:ext cx="37079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53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ЕЛЕКТРИЧНИ РАДИЈАТОРИ</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31851" y="1484784"/>
            <a:ext cx="4680520" cy="4940424"/>
          </a:xfrm>
        </p:spPr>
        <p:txBody>
          <a:bodyPr>
            <a:noAutofit/>
          </a:bodyPr>
          <a:lstStyle/>
          <a:p>
            <a:r>
              <a:rPr lang="sr-Cyrl-RS" sz="3200" b="1" dirty="0" smtClean="0">
                <a:solidFill>
                  <a:schemeClr val="accent4">
                    <a:lumMod val="50000"/>
                  </a:schemeClr>
                </a:solidFill>
                <a:effectLst>
                  <a:outerShdw blurRad="38100" dist="38100" dir="2700000" algn="tl">
                    <a:srgbClr val="000000">
                      <a:alpha val="43137"/>
                    </a:srgbClr>
                  </a:outerShdw>
                </a:effectLst>
              </a:rPr>
              <a:t>Електрични радијатори су доста једноставне конструкције. Састоје се од шупљег тијела у коме се налази гријач. Радијатори се пуне уљем. Температуру у радијатору регулише термостат.</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4176464" cy="427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2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Електрична пегла</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10665" y="1556792"/>
            <a:ext cx="4699248" cy="5069160"/>
          </a:xfrm>
        </p:spPr>
        <p:txBody>
          <a:bodyPr>
            <a:noAutofit/>
          </a:bodyPr>
          <a:lstStyle/>
          <a:p>
            <a:r>
              <a:rPr lang="sr-Cyrl-RS" sz="3200" b="1" dirty="0" smtClean="0">
                <a:solidFill>
                  <a:schemeClr val="accent4">
                    <a:lumMod val="50000"/>
                  </a:schemeClr>
                </a:solidFill>
                <a:effectLst>
                  <a:outerShdw blurRad="38100" dist="38100" dir="2700000" algn="tl">
                    <a:srgbClr val="000000">
                      <a:alpha val="43137"/>
                    </a:srgbClr>
                  </a:outerShdw>
                </a:effectLst>
              </a:rPr>
              <a:t>Пегла је један од заступљенијих уређаја у домаћинству. Састоји се од: плоче за пеглање, гријне спирале, резервоара за воду, термостата и дугмета за регулацију температуре.</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68760"/>
            <a:ext cx="439248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9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527"/>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ЕЛЕКТРИЧНА ПЕГЛА</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304800" y="1600200"/>
            <a:ext cx="4339208" cy="4724400"/>
          </a:xfrm>
        </p:spPr>
        <p:txBody>
          <a:bodyPr>
            <a:normAutofit fontScale="92500"/>
          </a:bodyPr>
          <a:lstStyle/>
          <a:p>
            <a:r>
              <a:rPr lang="sr-Cyrl-RS" sz="3200" b="1" dirty="0" smtClean="0">
                <a:solidFill>
                  <a:schemeClr val="accent4">
                    <a:lumMod val="50000"/>
                  </a:schemeClr>
                </a:solidFill>
                <a:effectLst>
                  <a:outerShdw blurRad="38100" dist="38100" dir="2700000" algn="tl">
                    <a:srgbClr val="000000">
                      <a:alpha val="43137"/>
                    </a:srgbClr>
                  </a:outerShdw>
                </a:effectLst>
              </a:rPr>
              <a:t>Садашње пегле користе водену пару да би квалитетније обавиле пеглање. Снага гријача пегле је око 1000</a:t>
            </a:r>
            <a:r>
              <a:rPr lang="bs-Latn-BA" sz="3200" b="1" dirty="0" smtClean="0">
                <a:solidFill>
                  <a:schemeClr val="accent4">
                    <a:lumMod val="50000"/>
                  </a:schemeClr>
                </a:solidFill>
                <a:effectLst>
                  <a:outerShdw blurRad="38100" dist="38100" dir="2700000" algn="tl">
                    <a:srgbClr val="000000">
                      <a:alpha val="43137"/>
                    </a:srgbClr>
                  </a:outerShdw>
                </a:effectLst>
              </a:rPr>
              <a:t>W.</a:t>
            </a:r>
            <a:r>
              <a:rPr lang="sr-Cyrl-RS" sz="3200" b="1" dirty="0" smtClean="0">
                <a:solidFill>
                  <a:schemeClr val="accent4">
                    <a:lumMod val="50000"/>
                  </a:schemeClr>
                </a:solidFill>
                <a:effectLst>
                  <a:outerShdw blurRad="38100" dist="38100" dir="2700000" algn="tl">
                    <a:srgbClr val="000000">
                      <a:alpha val="43137"/>
                    </a:srgbClr>
                  </a:outerShdw>
                </a:effectLst>
              </a:rPr>
              <a:t> Термостат на принципу биметала регулише температуру која се креће од 60-200</a:t>
            </a:r>
            <a:r>
              <a:rPr lang="sr-Cyrl-RS" sz="3200" b="1" baseline="30000" dirty="0" smtClean="0">
                <a:solidFill>
                  <a:schemeClr val="accent4">
                    <a:lumMod val="50000"/>
                  </a:schemeClr>
                </a:solidFill>
                <a:effectLst>
                  <a:outerShdw blurRad="38100" dist="38100" dir="2700000" algn="tl">
                    <a:srgbClr val="000000">
                      <a:alpha val="43137"/>
                    </a:srgbClr>
                  </a:outerShdw>
                </a:effectLst>
              </a:rPr>
              <a:t>о</a:t>
            </a:r>
            <a:r>
              <a:rPr lang="sr-Cyrl-RS" sz="3200" b="1" dirty="0" smtClean="0">
                <a:solidFill>
                  <a:schemeClr val="accent4">
                    <a:lumMod val="50000"/>
                  </a:schemeClr>
                </a:solidFill>
                <a:effectLst>
                  <a:outerShdw blurRad="38100" dist="38100" dir="2700000" algn="tl">
                    <a:srgbClr val="000000">
                      <a:alpha val="43137"/>
                    </a:srgbClr>
                  </a:outerShdw>
                </a:effectLst>
              </a:rPr>
              <a:t>С.</a:t>
            </a:r>
            <a:endParaRPr lang="bs-Latn-BA" sz="3200" b="1" dirty="0">
              <a:solidFill>
                <a:schemeClr val="accent4">
                  <a:lumMod val="50000"/>
                </a:schemeClr>
              </a:solidFill>
              <a:effectLst>
                <a:outerShdw blurRad="38100" dist="38100" dir="2700000" algn="tl">
                  <a:srgbClr val="000000">
                    <a:alpha val="43137"/>
                  </a:srgbClr>
                </a:outerShdw>
              </a:effectLst>
            </a:endParaRPr>
          </a:p>
          <a:p>
            <a:endParaRPr lang="bs-Latn-BA" dirty="0"/>
          </a:p>
          <a:p>
            <a:endParaRPr lang="bs-Latn-B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41044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4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ЗА САМОСТАЛАН РАД </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323528" y="1916832"/>
            <a:ext cx="8515672" cy="2044824"/>
          </a:xfrm>
        </p:spPr>
        <p:txBody>
          <a:bodyPr>
            <a:normAutofit/>
          </a:bodyPr>
          <a:lstStyle/>
          <a:p>
            <a:pPr>
              <a:buFont typeface="Wingdings" pitchFamily="2" charset="2"/>
              <a:buChar char="v"/>
            </a:pPr>
            <a:r>
              <a:rPr lang="sr-Cyrl-RS" sz="3200" b="1" dirty="0" smtClean="0">
                <a:effectLst>
                  <a:outerShdw blurRad="38100" dist="38100" dir="2700000" algn="tl">
                    <a:srgbClr val="000000">
                      <a:alpha val="43137"/>
                    </a:srgbClr>
                  </a:outerShdw>
                </a:effectLst>
              </a:rPr>
              <a:t>У радним свескама урадити задатке 1, 2, 3 и 4 на страни 31.</a:t>
            </a:r>
            <a:endParaRPr lang="bs-Latn-BA"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6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6632"/>
            <a:ext cx="8686800" cy="1008112"/>
          </a:xfrm>
        </p:spPr>
        <p:txBody>
          <a:bodyPr>
            <a:normAutofit fontScale="90000"/>
          </a:bodyPr>
          <a:lstStyle/>
          <a:p>
            <a:pPr algn="ctr"/>
            <a:r>
              <a:rPr lang="sr-Cyrl-RS" b="1" dirty="0">
                <a:effectLst>
                  <a:outerShdw blurRad="38100" dist="38100" dir="2700000" algn="tl">
                    <a:srgbClr val="000000">
                      <a:alpha val="43137"/>
                    </a:srgbClr>
                  </a:outerShdw>
                  <a:reflection blurRad="12700" stA="48000" endA="300" endPos="55000" dir="5400000" sy="-90000" algn="bl" rotWithShape="0"/>
                </a:effectLst>
              </a:rPr>
              <a:t>ЕЛЕКТРОТЕРМИЧКИ АПАРАТИ У ДОМАЋИНСТВУ</a:t>
            </a:r>
            <a:endParaRPr lang="bs-Latn-BA"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304800" y="1600200"/>
            <a:ext cx="8587680" cy="2764904"/>
          </a:xfrm>
        </p:spPr>
        <p:txBody>
          <a:bodyPr>
            <a:noAutofit/>
          </a:bodyPr>
          <a:lstStyle/>
          <a:p>
            <a:r>
              <a:rPr lang="sr-Cyrl-CS" b="1" dirty="0">
                <a:solidFill>
                  <a:srgbClr val="0070C0"/>
                </a:solidFill>
                <a:latin typeface="Times New Roman" pitchFamily="18" charset="0"/>
              </a:rPr>
              <a:t>Главни </a:t>
            </a:r>
            <a:r>
              <a:rPr lang="sr-Cyrl-CS" b="1" dirty="0" smtClean="0">
                <a:solidFill>
                  <a:srgbClr val="0070C0"/>
                </a:solidFill>
                <a:latin typeface="Times New Roman" pitchFamily="18" charset="0"/>
              </a:rPr>
              <a:t>дио </a:t>
            </a:r>
            <a:r>
              <a:rPr lang="sr-Cyrl-CS" b="1" dirty="0">
                <a:solidFill>
                  <a:srgbClr val="0070C0"/>
                </a:solidFill>
                <a:latin typeface="Times New Roman" pitchFamily="18" charset="0"/>
              </a:rPr>
              <a:t>ових уређаја и апарата је </a:t>
            </a:r>
            <a:r>
              <a:rPr lang="sr-Cyrl-CS" b="1" dirty="0" smtClean="0">
                <a:solidFill>
                  <a:srgbClr val="0070C0"/>
                </a:solidFill>
                <a:latin typeface="Times New Roman" pitchFamily="18" charset="0"/>
              </a:rPr>
              <a:t>гријач </a:t>
            </a:r>
            <a:r>
              <a:rPr lang="sr-Cyrl-CS" b="1" dirty="0">
                <a:solidFill>
                  <a:srgbClr val="0070C0"/>
                </a:solidFill>
                <a:latin typeface="Times New Roman" pitchFamily="18" charset="0"/>
              </a:rPr>
              <a:t>или </a:t>
            </a:r>
            <a:r>
              <a:rPr lang="sr-Cyrl-CS" b="1" dirty="0" smtClean="0">
                <a:solidFill>
                  <a:srgbClr val="0070C0"/>
                </a:solidFill>
                <a:latin typeface="Times New Roman" pitchFamily="18" charset="0"/>
              </a:rPr>
              <a:t>гријна </a:t>
            </a:r>
            <a:r>
              <a:rPr lang="sr-Cyrl-CS" b="1" dirty="0">
                <a:solidFill>
                  <a:srgbClr val="0070C0"/>
                </a:solidFill>
                <a:latin typeface="Times New Roman" pitchFamily="18" charset="0"/>
              </a:rPr>
              <a:t>жица (</a:t>
            </a:r>
            <a:r>
              <a:rPr lang="sr-Cyrl-CS" b="1" i="1" dirty="0">
                <a:solidFill>
                  <a:srgbClr val="0070C0"/>
                </a:solidFill>
                <a:latin typeface="Times New Roman" pitchFamily="18" charset="0"/>
              </a:rPr>
              <a:t>најчешће у виду спирале</a:t>
            </a:r>
            <a:r>
              <a:rPr lang="sr-Cyrl-CS" b="1" dirty="0">
                <a:solidFill>
                  <a:srgbClr val="0070C0"/>
                </a:solidFill>
                <a:latin typeface="Times New Roman" pitchFamily="18" charset="0"/>
              </a:rPr>
              <a:t>) направљена од специјалних легура </a:t>
            </a:r>
            <a:r>
              <a:rPr lang="sr-Cyrl-CS" b="1" dirty="0">
                <a:solidFill>
                  <a:srgbClr val="7030A0"/>
                </a:solidFill>
                <a:latin typeface="Times New Roman" pitchFamily="18" charset="0"/>
              </a:rPr>
              <a:t>(</a:t>
            </a:r>
            <a:r>
              <a:rPr lang="sr-Cyrl-CS" b="1" i="1" dirty="0">
                <a:solidFill>
                  <a:srgbClr val="7030A0"/>
                </a:solidFill>
                <a:latin typeface="Times New Roman" pitchFamily="18" charset="0"/>
              </a:rPr>
              <a:t>цекас и кантал</a:t>
            </a:r>
            <a:r>
              <a:rPr lang="sr-Cyrl-CS" b="1" dirty="0">
                <a:solidFill>
                  <a:srgbClr val="7030A0"/>
                </a:solidFill>
                <a:latin typeface="Times New Roman" pitchFamily="18" charset="0"/>
              </a:rPr>
              <a:t>), </a:t>
            </a:r>
            <a:r>
              <a:rPr lang="sr-Cyrl-CS" b="1" dirty="0">
                <a:solidFill>
                  <a:srgbClr val="0070C0"/>
                </a:solidFill>
                <a:latin typeface="Times New Roman" pitchFamily="18" charset="0"/>
              </a:rPr>
              <a:t>које имају врло велики специфични отпор и могу да издрже високе температуре а да се не истопе.</a:t>
            </a:r>
            <a:endParaRPr lang="bs-Latn-BA" b="1"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93096"/>
            <a:ext cx="252028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293096"/>
            <a:ext cx="237626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293096"/>
            <a:ext cx="252028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69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6632"/>
            <a:ext cx="8686800" cy="1080120"/>
          </a:xfrm>
        </p:spPr>
        <p:txBody>
          <a:bodyPr>
            <a:normAutofit fontScale="90000"/>
          </a:bodyPr>
          <a:lstStyle/>
          <a:p>
            <a:pPr algn="ctr"/>
            <a:r>
              <a:rPr lang="sr-Cyrl-RS" b="1" dirty="0">
                <a:effectLst>
                  <a:outerShdw blurRad="38100" dist="38100" dir="2700000" algn="tl">
                    <a:srgbClr val="000000">
                      <a:alpha val="43137"/>
                    </a:srgbClr>
                  </a:outerShdw>
                  <a:reflection blurRad="12700" stA="48000" endA="300" endPos="55000" dir="5400000" sy="-90000" algn="bl" rotWithShape="0"/>
                </a:effectLst>
              </a:rPr>
              <a:t>ЕЛЕКТРОТЕРМИЧКИ АПАРАТИ У ДОМАЋИНСТВУ</a:t>
            </a:r>
            <a:endParaRPr lang="bs-Latn-BA" dirty="0"/>
          </a:p>
        </p:txBody>
      </p:sp>
      <p:sp>
        <p:nvSpPr>
          <p:cNvPr id="3" name="Content Placeholder 2"/>
          <p:cNvSpPr>
            <a:spLocks noGrp="1"/>
          </p:cNvSpPr>
          <p:nvPr>
            <p:ph sz="half" idx="1"/>
          </p:nvPr>
        </p:nvSpPr>
        <p:spPr>
          <a:xfrm>
            <a:off x="251520" y="1268760"/>
            <a:ext cx="8659688" cy="2692896"/>
          </a:xfrm>
        </p:spPr>
        <p:txBody>
          <a:bodyPr>
            <a:normAutofit/>
          </a:bodyPr>
          <a:lstStyle/>
          <a:p>
            <a:r>
              <a:rPr lang="sr-Cyrl-CS" dirty="0">
                <a:solidFill>
                  <a:srgbClr val="0070C0"/>
                </a:solidFill>
                <a:latin typeface="Times New Roman" pitchFamily="18" charset="0"/>
              </a:rPr>
              <a:t>Када кроз </a:t>
            </a:r>
            <a:r>
              <a:rPr lang="sr-Cyrl-CS" dirty="0" smtClean="0">
                <a:solidFill>
                  <a:srgbClr val="0070C0"/>
                </a:solidFill>
                <a:latin typeface="Times New Roman" pitchFamily="18" charset="0"/>
              </a:rPr>
              <a:t>гр</a:t>
            </a:r>
            <a:r>
              <a:rPr lang="sr-Cyrl-RS" dirty="0" smtClean="0">
                <a:solidFill>
                  <a:srgbClr val="0070C0"/>
                </a:solidFill>
                <a:latin typeface="Times New Roman" pitchFamily="18" charset="0"/>
              </a:rPr>
              <a:t>иј</a:t>
            </a:r>
            <a:r>
              <a:rPr lang="sr-Cyrl-CS" dirty="0" smtClean="0">
                <a:solidFill>
                  <a:srgbClr val="0070C0"/>
                </a:solidFill>
                <a:latin typeface="Times New Roman" pitchFamily="18" charset="0"/>
              </a:rPr>
              <a:t>ач </a:t>
            </a:r>
            <a:r>
              <a:rPr lang="sr-Cyrl-CS" dirty="0">
                <a:solidFill>
                  <a:srgbClr val="0070C0"/>
                </a:solidFill>
                <a:latin typeface="Times New Roman" pitchFamily="18" charset="0"/>
              </a:rPr>
              <a:t>протиче електрична струја, </a:t>
            </a:r>
            <a:r>
              <a:rPr lang="sr-Cyrl-CS" dirty="0" smtClean="0">
                <a:solidFill>
                  <a:srgbClr val="0070C0"/>
                </a:solidFill>
                <a:latin typeface="Times New Roman" pitchFamily="18" charset="0"/>
              </a:rPr>
              <a:t>гријна </a:t>
            </a:r>
            <a:r>
              <a:rPr lang="sr-Cyrl-CS" dirty="0">
                <a:solidFill>
                  <a:srgbClr val="0070C0"/>
                </a:solidFill>
                <a:latin typeface="Times New Roman" pitchFamily="18" charset="0"/>
              </a:rPr>
              <a:t>жица се </a:t>
            </a:r>
            <a:r>
              <a:rPr lang="sr-Cyrl-CS" dirty="0" smtClean="0">
                <a:solidFill>
                  <a:srgbClr val="0070C0"/>
                </a:solidFill>
                <a:latin typeface="Times New Roman" pitchFamily="18" charset="0"/>
              </a:rPr>
              <a:t>загријава </a:t>
            </a:r>
            <a:r>
              <a:rPr lang="sr-Cyrl-CS" dirty="0">
                <a:solidFill>
                  <a:srgbClr val="0070C0"/>
                </a:solidFill>
                <a:latin typeface="Times New Roman" pitchFamily="18" charset="0"/>
              </a:rPr>
              <a:t>претварајући електричну енергију у топлотну енергију. Због високе температуре </a:t>
            </a:r>
            <a:r>
              <a:rPr lang="sr-Cyrl-CS" dirty="0" smtClean="0">
                <a:solidFill>
                  <a:srgbClr val="0070C0"/>
                </a:solidFill>
                <a:latin typeface="Times New Roman" pitchFamily="18" charset="0"/>
              </a:rPr>
              <a:t>гр</a:t>
            </a:r>
            <a:r>
              <a:rPr lang="sr-Cyrl-RS" dirty="0" smtClean="0">
                <a:solidFill>
                  <a:srgbClr val="0070C0"/>
                </a:solidFill>
                <a:latin typeface="Times New Roman" pitchFamily="18" charset="0"/>
              </a:rPr>
              <a:t>и</a:t>
            </a:r>
            <a:r>
              <a:rPr lang="sr-Cyrl-CS" dirty="0" smtClean="0">
                <a:solidFill>
                  <a:srgbClr val="0070C0"/>
                </a:solidFill>
                <a:latin typeface="Times New Roman" pitchFamily="18" charset="0"/>
              </a:rPr>
              <a:t>јна </a:t>
            </a:r>
            <a:r>
              <a:rPr lang="sr-Cyrl-CS" dirty="0">
                <a:solidFill>
                  <a:srgbClr val="0070C0"/>
                </a:solidFill>
                <a:latin typeface="Times New Roman" pitchFamily="18" charset="0"/>
              </a:rPr>
              <a:t>жица је изолована керамичким материјалима, </a:t>
            </a:r>
            <a:r>
              <a:rPr lang="sr-Cyrl-CS" dirty="0">
                <a:solidFill>
                  <a:srgbClr val="7030A0"/>
                </a:solidFill>
                <a:latin typeface="Times New Roman" pitchFamily="18" charset="0"/>
              </a:rPr>
              <a:t>лискуном или азбестом </a:t>
            </a:r>
            <a:r>
              <a:rPr lang="sr-Cyrl-CS" dirty="0">
                <a:solidFill>
                  <a:srgbClr val="0070C0"/>
                </a:solidFill>
                <a:latin typeface="Times New Roman" pitchFamily="18" charset="0"/>
              </a:rPr>
              <a:t>који су отпорни на високе </a:t>
            </a:r>
            <a:r>
              <a:rPr lang="sr-Cyrl-CS" dirty="0" smtClean="0">
                <a:solidFill>
                  <a:srgbClr val="0070C0"/>
                </a:solidFill>
                <a:latin typeface="Times New Roman" pitchFamily="18" charset="0"/>
              </a:rPr>
              <a:t>температуре</a:t>
            </a:r>
            <a:r>
              <a:rPr lang="bs-Latn-BA" dirty="0" smtClean="0">
                <a:solidFill>
                  <a:srgbClr val="0070C0"/>
                </a:solidFill>
                <a:latin typeface="Times New Roman" pitchFamily="18" charset="0"/>
              </a:rPr>
              <a:t>.</a:t>
            </a:r>
            <a:endParaRPr lang="bs-Latn-BA"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99908"/>
            <a:ext cx="4376936" cy="275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99908"/>
            <a:ext cx="2857500" cy="275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76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ЕЛЕКТРИЧНИ РЕШО</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107504" y="1600200"/>
            <a:ext cx="4388296" cy="4724400"/>
          </a:xfrm>
        </p:spPr>
        <p:txBody>
          <a:bodyPr>
            <a:noAutofit/>
          </a:bodyPr>
          <a:lstStyle/>
          <a:p>
            <a:r>
              <a:rPr lang="sr-Cyrl-RS" sz="3200" b="1" dirty="0" smtClean="0">
                <a:solidFill>
                  <a:schemeClr val="accent4">
                    <a:lumMod val="50000"/>
                  </a:schemeClr>
                </a:solidFill>
              </a:rPr>
              <a:t>Електрични решо је најједноставнији елктротермички уређај у домаћинству. Састоји се од једне гријне плоче. Најчешћа снага плоче је 1000-1200</a:t>
            </a:r>
            <a:r>
              <a:rPr lang="bs-Latn-BA" sz="3200" b="1" dirty="0" smtClean="0">
                <a:solidFill>
                  <a:schemeClr val="accent4">
                    <a:lumMod val="50000"/>
                  </a:schemeClr>
                </a:solidFill>
              </a:rPr>
              <a:t>W.</a:t>
            </a:r>
            <a:r>
              <a:rPr lang="sr-Cyrl-RS" sz="3200" b="1" dirty="0" smtClean="0">
                <a:solidFill>
                  <a:schemeClr val="accent4">
                    <a:lumMod val="50000"/>
                  </a:schemeClr>
                </a:solidFill>
              </a:rPr>
              <a:t> </a:t>
            </a:r>
            <a:endParaRPr lang="bs-Latn-BA" sz="3200" b="1" dirty="0">
              <a:solidFill>
                <a:schemeClr val="accent4">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64904"/>
            <a:ext cx="409575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1052736"/>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ЕЛЕКТРИЧНИ ШТЕДЊАК</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304800" y="1268760"/>
            <a:ext cx="4483224" cy="5472608"/>
          </a:xfrm>
        </p:spPr>
        <p:txBody>
          <a:bodyPr>
            <a:normAutofit/>
          </a:bodyPr>
          <a:lstStyle/>
          <a:p>
            <a:r>
              <a:rPr lang="sr-Cyrl-RS" sz="3200" b="1" dirty="0" smtClean="0">
                <a:solidFill>
                  <a:schemeClr val="accent4">
                    <a:lumMod val="50000"/>
                  </a:schemeClr>
                </a:solidFill>
                <a:effectLst>
                  <a:outerShdw blurRad="38100" dist="38100" dir="2700000" algn="tl">
                    <a:srgbClr val="000000">
                      <a:alpha val="43137"/>
                    </a:srgbClr>
                  </a:outerShdw>
                </a:effectLst>
              </a:rPr>
              <a:t>Електрични штедњак је основни апарат у савременим кухињама. Разликује се од решоа по томе што има пећницу. Основни дијелови су:      плоча, пећница термостат и програмски сат.</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4"/>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39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ЕЛЕКТРИЧНИ ШТЕДЊАК</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304800" y="1196752"/>
            <a:ext cx="4191000" cy="5127848"/>
          </a:xfrm>
        </p:spPr>
        <p:txBody>
          <a:bodyPr>
            <a:normAutofit/>
          </a:bodyPr>
          <a:lstStyle/>
          <a:p>
            <a:r>
              <a:rPr lang="sr-Cyrl-RS" sz="3200" b="1" dirty="0" smtClean="0">
                <a:solidFill>
                  <a:schemeClr val="accent4">
                    <a:lumMod val="50000"/>
                  </a:schemeClr>
                </a:solidFill>
                <a:effectLst>
                  <a:outerShdw blurRad="38100" dist="38100" dir="2700000" algn="tl">
                    <a:srgbClr val="000000">
                      <a:alpha val="43137"/>
                    </a:srgbClr>
                  </a:outerShdw>
                </a:effectLst>
              </a:rPr>
              <a:t>Новији штедњаци углавном немају класичне гријне плоче, него имају стакло-керамичку плочу. </a:t>
            </a:r>
            <a:r>
              <a:rPr lang="sr-Cyrl-RS" sz="3200" b="1" dirty="0">
                <a:solidFill>
                  <a:schemeClr val="accent4">
                    <a:lumMod val="50000"/>
                  </a:schemeClr>
                </a:solidFill>
                <a:effectLst>
                  <a:outerShdw blurRad="38100" dist="38100" dir="2700000" algn="tl">
                    <a:srgbClr val="000000">
                      <a:alpha val="43137"/>
                    </a:srgbClr>
                  </a:outerShdw>
                </a:effectLst>
              </a:rPr>
              <a:t>К</a:t>
            </a:r>
            <a:r>
              <a:rPr lang="sr-Cyrl-RS" sz="3200" b="1" dirty="0" smtClean="0">
                <a:solidFill>
                  <a:schemeClr val="accent4">
                    <a:lumMod val="50000"/>
                  </a:schemeClr>
                </a:solidFill>
                <a:effectLst>
                  <a:outerShdw blurRad="38100" dist="38100" dir="2700000" algn="tl">
                    <a:srgbClr val="000000">
                      <a:alpha val="43137"/>
                    </a:srgbClr>
                  </a:outerShdw>
                </a:effectLst>
              </a:rPr>
              <a:t>од једних и код  других испод се налазе гријачи. Њихова снага је од 1000-2000</a:t>
            </a:r>
            <a:r>
              <a:rPr lang="en-US" sz="3200" b="1" dirty="0" smtClean="0">
                <a:solidFill>
                  <a:schemeClr val="accent4">
                    <a:lumMod val="50000"/>
                  </a:schemeClr>
                </a:solidFill>
                <a:effectLst>
                  <a:outerShdw blurRad="38100" dist="38100" dir="2700000" algn="tl">
                    <a:srgbClr val="000000">
                      <a:alpha val="43137"/>
                    </a:srgbClr>
                  </a:outerShdw>
                </a:effectLst>
              </a:rPr>
              <a:t>W.</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6"/>
            <a:ext cx="302433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3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841248"/>
          </a:xfrm>
        </p:spPr>
        <p:txBody>
          <a:bodyPr>
            <a:normAutofit/>
          </a:bodyPr>
          <a:lstStyle/>
          <a:p>
            <a:pPr algn="ctr"/>
            <a:r>
              <a:rPr lang="sr-Cyrl-RS" sz="4400" b="1" dirty="0">
                <a:effectLst>
                  <a:outerShdw blurRad="38100" dist="38100" dir="2700000" algn="tl">
                    <a:srgbClr val="000000">
                      <a:alpha val="43137"/>
                    </a:srgbClr>
                  </a:outerShdw>
                  <a:reflection blurRad="12700" stA="48000" endA="300" endPos="55000" dir="5400000" sy="-90000" algn="bl" rotWithShape="0"/>
                </a:effectLst>
              </a:rPr>
              <a:t>ЕЛЕКТРИЧНИ ШТЕДЊАК</a:t>
            </a:r>
            <a:endParaRPr lang="bs-Latn-BA" sz="4400" dirty="0"/>
          </a:p>
        </p:txBody>
      </p:sp>
      <p:sp>
        <p:nvSpPr>
          <p:cNvPr id="3" name="Content Placeholder 2"/>
          <p:cNvSpPr>
            <a:spLocks noGrp="1"/>
          </p:cNvSpPr>
          <p:nvPr>
            <p:ph sz="half" idx="1"/>
          </p:nvPr>
        </p:nvSpPr>
        <p:spPr>
          <a:xfrm>
            <a:off x="179512" y="1412776"/>
            <a:ext cx="4752528" cy="5256584"/>
          </a:xfrm>
        </p:spPr>
        <p:txBody>
          <a:bodyPr>
            <a:normAutofit/>
          </a:bodyPr>
          <a:lstStyle/>
          <a:p>
            <a:r>
              <a:rPr lang="sr-Cyrl-RS" sz="3200" b="1" dirty="0" smtClean="0">
                <a:solidFill>
                  <a:schemeClr val="accent4">
                    <a:lumMod val="50000"/>
                  </a:schemeClr>
                </a:solidFill>
                <a:effectLst>
                  <a:outerShdw blurRad="38100" dist="38100" dir="2700000" algn="tl">
                    <a:srgbClr val="000000">
                      <a:alpha val="43137"/>
                    </a:srgbClr>
                  </a:outerShdw>
                </a:effectLst>
              </a:rPr>
              <a:t>Данашњи штедњаци имају одвојене гријне плоче од пећница. То су плоче и пећнице за уградњу у кухињске елементе. У пећницама се налазе два до три гријача. Регулацију температуре у пећници врши термостат.</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345638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137" y="3789040"/>
            <a:ext cx="4098032" cy="276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heel(1)">
                                      <p:cBhvr>
                                        <p:cTn id="12"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термостат</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0" y="1268760"/>
            <a:ext cx="4716016" cy="5472608"/>
          </a:xfrm>
        </p:spPr>
        <p:txBody>
          <a:bodyPr>
            <a:normAutofit fontScale="92500" lnSpcReduction="10000"/>
          </a:bodyPr>
          <a:lstStyle/>
          <a:p>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Термостат</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ради</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на</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принципу</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ширења</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и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скупљања</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метала</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К</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ада</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се</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достигне</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одређена</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т</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емператур</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а, </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биметална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трак</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а</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се</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значајно</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савије на слободном крају</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те се контакти прекидача раставе и</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прекида</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се</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даљи</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проток</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електричне</a:t>
            </a:r>
            <a:r>
              <a:rPr lang="en-U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a:t>
            </a:r>
            <a:r>
              <a:rPr lang="en-US" b="1" dirty="0" err="1">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енергије</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кроз </a:t>
            </a:r>
            <a:r>
              <a:rPr lang="sr-Latn-CS" b="1" dirty="0" smtClean="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гр</a:t>
            </a:r>
            <a:r>
              <a:rPr lang="sr-Cyrl-RS" b="1" dirty="0" smtClean="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и</a:t>
            </a:r>
            <a:r>
              <a:rPr lang="sr-Latn-CS" b="1" dirty="0" smtClean="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јач</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 Трака се потом хлади и враћа у првобитни положај чиме се поново укључује </a:t>
            </a:r>
            <a:r>
              <a:rPr lang="sr-Latn-CS" b="1" dirty="0" smtClean="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гр</a:t>
            </a:r>
            <a:r>
              <a:rPr lang="sr-Cyrl-RS" b="1" dirty="0" smtClean="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и</a:t>
            </a:r>
            <a:r>
              <a:rPr lang="sr-Latn-CS" b="1" dirty="0" smtClean="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јач</a:t>
            </a:r>
            <a:r>
              <a:rPr lang="sr-Latn-CS"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rPr>
              <a:t>.</a:t>
            </a:r>
            <a:endParaRPr lang="bs-Latn-BA" b="1" dirty="0">
              <a:solidFill>
                <a:schemeClr val="accent4">
                  <a:lumMod val="50000"/>
                </a:schemeClr>
              </a:solidFill>
              <a:effectLst>
                <a:outerShdw blurRad="38100" dist="38100" dir="2700000" algn="tl">
                  <a:srgbClr val="000000">
                    <a:alpha val="43137"/>
                  </a:srgbClr>
                </a:outerShdw>
              </a:effectLst>
              <a:latin typeface="Segoe UI Semibold" pitchFamily="34" charset="0"/>
              <a:cs typeface="Segoe UI Semibold"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307" y="5343301"/>
            <a:ext cx="41624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529" y="1340768"/>
            <a:ext cx="4162425" cy="302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0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841248"/>
          </a:xfrm>
        </p:spPr>
        <p:txBody>
          <a:bodyPr>
            <a:normAutofit/>
          </a:bodyPr>
          <a:lstStyle/>
          <a:p>
            <a:pPr algn="ctr"/>
            <a:r>
              <a:rPr lang="sr-Cyrl-RS" sz="4400" b="1" dirty="0" smtClean="0">
                <a:effectLst>
                  <a:outerShdw blurRad="38100" dist="38100" dir="2700000" algn="tl">
                    <a:srgbClr val="000000">
                      <a:alpha val="43137"/>
                    </a:srgbClr>
                  </a:outerShdw>
                  <a:reflection blurRad="12700" stA="48000" endA="300" endPos="55000" dir="5400000" sy="-90000" algn="bl" rotWithShape="0"/>
                </a:effectLst>
              </a:rPr>
              <a:t>ЕЛЕКТРИЧНИ БОЈЛЕР</a:t>
            </a:r>
            <a:endParaRPr lang="bs-Latn-BA" sz="44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a:xfrm>
            <a:off x="304800" y="1600200"/>
            <a:ext cx="4699248" cy="4724400"/>
          </a:xfrm>
        </p:spPr>
        <p:txBody>
          <a:bodyPr>
            <a:noAutofit/>
          </a:bodyPr>
          <a:lstStyle/>
          <a:p>
            <a:r>
              <a:rPr lang="sr-Cyrl-RS" sz="3200" b="1" dirty="0" smtClean="0">
                <a:solidFill>
                  <a:schemeClr val="accent4">
                    <a:lumMod val="50000"/>
                  </a:schemeClr>
                </a:solidFill>
                <a:effectLst>
                  <a:outerShdw blurRad="38100" dist="38100" dir="2700000" algn="tl">
                    <a:srgbClr val="000000">
                      <a:alpha val="43137"/>
                    </a:srgbClr>
                  </a:outerShdw>
                </a:effectLst>
              </a:rPr>
              <a:t>Бојлер је уређај за чување одређене количине топле воде у домаћинству. Састоји се од: резервоара за воду, гријача, термостата и спољашњег кућишта са изолациом.</a:t>
            </a:r>
            <a:endParaRPr lang="bs-Latn-BA" sz="3200" b="1" dirty="0">
              <a:solidFill>
                <a:schemeClr val="accent4">
                  <a:lumMod val="50000"/>
                </a:schemeClr>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484784"/>
            <a:ext cx="32194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028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168</TotalTime>
  <Words>508</Words>
  <Application>Microsoft Office PowerPoint</Application>
  <PresentationFormat>On-screen Show (4:3)</PresentationFormat>
  <Paragraphs>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ЕЛЕКТРОТЕРМИЧКИ АПАРАТИ У ДОМАЋИНСТВУ</vt:lpstr>
      <vt:lpstr>ЕЛЕКТРОТЕРМИЧКИ АПАРАТИ У ДОМАЋИНСТВУ</vt:lpstr>
      <vt:lpstr>ЕЛЕКТРОТЕРМИЧКИ АПАРАТИ У ДОМАЋИНСТВУ</vt:lpstr>
      <vt:lpstr>ЕЛЕКТРИЧНИ РЕШО</vt:lpstr>
      <vt:lpstr>ЕЛЕКТРИЧНИ ШТЕДЊАК</vt:lpstr>
      <vt:lpstr>ЕЛЕКТРИЧНИ ШТЕДЊАК</vt:lpstr>
      <vt:lpstr>ЕЛЕКТРИЧНИ ШТЕДЊАК</vt:lpstr>
      <vt:lpstr>термостат</vt:lpstr>
      <vt:lpstr>ЕЛЕКТРИЧНИ БОЈЛЕР</vt:lpstr>
      <vt:lpstr>ЕЛЕКТРИЧНИ БОЈЛЕР</vt:lpstr>
      <vt:lpstr>ЕЛЕКТРИЧНЕ ГРИЈАЛИЦЕ</vt:lpstr>
      <vt:lpstr>ИНФРА ГРИЈАЛИЦЕ</vt:lpstr>
      <vt:lpstr>ЕЛЕКТРИЧНИ РАДИЈАТОРИ</vt:lpstr>
      <vt:lpstr>Електрична пегла</vt:lpstr>
      <vt:lpstr>ЕЛЕКТРИЧНА ПЕГЛА</vt:lpstr>
      <vt:lpstr>ЗА САМОСТАЛАН РАД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ЕЛЕКТРОТЕРМИЧКИ АПАРАТИ У ДОМАЋИНСТВУ</dc:title>
  <dc:creator>ASUS</dc:creator>
  <cp:lastModifiedBy>ASUS</cp:lastModifiedBy>
  <cp:revision>21</cp:revision>
  <dcterms:created xsi:type="dcterms:W3CDTF">2020-11-07T21:54:09Z</dcterms:created>
  <dcterms:modified xsi:type="dcterms:W3CDTF">2020-11-08T09:12:41Z</dcterms:modified>
</cp:coreProperties>
</file>