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148"/>
    <p:restoredTop sz="90945"/>
  </p:normalViewPr>
  <p:slideViewPr>
    <p:cSldViewPr snapToGrid="0" snapToObjects="1">
      <p:cViewPr varScale="1">
        <p:scale>
          <a:sx n="67" d="100"/>
          <a:sy n="67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8DD-DC35-E844-857F-12FDEB151C3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3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5A0E-A153-A24D-84ED-E32403903F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78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5A0E-A153-A24D-84ED-E32403903F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34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5A0E-A153-A24D-84ED-E32403903F4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0525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5A0E-A153-A24D-84ED-E32403903F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084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5A0E-A153-A24D-84ED-E32403903F4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164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5A0E-A153-A24D-84ED-E32403903F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854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918A-563B-9E4A-81DD-6FE993C6BA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010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1814-AB0B-E240-9ACC-68F9A44B31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5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1127-9E0B-DC49-A411-9F0964D138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09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048D-4F3F-CE40-8859-91D57FA785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44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523C-EB83-CE4B-92FF-4BC31F5C30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052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8C54-1FBB-D34B-BFC5-A91489DD14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132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BD182-5CF8-ED45-825E-CC49E2D96D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52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B29AF-FFBC-4441-AD46-1360C20B14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72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0AC55-06D7-A245-A4AC-AB85DFBD28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60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2535-A2E4-994E-87AD-4206EB6831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0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2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C95A0E-A153-A24D-84ED-E32403903F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983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CDB436-E944-AC45-8A90-E419C983A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2865" y="1804736"/>
            <a:ext cx="7180446" cy="1491917"/>
          </a:xfrm>
        </p:spPr>
        <p:txBody>
          <a:bodyPr/>
          <a:lstStyle/>
          <a:p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АУТОРСКА КЊИЖЕВНОСТ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B26832E-0119-6C4A-B13D-CE4F3A821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124" y="3678381"/>
            <a:ext cx="4696025" cy="320916"/>
          </a:xfrm>
        </p:spPr>
        <p:txBody>
          <a:bodyPr>
            <a:noAutofit/>
          </a:bodyPr>
          <a:lstStyle/>
          <a:p>
            <a:pPr algn="l"/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ЗА 4. РАЗРЕД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5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D2C4C82A-AE92-7D41-8DD4-8E1A730A78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ПОДСЈЕТИЋЕМО СЕ</a:t>
            </a:r>
            <a:b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разлику од народне књижевности, за чија </a:t>
            </a:r>
            <a:r>
              <a:rPr lang="sr-Cyrl-R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дјела</a:t>
            </a:r>
            <a: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нису познати аутори, за </a:t>
            </a:r>
            <a:r>
              <a:rPr lang="sr-Cyrl-R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умјетничку</a:t>
            </a:r>
            <a: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(ауторску) књижевност је својствено да свако </a:t>
            </a:r>
            <a:r>
              <a:rPr lang="sr-Cyrl-R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дјело</a:t>
            </a:r>
            <a:r>
              <a:rPr lang="sr-Cyrl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има свог аутора, писца.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E5B97E09-5C79-3E4C-A1B3-247531E890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74772" y="5977287"/>
            <a:ext cx="2829827" cy="385012"/>
          </a:xfrm>
        </p:spPr>
        <p:txBody>
          <a:bodyPr>
            <a:normAutofit/>
          </a:bodyPr>
          <a:lstStyle/>
          <a:p>
            <a:r>
              <a:rPr lang="sr-Cyrl-R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ЗА 4. РАЗРЕД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2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643BD4-E35C-2144-B7DA-3ADF1B1D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38" y="642576"/>
            <a:ext cx="9702617" cy="1029902"/>
          </a:xfrm>
        </p:spPr>
        <p:txBody>
          <a:bodyPr>
            <a:noAutofit/>
          </a:bodyPr>
          <a:lstStyle/>
          <a:p>
            <a:pPr algn="l"/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Придружи одговарајуће ауторе њиховим дјелима, тако што ћеш поред одговарајућег имена ставити број који стоји испред дјела чији је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аутор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C30CE03-3C65-E24B-9947-77D3A7291412}"/>
              </a:ext>
            </a:extLst>
          </p:cNvPr>
          <p:cNvSpPr txBox="1"/>
          <p:nvPr/>
        </p:nvSpPr>
        <p:spPr>
          <a:xfrm>
            <a:off x="533648" y="1672478"/>
            <a:ext cx="5233337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1.</a:t>
            </a:r>
            <a:r>
              <a:rPr lang="sr-Cyrl-RS" sz="2800" dirty="0"/>
              <a:t> Учитељу, врати ми </a:t>
            </a:r>
            <a:r>
              <a:rPr lang="sr-Cyrl-RS" sz="2800" dirty="0" smtClean="0"/>
              <a:t>кликере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2.</a:t>
            </a:r>
            <a:r>
              <a:rPr lang="sr-Cyrl-RS" sz="2800" dirty="0"/>
              <a:t> Кућа на </a:t>
            </a:r>
            <a:r>
              <a:rPr lang="sr-Cyrl-RS" sz="2800" dirty="0" smtClean="0"/>
              <a:t>излету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3.</a:t>
            </a:r>
            <a:r>
              <a:rPr lang="sr-Cyrl-RS" sz="2800" dirty="0"/>
              <a:t> Прича о Раку </a:t>
            </a:r>
            <a:r>
              <a:rPr lang="sr-Cyrl-RS" sz="2800" dirty="0" smtClean="0"/>
              <a:t>Кројачу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4.</a:t>
            </a:r>
            <a:r>
              <a:rPr lang="sr-Cyrl-RS" sz="2800" dirty="0"/>
              <a:t> Бајка о </a:t>
            </a:r>
            <a:r>
              <a:rPr lang="sr-Cyrl-RS" sz="2800" dirty="0" smtClean="0"/>
              <a:t>листу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5.</a:t>
            </a:r>
            <a:r>
              <a:rPr lang="sr-Cyrl-RS" sz="2800" dirty="0"/>
              <a:t> А зашто он </a:t>
            </a:r>
            <a:r>
              <a:rPr lang="sr-Cyrl-RS" sz="2800" dirty="0" smtClean="0"/>
              <a:t>вежба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6.</a:t>
            </a:r>
            <a:r>
              <a:rPr lang="sr-Cyrl-RS" sz="2800" dirty="0"/>
              <a:t> Рибарчета </a:t>
            </a:r>
            <a:r>
              <a:rPr lang="sr-Cyrl-RS" sz="2800" dirty="0" smtClean="0"/>
              <a:t>сан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7.</a:t>
            </a:r>
            <a:r>
              <a:rPr lang="sr-Cyrl-RS" sz="2800" dirty="0"/>
              <a:t> </a:t>
            </a:r>
            <a:r>
              <a:rPr lang="sr-Cyrl-RS" sz="2800" dirty="0" smtClean="0"/>
              <a:t>Слобода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>
                <a:solidFill>
                  <a:schemeClr val="accent6"/>
                </a:solidFill>
              </a:rPr>
              <a:t>8.</a:t>
            </a:r>
            <a:r>
              <a:rPr lang="sr-Cyrl-RS" sz="2800" dirty="0"/>
              <a:t> Мачак отишао у </a:t>
            </a:r>
            <a:r>
              <a:rPr lang="sr-Cyrl-RS" sz="2800" dirty="0" smtClean="0"/>
              <a:t>хајдуке</a:t>
            </a:r>
            <a:endParaRPr lang="sr-Cyrl-RS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56EC56-0845-934F-ADAA-EBC4854E9DBF}"/>
              </a:ext>
            </a:extLst>
          </p:cNvPr>
          <p:cNvSpPr txBox="1"/>
          <p:nvPr/>
        </p:nvSpPr>
        <p:spPr>
          <a:xfrm>
            <a:off x="7231782" y="1672478"/>
            <a:ext cx="3712443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/>
              <a:t>Гроздана </a:t>
            </a:r>
            <a:r>
              <a:rPr lang="sr-Cyrl-RS" sz="2800" dirty="0" smtClean="0"/>
              <a:t>Олујић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/>
              <a:t>Десанка </a:t>
            </a:r>
            <a:r>
              <a:rPr lang="sr-Cyrl-RS" sz="2800" dirty="0" smtClean="0"/>
              <a:t>Максимовић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/>
              <a:t>Драган </a:t>
            </a:r>
            <a:r>
              <a:rPr lang="sr-Cyrl-RS" sz="2800" dirty="0" smtClean="0"/>
              <a:t>Лукић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/>
              <a:t>Ранко </a:t>
            </a:r>
            <a:r>
              <a:rPr lang="sr-Cyrl-RS" sz="2800" dirty="0" smtClean="0"/>
              <a:t>Павловић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/>
              <a:t>Бранко </a:t>
            </a:r>
            <a:r>
              <a:rPr lang="sr-Cyrl-RS" sz="2800" dirty="0" smtClean="0"/>
              <a:t>Ћопић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/>
              <a:t>Бранко </a:t>
            </a:r>
            <a:r>
              <a:rPr lang="sr-Cyrl-RS" sz="2800" dirty="0" smtClean="0"/>
              <a:t>Радичевић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/>
              <a:t>Душан </a:t>
            </a:r>
            <a:r>
              <a:rPr lang="sr-Cyrl-RS" sz="2800" dirty="0" smtClean="0"/>
              <a:t>Радовић</a:t>
            </a:r>
            <a:endParaRPr lang="sr-Cyrl-RS" sz="2800" dirty="0"/>
          </a:p>
          <a:p>
            <a:pPr>
              <a:lnSpc>
                <a:spcPct val="150000"/>
              </a:lnSpc>
            </a:pPr>
            <a:r>
              <a:rPr lang="sr-Cyrl-RS" sz="2800" dirty="0" err="1"/>
              <a:t>Љубивоје</a:t>
            </a:r>
            <a:r>
              <a:rPr lang="sr-Cyrl-RS" sz="2800" dirty="0"/>
              <a:t> </a:t>
            </a:r>
            <a:r>
              <a:rPr lang="sr-Cyrl-RS" sz="2800" dirty="0" err="1"/>
              <a:t>Ршумовић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A4DB64-AB90-E543-87E8-8DD26C3B0F39}"/>
              </a:ext>
            </a:extLst>
          </p:cNvPr>
          <p:cNvSpPr txBox="1"/>
          <p:nvPr/>
        </p:nvSpPr>
        <p:spPr>
          <a:xfrm>
            <a:off x="6837144" y="3079337"/>
            <a:ext cx="58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1.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17758F-5CC2-C24F-9D5D-F2E57E67ABA1}"/>
              </a:ext>
            </a:extLst>
          </p:cNvPr>
          <p:cNvSpPr txBox="1"/>
          <p:nvPr/>
        </p:nvSpPr>
        <p:spPr>
          <a:xfrm>
            <a:off x="6837144" y="3742019"/>
            <a:ext cx="58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2.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B68EB5-7B9E-BF46-B8D1-FD86A3756594}"/>
              </a:ext>
            </a:extLst>
          </p:cNvPr>
          <p:cNvSpPr txBox="1"/>
          <p:nvPr/>
        </p:nvSpPr>
        <p:spPr>
          <a:xfrm>
            <a:off x="6837144" y="2415941"/>
            <a:ext cx="58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3.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2518B4-94B0-9044-9865-021B5F1270E0}"/>
              </a:ext>
            </a:extLst>
          </p:cNvPr>
          <p:cNvSpPr txBox="1"/>
          <p:nvPr/>
        </p:nvSpPr>
        <p:spPr>
          <a:xfrm>
            <a:off x="6837145" y="1857675"/>
            <a:ext cx="72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4.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37FC59E-546E-9049-A232-D663F5D39022}"/>
              </a:ext>
            </a:extLst>
          </p:cNvPr>
          <p:cNvSpPr txBox="1"/>
          <p:nvPr/>
        </p:nvSpPr>
        <p:spPr>
          <a:xfrm>
            <a:off x="6837143" y="5652487"/>
            <a:ext cx="72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5.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FC6BE0-E8EF-E04D-853A-2E64400388F4}"/>
              </a:ext>
            </a:extLst>
          </p:cNvPr>
          <p:cNvSpPr txBox="1"/>
          <p:nvPr/>
        </p:nvSpPr>
        <p:spPr>
          <a:xfrm>
            <a:off x="6837145" y="5015388"/>
            <a:ext cx="58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6.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C2CA3D-2E8B-0E41-A7FE-8AF0583ABD54}"/>
              </a:ext>
            </a:extLst>
          </p:cNvPr>
          <p:cNvSpPr txBox="1"/>
          <p:nvPr/>
        </p:nvSpPr>
        <p:spPr>
          <a:xfrm>
            <a:off x="6837144" y="6315169"/>
            <a:ext cx="58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7.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67320BE-BF5D-9E42-9956-4C2A41211A6C}"/>
              </a:ext>
            </a:extLst>
          </p:cNvPr>
          <p:cNvSpPr txBox="1"/>
          <p:nvPr/>
        </p:nvSpPr>
        <p:spPr>
          <a:xfrm>
            <a:off x="6837140" y="4357837"/>
            <a:ext cx="72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6"/>
                </a:solidFill>
              </a:rPr>
              <a:t>8.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82FAE-3037-FD4C-931C-4C5683E02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763" y="818148"/>
            <a:ext cx="10729912" cy="856648"/>
          </a:xfrm>
        </p:spPr>
        <p:txBody>
          <a:bodyPr>
            <a:noAutofit/>
          </a:bodyPr>
          <a:lstStyle/>
          <a:p>
            <a:pPr algn="l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 ауторска </a:t>
            </a:r>
            <a:r>
              <a:rPr lang="sr-Cyrl-R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дјела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можемо </a:t>
            </a:r>
            <a:r>
              <a:rPr lang="sr-Cyrl-R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подијелити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CDBA4CA-FC3B-0C48-AA93-7AA67737E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853" y="6262138"/>
            <a:ext cx="2723950" cy="259883"/>
          </a:xfrm>
        </p:spPr>
        <p:txBody>
          <a:bodyPr>
            <a:noAutofit/>
          </a:bodyPr>
          <a:lstStyle/>
          <a:p>
            <a:r>
              <a:rPr lang="sr-Cyrl-R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ЗА 4. РАЗРЕД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7BF692-8BC2-4D4B-AABA-14C7D6845FF4}"/>
              </a:ext>
            </a:extLst>
          </p:cNvPr>
          <p:cNvSpPr txBox="1"/>
          <p:nvPr/>
        </p:nvSpPr>
        <p:spPr>
          <a:xfrm>
            <a:off x="2067828" y="1658161"/>
            <a:ext cx="233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Поезију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7BA32B-9B83-3945-8C2E-F72C636F4537}"/>
              </a:ext>
            </a:extLst>
          </p:cNvPr>
          <p:cNvSpPr txBox="1"/>
          <p:nvPr/>
        </p:nvSpPr>
        <p:spPr>
          <a:xfrm>
            <a:off x="7279907" y="1674796"/>
            <a:ext cx="1501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Прозу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A662D0-A45D-4041-819C-D71158AEC9A2}"/>
              </a:ext>
            </a:extLst>
          </p:cNvPr>
          <p:cNvSpPr txBox="1"/>
          <p:nvPr/>
        </p:nvSpPr>
        <p:spPr>
          <a:xfrm>
            <a:off x="1264120" y="2368269"/>
            <a:ext cx="335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3200" dirty="0"/>
              <a:t>описне </a:t>
            </a:r>
            <a:r>
              <a:rPr lang="sr-Cyrl-RS" sz="3200" dirty="0" err="1"/>
              <a:t>пјесме</a:t>
            </a:r>
            <a:endParaRPr lang="sr-Cyrl-RS" sz="32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855DA3-91CD-564E-9F23-D49253E270FA}"/>
              </a:ext>
            </a:extLst>
          </p:cNvPr>
          <p:cNvSpPr txBox="1"/>
          <p:nvPr/>
        </p:nvSpPr>
        <p:spPr>
          <a:xfrm>
            <a:off x="1264120" y="2927998"/>
            <a:ext cx="3950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3200" dirty="0"/>
              <a:t>родољубиве </a:t>
            </a:r>
            <a:r>
              <a:rPr lang="sr-Cyrl-RS" sz="3200" dirty="0" err="1"/>
              <a:t>пјесме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F15C48-E4A1-BA42-8437-601E058C85CE}"/>
              </a:ext>
            </a:extLst>
          </p:cNvPr>
          <p:cNvSpPr txBox="1"/>
          <p:nvPr/>
        </p:nvSpPr>
        <p:spPr>
          <a:xfrm>
            <a:off x="6452136" y="2348567"/>
            <a:ext cx="319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3200" dirty="0" err="1"/>
              <a:t>приповијетке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D9A59A-27F7-DF4A-8A1B-FB2954D068CD}"/>
              </a:ext>
            </a:extLst>
          </p:cNvPr>
          <p:cNvSpPr txBox="1"/>
          <p:nvPr/>
        </p:nvSpPr>
        <p:spPr>
          <a:xfrm>
            <a:off x="6452135" y="2810230"/>
            <a:ext cx="195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3200" dirty="0"/>
              <a:t>басне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C8B04BD-3604-1346-964F-247F15268327}"/>
              </a:ext>
            </a:extLst>
          </p:cNvPr>
          <p:cNvSpPr txBox="1"/>
          <p:nvPr/>
        </p:nvSpPr>
        <p:spPr>
          <a:xfrm>
            <a:off x="6452136" y="3271897"/>
            <a:ext cx="176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3200" dirty="0"/>
              <a:t>бајке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E72183-C4F2-F34A-BB19-BF6893C149BF}"/>
              </a:ext>
            </a:extLst>
          </p:cNvPr>
          <p:cNvSpPr txBox="1"/>
          <p:nvPr/>
        </p:nvSpPr>
        <p:spPr>
          <a:xfrm>
            <a:off x="6452134" y="3733562"/>
            <a:ext cx="3963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3200" dirty="0"/>
              <a:t>драмски текстови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2297ADB-E8FB-CA46-881A-D6AC6F352318}"/>
              </a:ext>
            </a:extLst>
          </p:cNvPr>
          <p:cNvSpPr txBox="1"/>
          <p:nvPr/>
        </p:nvSpPr>
        <p:spPr>
          <a:xfrm>
            <a:off x="1264119" y="3564284"/>
            <a:ext cx="335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sz="3200" dirty="0"/>
              <a:t>лирске </a:t>
            </a:r>
            <a:r>
              <a:rPr lang="sr-Cyrl-RS" sz="3200" dirty="0" err="1"/>
              <a:t>пјесме</a:t>
            </a:r>
            <a:r>
              <a:rPr lang="sr-Cyrl-RS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99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A4AE3-62A7-8742-A91E-5A9C128C1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8678" y="669482"/>
            <a:ext cx="2064872" cy="1174282"/>
          </a:xfrm>
        </p:spPr>
        <p:txBody>
          <a:bodyPr>
            <a:noAutofit/>
          </a:bodyPr>
          <a:lstStyle/>
          <a:p>
            <a:pPr algn="l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Бранко Радичевић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15AC354-7B26-5943-A139-5F68FF068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13" y="215541"/>
            <a:ext cx="2710953" cy="3807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20B5F1-796A-D24D-8D86-2FD4C6851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799" y="215541"/>
            <a:ext cx="3494845" cy="3073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8822AE-647B-C640-9413-D9CA6A4D5D10}"/>
              </a:ext>
            </a:extLst>
          </p:cNvPr>
          <p:cNvSpPr txBox="1"/>
          <p:nvPr/>
        </p:nvSpPr>
        <p:spPr>
          <a:xfrm>
            <a:off x="9478645" y="841124"/>
            <a:ext cx="124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Драган Лукић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70CB689-E9E1-4742-A6CF-A49E0C53E0BD}"/>
              </a:ext>
            </a:extLst>
          </p:cNvPr>
          <p:cNvSpPr txBox="1"/>
          <p:nvPr/>
        </p:nvSpPr>
        <p:spPr>
          <a:xfrm>
            <a:off x="4654053" y="4093089"/>
            <a:ext cx="206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Десанка Максимовић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9FDCA96-7CFC-0E47-B2B6-CE7A83608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007" y="4084681"/>
            <a:ext cx="3287405" cy="2519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CDDCE26-732D-EC42-AD26-1D7EC06A4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629" y="3619474"/>
            <a:ext cx="3417551" cy="23313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81FC0BF-58D7-F341-907F-C2665872DC3D}"/>
              </a:ext>
            </a:extLst>
          </p:cNvPr>
          <p:cNvSpPr txBox="1"/>
          <p:nvPr/>
        </p:nvSpPr>
        <p:spPr>
          <a:xfrm>
            <a:off x="7410005" y="5991087"/>
            <a:ext cx="263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Душан Радовић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AC26116D-6631-C041-9DD3-F49784D38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9884" y="6386965"/>
            <a:ext cx="3311090" cy="394636"/>
          </a:xfrm>
        </p:spPr>
        <p:txBody>
          <a:bodyPr>
            <a:normAutofit/>
          </a:bodyPr>
          <a:lstStyle/>
          <a:p>
            <a:r>
              <a:rPr lang="sr-Cyrl-R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ЗА 4. РАЗРЕД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26116D-6631-C041-9DD3-F49784D38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9884" y="6386965"/>
            <a:ext cx="3311090" cy="394636"/>
          </a:xfrm>
        </p:spPr>
        <p:txBody>
          <a:bodyPr>
            <a:normAutofit/>
          </a:bodyPr>
          <a:lstStyle/>
          <a:p>
            <a:r>
              <a:rPr lang="sr-Cyrl-R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ЗА 4. РАЗРЕД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AD76D8-9BB8-7E48-ADDE-CA50DB5EE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61" y="156656"/>
            <a:ext cx="3817039" cy="3013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E098D2-6B0E-8145-8085-6C8F736C874B}"/>
              </a:ext>
            </a:extLst>
          </p:cNvPr>
          <p:cNvSpPr txBox="1"/>
          <p:nvPr/>
        </p:nvSpPr>
        <p:spPr>
          <a:xfrm>
            <a:off x="453028" y="3306532"/>
            <a:ext cx="484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err="1"/>
              <a:t>Љубивоје</a:t>
            </a:r>
            <a:r>
              <a:rPr lang="sr-Cyrl-RS" dirty="0"/>
              <a:t> </a:t>
            </a:r>
            <a:r>
              <a:rPr lang="sr-Cyrl-RS" dirty="0" err="1"/>
              <a:t>Ршумовић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55120A-8855-A74D-8037-DCDCC25D5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321" y="104892"/>
            <a:ext cx="5019303" cy="2979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1A88AA-47C4-034E-9A80-43D0DD2E0FDA}"/>
              </a:ext>
            </a:extLst>
          </p:cNvPr>
          <p:cNvSpPr txBox="1"/>
          <p:nvPr/>
        </p:nvSpPr>
        <p:spPr>
          <a:xfrm>
            <a:off x="9426972" y="3098860"/>
            <a:ext cx="372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Ранко Павловић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003DF65-66F6-164C-ADEA-80ED7E58D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61" y="3960919"/>
            <a:ext cx="3294296" cy="26233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EA139E-A11F-F842-B925-83A5437F524C}"/>
              </a:ext>
            </a:extLst>
          </p:cNvPr>
          <p:cNvSpPr txBox="1"/>
          <p:nvPr/>
        </p:nvSpPr>
        <p:spPr>
          <a:xfrm>
            <a:off x="4131111" y="4323355"/>
            <a:ext cx="140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Гроздана </a:t>
            </a:r>
          </a:p>
          <a:p>
            <a:r>
              <a:rPr lang="sr-Cyrl-RS" dirty="0" err="1"/>
              <a:t>Олујић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1F51537-2886-884E-A81D-2C8B10943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3768197"/>
            <a:ext cx="3184396" cy="28160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9538282-FD98-E84E-A35C-506C66B93A97}"/>
              </a:ext>
            </a:extLst>
          </p:cNvPr>
          <p:cNvSpPr txBox="1"/>
          <p:nvPr/>
        </p:nvSpPr>
        <p:spPr>
          <a:xfrm>
            <a:off x="9135328" y="4201630"/>
            <a:ext cx="157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Бранко</a:t>
            </a:r>
          </a:p>
          <a:p>
            <a:r>
              <a:rPr lang="sr-Cyrl-RS" dirty="0"/>
              <a:t>Ћопић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852AF5-4399-F64C-AC12-C80C373B6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1928963"/>
            <a:ext cx="9766986" cy="350359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Вјероватно не постоји дијете које није чуло за ове наше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ПИСЦЕ ЗА ДЈЕЦУ.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Њихова </a:t>
            </a:r>
            <a:r>
              <a:rPr lang="sr-Cyrl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дјела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сусрећемо у Читанкама, лектирама и бројној дјечијој литератури.</a:t>
            </a:r>
            <a:b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Добитници су многобројних награда за своја остварења у области дјечије књижевности и уживају веома велику популарност код </a:t>
            </a:r>
            <a:r>
              <a:rPr lang="sr-Cyrl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дјеце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и одраслих.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1FDE4A1-E567-A741-B882-7BD8ACC42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6013" y="5948412"/>
            <a:ext cx="3397718" cy="462014"/>
          </a:xfrm>
        </p:spPr>
        <p:txBody>
          <a:bodyPr>
            <a:normAutofit/>
          </a:bodyPr>
          <a:lstStyle/>
          <a:p>
            <a:r>
              <a:rPr lang="sr-Cyrl-R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ЗА 4. РАЗРЕД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9325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122</TotalTime>
  <Words>199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Century Gothic</vt:lpstr>
      <vt:lpstr>Courier New</vt:lpstr>
      <vt:lpstr>Times New Roman</vt:lpstr>
      <vt:lpstr>Wingdings 3</vt:lpstr>
      <vt:lpstr>Slice</vt:lpstr>
      <vt:lpstr>АУТОРСКА КЊИЖЕВНОСТ</vt:lpstr>
      <vt:lpstr>ПОДСЈЕТИЋЕМО СЕ  За разлику од народне књижевности, за чија дјела нису познати аутори, за умјетничку (ауторску) књижевност је својствено да свако дјело има свог аутора, писца.</vt:lpstr>
      <vt:lpstr>1. Придружи одговарајуће ауторе њиховим дјелима, тако што ћеш поред одговарајућег имена ставити број који стоји испред дјела чији је аутор.</vt:lpstr>
      <vt:lpstr>Сва ауторска дјела можемо подијелити на  </vt:lpstr>
      <vt:lpstr>Бранко Радичевић</vt:lpstr>
      <vt:lpstr>PowerPoint Presentation</vt:lpstr>
      <vt:lpstr>Вјероватно не постоји дијете које није чуло за ове наше ПИСЦЕ ЗА ДЈЕЦУ. Њихова дјела сусрећемо у Читанкама, лектирама и бројној дјечијој литератури. Добитници су многобројних награда за своја остварења у области дјечије књижевности и уживају веома велику популарност код дјеце, а и одраслих.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marina_uciteljica@yahoo.com</cp:lastModifiedBy>
  <cp:revision>23</cp:revision>
  <dcterms:created xsi:type="dcterms:W3CDTF">2020-05-29T16:01:31Z</dcterms:created>
  <dcterms:modified xsi:type="dcterms:W3CDTF">2020-05-30T21:02:11Z</dcterms:modified>
</cp:coreProperties>
</file>