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10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3FF"/>
    <a:srgbClr val="93C9FF"/>
    <a:srgbClr val="66CC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78" d="100"/>
          <a:sy n="78" d="100"/>
        </p:scale>
        <p:origin x="806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E21C-42B3-4C51-826D-CEEBF7C9F373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8FE8-D9DC-4D76-A35E-29A543BF2D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9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1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2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1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6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0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1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7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7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2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E0FD-BD4C-4EAB-B325-DA292FC8B64A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422A-640E-4CC9-8E7F-303142AED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6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685814"/>
            <a:ext cx="7772400" cy="1523999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819400"/>
            <a:ext cx="7772400" cy="2895600"/>
          </a:xfrm>
        </p:spPr>
        <p:txBody>
          <a:bodyPr>
            <a:normAutofit/>
          </a:bodyPr>
          <a:lstStyle/>
          <a:p>
            <a:endParaRPr lang="sr-Cyrl-RS" sz="2400" b="1" dirty="0">
              <a:solidFill>
                <a:schemeClr val="tx1"/>
              </a:solidFill>
            </a:endParaRPr>
          </a:p>
          <a:p>
            <a:r>
              <a:rPr lang="en-US" sz="4400" b="1" dirty="0">
                <a:solidFill>
                  <a:schemeClr val="tx1"/>
                </a:solidFill>
              </a:rPr>
              <a:t>7</a:t>
            </a:r>
            <a:r>
              <a:rPr lang="sr-Latn-RS" sz="4400" b="1" dirty="0">
                <a:solidFill>
                  <a:schemeClr val="tx1"/>
                </a:solidFill>
              </a:rPr>
              <a:t>.</a:t>
            </a:r>
            <a:r>
              <a:rPr lang="sr-Cyrl-RS" sz="4400" b="1" dirty="0">
                <a:solidFill>
                  <a:schemeClr val="tx1"/>
                </a:solidFill>
              </a:rPr>
              <a:t> </a:t>
            </a:r>
            <a:r>
              <a:rPr lang="sr-Cyrl-CS" sz="4400" b="1" dirty="0">
                <a:solidFill>
                  <a:schemeClr val="tx1"/>
                </a:solidFill>
              </a:rPr>
              <a:t>р</a:t>
            </a:r>
            <a:r>
              <a:rPr lang="sr-Cyrl-RS" sz="4400" b="1" dirty="0">
                <a:solidFill>
                  <a:schemeClr val="tx1"/>
                </a:solidFill>
              </a:rPr>
              <a:t>азред - Историја</a:t>
            </a:r>
          </a:p>
        </p:txBody>
      </p:sp>
      <p:pic>
        <p:nvPicPr>
          <p:cNvPr id="1026" name="Picture 2" descr="C:\Users\m.marjanovic\AppData\Local\Microsoft\Windows\Temporary Internet Files\Content.Outlook\89ZX5E53\RPZ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50" y="699882"/>
            <a:ext cx="37719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b="1" dirty="0"/>
              <a:t>ЗЕТА У ВРИЈЕМЕ БАЛШИЋА И ЦРНОЈЕВИЋА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667000"/>
            <a:ext cx="7924800" cy="1935175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   </a:t>
            </a:r>
          </a:p>
          <a:p>
            <a:r>
              <a:rPr lang="sr-Cyrl-RS" dirty="0"/>
              <a:t>  Уџбеник страна 216-220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436" y="682444"/>
            <a:ext cx="8229600" cy="1143000"/>
          </a:xfrm>
        </p:spPr>
        <p:txBody>
          <a:bodyPr>
            <a:noAutofit/>
          </a:bodyPr>
          <a:lstStyle/>
          <a:p>
            <a:r>
              <a:rPr lang="sr-Cyrl-RS" sz="3600" b="1" dirty="0"/>
              <a:t>ЗЕТА У ВРИЈЕМЕ БАЛШИЋА И ЦРНОЈЕВИЋА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48664"/>
            <a:ext cx="5417971" cy="35655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2400" b="1" dirty="0"/>
          </a:p>
          <a:p>
            <a:r>
              <a:rPr lang="sr-Cyrl-RS" sz="2800" dirty="0"/>
              <a:t>Балша </a:t>
            </a:r>
            <a:r>
              <a:rPr lang="en-US" sz="2800" dirty="0"/>
              <a:t>II </a:t>
            </a:r>
            <a:r>
              <a:rPr lang="sr-Cyrl-RS" sz="2800" dirty="0"/>
              <a:t>–дука Драчки</a:t>
            </a:r>
          </a:p>
          <a:p>
            <a:r>
              <a:rPr lang="sr-Cyrl-RS" sz="2800" dirty="0"/>
              <a:t>Освојили Призрен, проширили се на предјеле Албаније</a:t>
            </a:r>
          </a:p>
          <a:p>
            <a:r>
              <a:rPr lang="sr-Cyrl-RS" sz="2800" dirty="0"/>
              <a:t>1385.</a:t>
            </a:r>
            <a:r>
              <a:rPr lang="sr-Latn-RS" sz="2800" dirty="0"/>
              <a:t> </a:t>
            </a:r>
            <a:r>
              <a:rPr lang="sr-Cyrl-RS" sz="2800" dirty="0"/>
              <a:t>године пораз код Берата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D298C-70B9-464D-8246-BA9BB353D4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9333" r="1000" b="16667"/>
          <a:stretch/>
        </p:blipFill>
        <p:spPr>
          <a:xfrm>
            <a:off x="6364895" y="2348664"/>
            <a:ext cx="4474045" cy="2902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5469D5-7DDE-495E-B749-3870FDF49DA2}"/>
              </a:ext>
            </a:extLst>
          </p:cNvPr>
          <p:cNvSpPr txBox="1"/>
          <p:nvPr/>
        </p:nvSpPr>
        <p:spPr>
          <a:xfrm>
            <a:off x="1384712" y="1983720"/>
            <a:ext cx="387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u="sng" dirty="0"/>
              <a:t>ОБЛАСТ БАЛШИЋА</a:t>
            </a:r>
            <a:endParaRPr lang="en-US" sz="2800" b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C42605-889E-457E-8B04-1D57986E5E9E}"/>
              </a:ext>
            </a:extLst>
          </p:cNvPr>
          <p:cNvSpPr txBox="1"/>
          <p:nvPr/>
        </p:nvSpPr>
        <p:spPr>
          <a:xfrm>
            <a:off x="7214055" y="536380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/>
              <a:t>ЗЕТА ЗА ВРИЈЕМЕ БАЛШЕ </a:t>
            </a:r>
            <a:r>
              <a:rPr lang="en-US" b="1" dirty="0"/>
              <a:t>II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392FD6-CC9C-4BCE-8D3C-CFD7679B77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13" y="2920877"/>
            <a:ext cx="2999377" cy="2249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47" y="342196"/>
            <a:ext cx="7850505" cy="841424"/>
          </a:xfrm>
        </p:spPr>
        <p:txBody>
          <a:bodyPr>
            <a:noAutofit/>
          </a:bodyPr>
          <a:lstStyle/>
          <a:p>
            <a:r>
              <a:rPr lang="sr-Cyrl-RS" sz="3200" b="1" dirty="0"/>
              <a:t>ЗЕТА У ВРИЈЕМЕ БАЛШИЋА И ЦРНОЈЕВИЋА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7252" y="697415"/>
            <a:ext cx="3958590" cy="1124862"/>
          </a:xfrm>
        </p:spPr>
        <p:txBody>
          <a:bodyPr/>
          <a:lstStyle/>
          <a:p>
            <a:pPr marL="0" indent="0">
              <a:buNone/>
            </a:pPr>
            <a:endParaRPr lang="sr-Cyrl-RS" b="1" dirty="0"/>
          </a:p>
          <a:p>
            <a:r>
              <a:rPr lang="sr-Cyrl-RS" sz="2800" dirty="0"/>
              <a:t>Балша </a:t>
            </a:r>
            <a:r>
              <a:rPr lang="en-US" sz="2800" dirty="0"/>
              <a:t>III </a:t>
            </a:r>
            <a:r>
              <a:rPr lang="sr-Cyrl-RS" sz="2800" dirty="0"/>
              <a:t>(1403-1420)</a:t>
            </a:r>
          </a:p>
          <a:p>
            <a:pPr marL="0" indent="0">
              <a:buNone/>
            </a:pPr>
            <a:endParaRPr lang="sr-Cyrl-RS" sz="2800" dirty="0"/>
          </a:p>
          <a:p>
            <a:endParaRPr lang="sr-Cyrl-RS" sz="2800" dirty="0"/>
          </a:p>
          <a:p>
            <a:pPr marL="0" indent="0">
              <a:buNone/>
            </a:pPr>
            <a:endParaRPr lang="sr-Cyrl-R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2ACF6-A6AA-40AF-86D5-D97A98F804D4}"/>
              </a:ext>
            </a:extLst>
          </p:cNvPr>
          <p:cNvSpPr txBox="1"/>
          <p:nvPr/>
        </p:nvSpPr>
        <p:spPr>
          <a:xfrm>
            <a:off x="7891750" y="5298743"/>
            <a:ext cx="320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/>
              <a:t>ЗАДУЖБИНА ЈЕЛЕНЕ БАЛШИЋ</a:t>
            </a:r>
          </a:p>
          <a:p>
            <a:pPr algn="ctr"/>
            <a:r>
              <a:rPr lang="sr-Cyrl-RS" sz="1600" b="1" dirty="0"/>
              <a:t>СКАДАРСКО ЈЕЗЕРО</a:t>
            </a:r>
            <a:endParaRPr lang="en-US" sz="16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38B34A-0B16-4899-BBCE-3B6349E98C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1"/>
          <a:stretch/>
        </p:blipFill>
        <p:spPr>
          <a:xfrm>
            <a:off x="5954571" y="1477680"/>
            <a:ext cx="1937179" cy="23933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293A6C-D6A5-4770-A06F-DB8A5D8A609B}"/>
              </a:ext>
            </a:extLst>
          </p:cNvPr>
          <p:cNvSpPr txBox="1"/>
          <p:nvPr/>
        </p:nvSpPr>
        <p:spPr>
          <a:xfrm>
            <a:off x="5951159" y="4045644"/>
            <a:ext cx="1798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/>
              <a:t>КУЛА БАЛШИЋА</a:t>
            </a:r>
          </a:p>
          <a:p>
            <a:pPr algn="ctr"/>
            <a:r>
              <a:rPr lang="sr-Cyrl-RS" sz="1600" b="1" dirty="0"/>
              <a:t>УЛЦИЊ</a:t>
            </a:r>
            <a:endParaRPr lang="en-US" sz="16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615BE7B-C4C2-4440-A8FB-58E9980F3E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11100" r="6595" b="9865"/>
          <a:stretch/>
        </p:blipFill>
        <p:spPr>
          <a:xfrm>
            <a:off x="1373926" y="2046697"/>
            <a:ext cx="4281435" cy="357379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9F24B42-9C40-45BC-A92E-D0151B7C7408}"/>
              </a:ext>
            </a:extLst>
          </p:cNvPr>
          <p:cNvSpPr txBox="1"/>
          <p:nvPr/>
        </p:nvSpPr>
        <p:spPr>
          <a:xfrm>
            <a:off x="1503947" y="5698852"/>
            <a:ext cx="3958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/>
              <a:t>ЗЕТА У СРПСКОЈ ДЕСПОТОВИНИ</a:t>
            </a:r>
            <a:endParaRPr lang="en-US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DA75B5-83AD-470A-8865-8EB4B44DB8D4}"/>
              </a:ext>
            </a:extLst>
          </p:cNvPr>
          <p:cNvSpPr/>
          <p:nvPr/>
        </p:nvSpPr>
        <p:spPr>
          <a:xfrm>
            <a:off x="1403497" y="4724400"/>
            <a:ext cx="1058078" cy="838200"/>
          </a:xfrm>
          <a:prstGeom prst="rect">
            <a:avLst/>
          </a:prstGeom>
          <a:solidFill>
            <a:srgbClr val="B7D3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DC46B7-92A0-403C-A0A3-A6F384EF56E8}"/>
              </a:ext>
            </a:extLst>
          </p:cNvPr>
          <p:cNvSpPr txBox="1"/>
          <p:nvPr/>
        </p:nvSpPr>
        <p:spPr>
          <a:xfrm>
            <a:off x="1403496" y="5071191"/>
            <a:ext cx="105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900" dirty="0"/>
              <a:t>СРПСКА ДЕСПОТОВИНА</a:t>
            </a:r>
            <a:endParaRPr lang="en-US" sz="9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C8EE77-7FB7-4D58-863C-5A41FEB769AB}"/>
              </a:ext>
            </a:extLst>
          </p:cNvPr>
          <p:cNvSpPr/>
          <p:nvPr/>
        </p:nvSpPr>
        <p:spPr>
          <a:xfrm>
            <a:off x="1524000" y="4876800"/>
            <a:ext cx="228600" cy="1787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8610600" cy="523220"/>
          </a:xfrm>
        </p:spPr>
        <p:txBody>
          <a:bodyPr>
            <a:normAutofit fontScale="90000"/>
          </a:bodyPr>
          <a:lstStyle/>
          <a:p>
            <a:br>
              <a:rPr lang="sr-Cyrl-RS" b="1" dirty="0"/>
            </a:br>
            <a:r>
              <a:rPr lang="sr-Cyrl-RS" sz="4000" b="1" dirty="0"/>
              <a:t>ЗЕТА У ВРИЈЕМЕ БАЛШИЋА И ЦРНОЈЕВИЋА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498" y="2940153"/>
            <a:ext cx="5715001" cy="2362200"/>
          </a:xfrm>
        </p:spPr>
        <p:txBody>
          <a:bodyPr>
            <a:normAutofit/>
          </a:bodyPr>
          <a:lstStyle/>
          <a:p>
            <a:r>
              <a:rPr lang="sr-Cyrl-RS" sz="2800" dirty="0"/>
              <a:t>Осамосталили се у Горњој Зети</a:t>
            </a:r>
          </a:p>
          <a:p>
            <a:r>
              <a:rPr lang="sr-Cyrl-RS" sz="2800" dirty="0"/>
              <a:t>Стефан Црнојевић</a:t>
            </a:r>
          </a:p>
          <a:p>
            <a:r>
              <a:rPr lang="sr-Cyrl-RS" sz="2800" dirty="0"/>
              <a:t>млетачки вазал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B456D7-B43B-4C66-BDFC-15BC813D6D6B}"/>
              </a:ext>
            </a:extLst>
          </p:cNvPr>
          <p:cNvSpPr txBox="1"/>
          <p:nvPr/>
        </p:nvSpPr>
        <p:spPr>
          <a:xfrm>
            <a:off x="1600200" y="2209800"/>
            <a:ext cx="472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u="sng" dirty="0"/>
              <a:t>УЗДИЗАЊЕ ЦРНОЈЕВИЋА</a:t>
            </a:r>
            <a:endParaRPr lang="en-US" sz="2800" b="1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0E720F-B18F-42D0-8625-C11E36789987}"/>
              </a:ext>
            </a:extLst>
          </p:cNvPr>
          <p:cNvSpPr txBox="1"/>
          <p:nvPr/>
        </p:nvSpPr>
        <p:spPr>
          <a:xfrm>
            <a:off x="8267700" y="524429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/>
              <a:t>ГРБ ЦРНОЈЕВИЋА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43B18-8822-408A-983C-76B9E112C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409057"/>
            <a:ext cx="2667000" cy="38352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6198"/>
            <a:ext cx="10515600" cy="1143000"/>
          </a:xfrm>
        </p:spPr>
        <p:txBody>
          <a:bodyPr>
            <a:normAutofit/>
          </a:bodyPr>
          <a:lstStyle/>
          <a:p>
            <a:r>
              <a:rPr lang="sr-Cyrl-RS" sz="3600" b="1" dirty="0"/>
              <a:t>ЗЕТА У ВРИЈЕМЕ БАЛШИЋА И ЦРНОЈЕВИЋА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4274" y="1580714"/>
            <a:ext cx="5105400" cy="2048402"/>
          </a:xfrm>
        </p:spPr>
        <p:txBody>
          <a:bodyPr>
            <a:normAutofit/>
          </a:bodyPr>
          <a:lstStyle/>
          <a:p>
            <a:r>
              <a:rPr lang="sr-Cyrl-RS" sz="2800" dirty="0"/>
              <a:t>Иван Црнојевић</a:t>
            </a:r>
            <a:r>
              <a:rPr lang="en-US" sz="2800" dirty="0"/>
              <a:t> </a:t>
            </a:r>
            <a:r>
              <a:rPr lang="sr-Cyrl-RS" sz="2800" dirty="0"/>
              <a:t> (1465-1490)</a:t>
            </a:r>
          </a:p>
          <a:p>
            <a:r>
              <a:rPr lang="sr-Cyrl-RS" sz="2800" dirty="0"/>
              <a:t>Признао турску врховну власт </a:t>
            </a:r>
          </a:p>
          <a:p>
            <a:r>
              <a:rPr lang="sr-Cyrl-RS" sz="2800" dirty="0"/>
              <a:t>Санџак-бег и војвода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844319-2180-431C-85C2-1F797D255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748" y="1609198"/>
            <a:ext cx="2897831" cy="30155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DE9A49-B923-40CB-9452-30AD602B9EE5}"/>
              </a:ext>
            </a:extLst>
          </p:cNvPr>
          <p:cNvSpPr txBox="1"/>
          <p:nvPr/>
        </p:nvSpPr>
        <p:spPr>
          <a:xfrm rot="10800000" flipV="1">
            <a:off x="8275963" y="467290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/>
              <a:t>ИВАН ЦРНОЈЕВИЋ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106964-BE75-4CCB-A06D-D7672971B3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9"/>
          <a:stretch/>
        </p:blipFill>
        <p:spPr>
          <a:xfrm>
            <a:off x="2417716" y="3581008"/>
            <a:ext cx="4073432" cy="2048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194202-FDAF-49B9-8B37-CA14B3309372}"/>
              </a:ext>
            </a:extLst>
          </p:cNvPr>
          <p:cNvSpPr txBox="1"/>
          <p:nvPr/>
        </p:nvSpPr>
        <p:spPr>
          <a:xfrm>
            <a:off x="3006632" y="564546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/>
              <a:t>ЖАБЉАК-ПРЕСТОНИЦА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077" y="363401"/>
            <a:ext cx="10896600" cy="731838"/>
          </a:xfrm>
        </p:spPr>
        <p:txBody>
          <a:bodyPr>
            <a:normAutofit/>
          </a:bodyPr>
          <a:lstStyle/>
          <a:p>
            <a:r>
              <a:rPr lang="sr-Cyrl-RS" sz="4000" b="1" dirty="0"/>
              <a:t>ЗЕТА У ВРИЈЕМЕ БАЛШИЋА И ЦРНОЈЕВИЋА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12475"/>
            <a:ext cx="10706100" cy="1597448"/>
          </a:xfrm>
        </p:spPr>
        <p:txBody>
          <a:bodyPr>
            <a:normAutofit/>
          </a:bodyPr>
          <a:lstStyle/>
          <a:p>
            <a:r>
              <a:rPr lang="sr-Cyrl-RS" sz="2800" dirty="0"/>
              <a:t>Цетиње</a:t>
            </a:r>
            <a:r>
              <a:rPr lang="sr-Latn-RS" sz="2800" dirty="0"/>
              <a:t> </a:t>
            </a:r>
            <a:r>
              <a:rPr lang="sr-Cyrl-RS" sz="2800" dirty="0"/>
              <a:t>-</a:t>
            </a:r>
            <a:r>
              <a:rPr lang="sr-Latn-RS" sz="2800" dirty="0"/>
              <a:t> </a:t>
            </a:r>
            <a:r>
              <a:rPr lang="sr-Cyrl-RS" sz="2800" dirty="0"/>
              <a:t>престоница и сједиште митрополита</a:t>
            </a:r>
          </a:p>
          <a:p>
            <a:r>
              <a:rPr lang="sr-Cyrl-RS" sz="2800" dirty="0"/>
              <a:t>Ђурађ Црнојевић</a:t>
            </a:r>
          </a:p>
          <a:p>
            <a:r>
              <a:rPr lang="sr-Cyrl-RS" sz="2800" dirty="0"/>
              <a:t>1496.</a:t>
            </a:r>
            <a:r>
              <a:rPr lang="sr-Latn-RS" sz="2800" dirty="0"/>
              <a:t> </a:t>
            </a:r>
            <a:r>
              <a:rPr lang="sr-Cyrl-RS" sz="2800" dirty="0"/>
              <a:t>године Зета пала под османску власт</a:t>
            </a:r>
          </a:p>
          <a:p>
            <a:endParaRPr lang="sr-Cyrl-R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E2E822-FF83-49AF-8DEA-600FA9B10D71}"/>
              </a:ext>
            </a:extLst>
          </p:cNvPr>
          <p:cNvSpPr txBox="1"/>
          <p:nvPr/>
        </p:nvSpPr>
        <p:spPr>
          <a:xfrm>
            <a:off x="608135" y="1292247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u="sng" dirty="0"/>
              <a:t>ПАД ОБЛАСТИ ЦРНОЈЕВИЋА</a:t>
            </a:r>
            <a:endParaRPr lang="en-US" sz="2800" b="1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4806E-2401-4436-A11C-BF92F82CE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02" y="3625044"/>
            <a:ext cx="3781425" cy="2076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80B151-FAAB-4AAA-8375-CE093699BC74}"/>
              </a:ext>
            </a:extLst>
          </p:cNvPr>
          <p:cNvSpPr txBox="1"/>
          <p:nvPr/>
        </p:nvSpPr>
        <p:spPr>
          <a:xfrm>
            <a:off x="3352800" y="570149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/>
              <a:t>ЦЕТИЊЕ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C94E8B-FAE2-4A04-BF96-48E5175E3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1492812"/>
            <a:ext cx="1854078" cy="33794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E23DC6-75CA-4918-8ED6-493853D08857}"/>
              </a:ext>
            </a:extLst>
          </p:cNvPr>
          <p:cNvSpPr txBox="1"/>
          <p:nvPr/>
        </p:nvSpPr>
        <p:spPr>
          <a:xfrm>
            <a:off x="8699439" y="4857143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/>
              <a:t> ОКТОИХ</a:t>
            </a:r>
          </a:p>
          <a:p>
            <a:pPr algn="ctr"/>
            <a:r>
              <a:rPr lang="sr-Cyrl-RS" b="1" dirty="0"/>
              <a:t>прва штампана ћирилична књига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8378"/>
            <a:ext cx="10515600" cy="808038"/>
          </a:xfrm>
        </p:spPr>
        <p:txBody>
          <a:bodyPr>
            <a:normAutofit fontScale="90000"/>
          </a:bodyPr>
          <a:lstStyle/>
          <a:p>
            <a:r>
              <a:rPr lang="sr-Cyrl-RS" b="1" dirty="0"/>
              <a:t>ЗЕТА У ВРИЈЕМЕ БАЛШИЋА И ЦРНОЈЕВИЋА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16271"/>
            <a:ext cx="89154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b="1" dirty="0"/>
              <a:t>ЗАДАЦИ</a:t>
            </a:r>
          </a:p>
          <a:p>
            <a:pPr marL="0" indent="0">
              <a:buNone/>
            </a:pPr>
            <a:r>
              <a:rPr lang="sr-Cyrl-RS" dirty="0"/>
              <a:t>Направити забиљешке у својим свескама </a:t>
            </a:r>
          </a:p>
          <a:p>
            <a:pPr marL="0" indent="0">
              <a:buNone/>
            </a:pPr>
            <a:r>
              <a:rPr lang="sr-Cyrl-RS" dirty="0"/>
              <a:t>Одговорити на питања у уџбенику на страни 220. </a:t>
            </a:r>
            <a:endParaRPr lang="sr-Latn-BA" dirty="0"/>
          </a:p>
          <a:p>
            <a:pPr marL="0" indent="0">
              <a:buNone/>
            </a:pPr>
            <a:r>
              <a:rPr lang="sr-Cyrl-RS" b="1" i="1" dirty="0"/>
              <a:t>Ко жели више: </a:t>
            </a:r>
            <a:endParaRPr lang="sr-Latn-BA" b="1" i="1" dirty="0"/>
          </a:p>
          <a:p>
            <a:pPr marL="0" indent="0">
              <a:buNone/>
            </a:pPr>
            <a:r>
              <a:rPr lang="sr-Cyrl-BA" dirty="0"/>
              <a:t>П</a:t>
            </a:r>
            <a:r>
              <a:rPr lang="sr-Cyrl-RS" dirty="0"/>
              <a:t>рочитати из старих текстова опоруку Ђурђа Црнојевића на страни 218.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S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T" id="{2D1B63DB-BA43-47BD-8076-FE4E0395D095}" vid="{EF6A8BAD-361B-4C2D-B28A-E7A51C3217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IST</Template>
  <TotalTime>277</TotalTime>
  <Words>184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IST</vt:lpstr>
      <vt:lpstr>PowerPoint Presentation</vt:lpstr>
      <vt:lpstr>ЗЕТА У ВРИЈЕМЕ БАЛШИЋА И ЦРНОЈЕВИЋА</vt:lpstr>
      <vt:lpstr>ЗЕТА У ВРИЈЕМЕ БАЛШИЋА И ЦРНОЈЕВИЋА</vt:lpstr>
      <vt:lpstr>ЗЕТА У ВРИЈЕМЕ БАЛШИЋА И ЦРНОЈЕВИЋА</vt:lpstr>
      <vt:lpstr> ЗЕТА У ВРИЈЕМЕ БАЛШИЋА И ЦРНОЈЕВИЋА</vt:lpstr>
      <vt:lpstr>ЗЕТА У ВРИЈЕМЕ БАЛШИЋА И ЦРНОЈЕВИЋА</vt:lpstr>
      <vt:lpstr>ЗЕТА У ВРИЈЕМЕ БАЛШИЋА И ЦРНОЈЕВИЋА</vt:lpstr>
      <vt:lpstr>ЗЕТА У ВРИЈЕМЕ БАЛШИЋА И ЦРНОЈЕВИЋА</vt:lpstr>
    </vt:vector>
  </TitlesOfParts>
  <Company>Republicki pedagoski zavod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САВЈЕТОВАЊЕ ЗА НАСТАВНИКЕ ИНФОРМАТИКЕ</dc:title>
  <dc:creator>Aleksandra Stankovic</dc:creator>
  <cp:lastModifiedBy>Sanja Buzadžija</cp:lastModifiedBy>
  <cp:revision>149</cp:revision>
  <dcterms:created xsi:type="dcterms:W3CDTF">2017-07-14T07:47:00Z</dcterms:created>
  <dcterms:modified xsi:type="dcterms:W3CDTF">2020-05-19T16:21:47Z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