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82" r:id="rId4"/>
    <p:sldId id="281" r:id="rId5"/>
    <p:sldId id="259" r:id="rId7"/>
    <p:sldId id="260" r:id="rId8"/>
    <p:sldId id="261" r:id="rId9"/>
    <p:sldId id="262" r:id="rId10"/>
    <p:sldId id="283" r:id="rId11"/>
    <p:sldId id="272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0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3F98E2-D7F5-4769-9927-60B8AB8FB25C}" type="slidenum">
              <a:rPr lang="en-US" smtClean="0"/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7DC9D1-EE01-4467-9CB2-C65950A2150D}" type="datetimeFigureOut">
              <a:rPr lang="en-US" smtClean="0"/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3F98E2-D7F5-4769-9927-60B8AB8FB25C}" type="slidenum">
              <a:rPr lang="en-US" smtClean="0"/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665" y="728980"/>
            <a:ext cx="7763510" cy="1833245"/>
          </a:xfrm>
        </p:spPr>
        <p:txBody>
          <a:bodyPr/>
          <a:lstStyle/>
          <a:p>
            <a:r>
              <a:rPr lang="en-US" dirty="0" smtClean="0"/>
              <a:t>6.3 A PRESENT FOR STEVE</a:t>
            </a:r>
            <a:br>
              <a:rPr lang="en-US" dirty="0" smtClean="0"/>
            </a:br>
            <a:r>
              <a:rPr lang="sr-Latn-RS" altLang="en-US" sz="2600" dirty="0">
                <a:solidFill>
                  <a:schemeClr val="tx1"/>
                </a:solidFill>
                <a:sym typeface="+mn-ea"/>
              </a:rPr>
              <a:t>Student's Books p. 70</a:t>
            </a:r>
            <a:endParaRPr lang="sr-Latn-RS" altLang="en-US" sz="26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altLang="en-US" dirty="0"/>
          </a:p>
        </p:txBody>
      </p:sp>
      <p:pic>
        <p:nvPicPr>
          <p:cNvPr id="5" name="Content Placeholder 4" descr="6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386965" y="1603375"/>
            <a:ext cx="4144010" cy="605980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sr-Latn-RS" altLang="en-US"/>
              <a:t>THIS / THAT / THESE / THOSE</a:t>
            </a:r>
            <a:endParaRPr lang="sr-Latn-RS" altLang="en-US"/>
          </a:p>
        </p:txBody>
      </p:sp>
      <p:pic>
        <p:nvPicPr>
          <p:cNvPr id="4" name="Content Placeholder 3" descr="97178093_535214437106224_154613668695244800_n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 rot="16200000">
            <a:off x="951230" y="1408430"/>
            <a:ext cx="2586990" cy="4434840"/>
          </a:xfrm>
          <a:prstGeom prst="rect">
            <a:avLst/>
          </a:prstGeom>
        </p:spPr>
      </p:pic>
      <p:pic>
        <p:nvPicPr>
          <p:cNvPr id="8" name="Content Placeholder 7" descr="Etymology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00270" y="2126615"/>
            <a:ext cx="3986530" cy="299910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sr-Latn-RS" altLang="en-US" sz="4400"/>
              <a:t>THIS / THAT / THESE / THOSE - practice</a:t>
            </a:r>
            <a:endParaRPr lang="sr-Latn-RS" alt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marL="0" indent="0">
              <a:buNone/>
            </a:pPr>
            <a:r>
              <a:rPr lang="sr-Latn-RS" altLang="en-US">
                <a:solidFill>
                  <a:schemeClr val="accent3"/>
                </a:solidFill>
              </a:rPr>
              <a:t>Student's Books, p. 71, Grammar part B</a:t>
            </a:r>
            <a:endParaRPr lang="sr-Latn-RS" altLang="en-US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altLang="en-US">
                <a:solidFill>
                  <a:schemeClr val="accent3"/>
                </a:solidFill>
              </a:rPr>
              <a:t>Choose the correct option to complete the sentences:</a:t>
            </a:r>
            <a:endParaRPr lang="sr-Latn-RS" altLang="en-US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altLang="en-US"/>
              <a:t>1. This / These sneakers are expensive.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/>
              <a:t>2. This / These shirt is red.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/>
              <a:t>3. That / Those sneakers are not expensive.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/>
              <a:t>4. That / Those shirt is blue.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/>
              <a:t>5. This / Those pens are blue.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/>
              <a:t>6. This / Those book is interesting.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/>
              <a:t>7. That / These dog is dangerous.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/>
              <a:t>8. That / These people are my friends.</a:t>
            </a:r>
            <a:endParaRPr lang="sr-Latn-R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sr-Latn-RS" altLang="en-US" sz="3200"/>
              <a:t>THIS / THAT / THESE / THOSE - practice (answers)</a:t>
            </a:r>
            <a:endParaRPr lang="sr-Latn-R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sr-Latn-RS" altLang="en-US">
                <a:solidFill>
                  <a:schemeClr val="accent3"/>
                </a:solidFill>
                <a:sym typeface="+mn-ea"/>
              </a:rPr>
              <a:t>Student's Books, p. 71, Grammar part B:</a:t>
            </a:r>
            <a:endParaRPr lang="sr-Latn-RS" altLang="en-US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altLang="en-US">
                <a:sym typeface="+mn-ea"/>
              </a:rPr>
              <a:t>1. This / </a:t>
            </a:r>
            <a:r>
              <a:rPr lang="sr-Latn-RS" altLang="en-US" u="sng">
                <a:solidFill>
                  <a:srgbClr val="C00000"/>
                </a:solidFill>
                <a:sym typeface="+mn-ea"/>
              </a:rPr>
              <a:t>These</a:t>
            </a:r>
            <a:r>
              <a:rPr lang="sr-Latn-RS" altLang="en-US">
                <a:sym typeface="+mn-ea"/>
              </a:rPr>
              <a:t> sneakers are expensive.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>
                <a:sym typeface="+mn-ea"/>
              </a:rPr>
              <a:t>2. </a:t>
            </a:r>
            <a:r>
              <a:rPr lang="sr-Latn-RS" altLang="en-US" u="sng">
                <a:solidFill>
                  <a:srgbClr val="C00000"/>
                </a:solidFill>
                <a:sym typeface="+mn-ea"/>
              </a:rPr>
              <a:t>This </a:t>
            </a:r>
            <a:r>
              <a:rPr lang="sr-Latn-RS" altLang="en-US">
                <a:sym typeface="+mn-ea"/>
              </a:rPr>
              <a:t>/ These shirt is red.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>
                <a:sym typeface="+mn-ea"/>
              </a:rPr>
              <a:t>3. That / </a:t>
            </a:r>
            <a:r>
              <a:rPr lang="sr-Latn-RS" altLang="en-US" u="sng">
                <a:solidFill>
                  <a:srgbClr val="C00000"/>
                </a:solidFill>
                <a:sym typeface="+mn-ea"/>
              </a:rPr>
              <a:t>Those</a:t>
            </a:r>
            <a:r>
              <a:rPr lang="sr-Latn-RS" altLang="en-US">
                <a:sym typeface="+mn-ea"/>
              </a:rPr>
              <a:t> sneakers are not expensive.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>
                <a:sym typeface="+mn-ea"/>
              </a:rPr>
              <a:t>4. </a:t>
            </a:r>
            <a:r>
              <a:rPr lang="sr-Latn-RS" altLang="en-US" u="sng">
                <a:solidFill>
                  <a:srgbClr val="C00000"/>
                </a:solidFill>
                <a:sym typeface="+mn-ea"/>
              </a:rPr>
              <a:t>That</a:t>
            </a:r>
            <a:r>
              <a:rPr lang="sr-Latn-RS" altLang="en-US">
                <a:sym typeface="+mn-ea"/>
              </a:rPr>
              <a:t> / Those shirt is blue.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>
                <a:sym typeface="+mn-ea"/>
              </a:rPr>
              <a:t>5. This / </a:t>
            </a:r>
            <a:r>
              <a:rPr lang="sr-Latn-RS" altLang="en-US" u="sng">
                <a:solidFill>
                  <a:srgbClr val="C00000"/>
                </a:solidFill>
                <a:sym typeface="+mn-ea"/>
              </a:rPr>
              <a:t>Those</a:t>
            </a:r>
            <a:r>
              <a:rPr lang="sr-Latn-RS" altLang="en-US">
                <a:sym typeface="+mn-ea"/>
              </a:rPr>
              <a:t> pens are blue.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>
                <a:sym typeface="+mn-ea"/>
              </a:rPr>
              <a:t>6. </a:t>
            </a:r>
            <a:r>
              <a:rPr lang="sr-Latn-RS" altLang="en-US" u="sng">
                <a:solidFill>
                  <a:srgbClr val="C00000"/>
                </a:solidFill>
                <a:sym typeface="+mn-ea"/>
              </a:rPr>
              <a:t>This</a:t>
            </a:r>
            <a:r>
              <a:rPr lang="sr-Latn-RS" altLang="en-US">
                <a:sym typeface="+mn-ea"/>
              </a:rPr>
              <a:t> / Those book is interesting.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>
                <a:sym typeface="+mn-ea"/>
              </a:rPr>
              <a:t>7. </a:t>
            </a:r>
            <a:r>
              <a:rPr lang="sr-Latn-RS" altLang="en-US" u="sng">
                <a:solidFill>
                  <a:srgbClr val="C00000"/>
                </a:solidFill>
                <a:sym typeface="+mn-ea"/>
              </a:rPr>
              <a:t>That</a:t>
            </a:r>
            <a:r>
              <a:rPr lang="sr-Latn-RS" altLang="en-US">
                <a:sym typeface="+mn-ea"/>
              </a:rPr>
              <a:t> / These dog is dangerous.</a:t>
            </a:r>
            <a:endParaRPr lang="sr-Latn-RS" altLang="en-US"/>
          </a:p>
          <a:p>
            <a:pPr marL="0" indent="0">
              <a:buNone/>
            </a:pPr>
            <a:r>
              <a:rPr lang="sr-Latn-RS" altLang="en-US">
                <a:sym typeface="+mn-ea"/>
              </a:rPr>
              <a:t>8. That / </a:t>
            </a:r>
            <a:r>
              <a:rPr lang="sr-Latn-RS" altLang="en-US" u="sng">
                <a:solidFill>
                  <a:srgbClr val="C00000"/>
                </a:solidFill>
                <a:sym typeface="+mn-ea"/>
              </a:rPr>
              <a:t>These</a:t>
            </a:r>
            <a:r>
              <a:rPr lang="sr-Latn-RS" altLang="en-US">
                <a:sym typeface="+mn-ea"/>
              </a:rPr>
              <a:t> people are my friends.</a:t>
            </a:r>
            <a:endParaRPr lang="sr-Latn-RS" alt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altLang="en-US" sz="4000" dirty="0" smtClean="0"/>
              <a:t>Activity </a:t>
            </a:r>
            <a:r>
              <a:rPr lang="en-US" sz="4000" dirty="0" smtClean="0"/>
              <a:t>book, </a:t>
            </a:r>
            <a:r>
              <a:rPr lang="sr-Latn-RS" altLang="en-US" sz="4000" dirty="0" smtClean="0"/>
              <a:t>p</a:t>
            </a:r>
            <a:r>
              <a:rPr lang="en-US" sz="4000" dirty="0" smtClean="0"/>
              <a:t>age </a:t>
            </a:r>
            <a:r>
              <a:rPr lang="sr-Latn-RS" altLang="en-US" sz="4000" dirty="0" smtClean="0">
                <a:solidFill>
                  <a:srgbClr val="FF0000"/>
                </a:solidFill>
              </a:rPr>
              <a:t>46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Latn-RS" altLang="en-US" sz="4000" dirty="0"/>
              <a:t>exercise </a:t>
            </a:r>
            <a:r>
              <a:rPr lang="sr-Latn-RS" altLang="en-US" sz="4000" dirty="0">
                <a:solidFill>
                  <a:srgbClr val="FF0000"/>
                </a:solidFill>
              </a:rPr>
              <a:t>2 </a:t>
            </a:r>
            <a:endParaRPr lang="sr-Latn-RS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dirty="0" smtClean="0">
                <a:sym typeface="+mn-ea"/>
              </a:rPr>
              <a:t>VOCABULAR</a:t>
            </a:r>
            <a:r>
              <a:rPr lang="sr-Latn-RS" altLang="en-US" dirty="0" smtClean="0">
                <a:sym typeface="+mn-ea"/>
              </a:rPr>
              <a:t>Y: </a:t>
            </a:r>
            <a:br>
              <a:rPr lang="sr-Latn-RS" altLang="en-US" dirty="0" smtClean="0">
                <a:sym typeface="+mn-ea"/>
              </a:rPr>
            </a:br>
            <a:r>
              <a:rPr lang="sr-Latn-RS" altLang="en-US" sz="3200" dirty="0" smtClean="0">
                <a:sym typeface="+mn-ea"/>
              </a:rPr>
              <a:t>match the words with their meaning</a:t>
            </a:r>
            <a:endParaRPr lang="sr-Latn-RS" altLang="en-US" sz="3200" dirty="0" smtClean="0"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1.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Important</a:t>
            </a:r>
            <a:r>
              <a:rPr lang="en-US" sz="2400" dirty="0" smtClean="0">
                <a:sym typeface="+mn-ea"/>
              </a:rPr>
              <a:t> /</a:t>
            </a:r>
            <a:r>
              <a:rPr lang="en-US" sz="2400" dirty="0" err="1" smtClean="0">
                <a:sym typeface="+mn-ea"/>
              </a:rPr>
              <a:t>ɪmˈpɔːt</a:t>
            </a:r>
            <a:r>
              <a:rPr lang="en-US" sz="2400" dirty="0" smtClean="0">
                <a:sym typeface="+mn-ea"/>
              </a:rPr>
              <a:t>(ə)</a:t>
            </a:r>
            <a:r>
              <a:rPr lang="en-US" sz="2400" dirty="0" err="1" smtClean="0">
                <a:sym typeface="+mn-ea"/>
              </a:rPr>
              <a:t>nt</a:t>
            </a:r>
            <a:r>
              <a:rPr lang="sr-Latn-RS" altLang="en-US" sz="2400" dirty="0" err="1" smtClean="0">
                <a:sym typeface="+mn-ea"/>
              </a:rPr>
              <a:t>/   </a:t>
            </a:r>
            <a:endParaRPr lang="en-US" sz="2400" dirty="0" smtClean="0"/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2.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Reward</a:t>
            </a:r>
            <a:r>
              <a:rPr lang="en-US" sz="2400" dirty="0" smtClean="0">
                <a:sym typeface="+mn-ea"/>
              </a:rPr>
              <a:t> /</a:t>
            </a:r>
            <a:r>
              <a:rPr lang="en-US" sz="2400" dirty="0" err="1" smtClean="0">
                <a:sym typeface="+mn-ea"/>
              </a:rPr>
              <a:t>rɪˈwɔːd</a:t>
            </a:r>
            <a:r>
              <a:rPr lang="en-US" sz="2400" dirty="0" smtClean="0">
                <a:sym typeface="+mn-ea"/>
              </a:rPr>
              <a:t>/ </a:t>
            </a:r>
            <a:endParaRPr lang="en-US" sz="2400" dirty="0" smtClean="0"/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3.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Sneaker</a:t>
            </a:r>
            <a:r>
              <a:rPr lang="en-US" sz="2400" dirty="0" smtClean="0">
                <a:sym typeface="+mn-ea"/>
              </a:rPr>
              <a:t> /ˈ</a:t>
            </a:r>
            <a:r>
              <a:rPr lang="en-US" sz="2400" dirty="0" err="1" smtClean="0">
                <a:sym typeface="+mn-ea"/>
              </a:rPr>
              <a:t>sniːkə</a:t>
            </a:r>
            <a:r>
              <a:rPr lang="en-US" sz="2400" dirty="0" smtClean="0">
                <a:sym typeface="+mn-ea"/>
              </a:rPr>
              <a:t>/ </a:t>
            </a:r>
            <a:endParaRPr lang="en-US" sz="2400" dirty="0" smtClean="0">
              <a:sym typeface="+mn-ea"/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4.</a:t>
            </a:r>
            <a:r>
              <a:rPr lang="sr-Latn-RS" altLang="en-US" sz="2400" dirty="0" smtClean="0">
                <a:solidFill>
                  <a:srgbClr val="FF0000"/>
                </a:solidFill>
                <a:sym typeface="+mn-ea"/>
              </a:rPr>
              <a:t>Deserve </a:t>
            </a:r>
            <a:r>
              <a:rPr lang="sr-Latn-RS" altLang="en-US" sz="2400" dirty="0" smtClean="0">
                <a:sym typeface="+mn-ea"/>
              </a:rPr>
              <a:t>/dɪˈzəːv/</a:t>
            </a:r>
            <a:endParaRPr lang="sr-Latn-RS" altLang="en-US" sz="2400" dirty="0" smtClean="0">
              <a:solidFill>
                <a:schemeClr val="tx1"/>
              </a:solidFill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5.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Ruin</a:t>
            </a:r>
            <a:r>
              <a:rPr lang="en-US" sz="2400" dirty="0" smtClean="0">
                <a:sym typeface="+mn-ea"/>
              </a:rPr>
              <a:t> /ˈ</a:t>
            </a:r>
            <a:r>
              <a:rPr lang="en-US" sz="2400" dirty="0" err="1" smtClean="0">
                <a:sym typeface="+mn-ea"/>
              </a:rPr>
              <a:t>ruːɪn</a:t>
            </a:r>
            <a:r>
              <a:rPr lang="en-US" sz="2400" dirty="0" smtClean="0">
                <a:sym typeface="+mn-ea"/>
              </a:rPr>
              <a:t>/ </a:t>
            </a:r>
            <a:endParaRPr lang="en-US" sz="2400" dirty="0" smtClean="0"/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200" dirty="0" smtClean="0">
                <a:solidFill>
                  <a:schemeClr val="tx1"/>
                </a:solidFill>
                <a:sym typeface="+mn-ea"/>
              </a:rPr>
              <a:t>5.</a:t>
            </a:r>
            <a:r>
              <a:rPr lang="en-US" sz="2200" dirty="0" smtClean="0">
                <a:solidFill>
                  <a:srgbClr val="FF0000"/>
                </a:solidFill>
                <a:sym typeface="+mn-ea"/>
              </a:rPr>
              <a:t>Inexpensive</a:t>
            </a:r>
            <a:r>
              <a:rPr lang="en-US" sz="2200" dirty="0" smtClean="0">
                <a:sym typeface="+mn-ea"/>
              </a:rPr>
              <a:t> /ˌ</a:t>
            </a:r>
            <a:r>
              <a:rPr lang="en-US" sz="2200" dirty="0" err="1" smtClean="0">
                <a:sym typeface="+mn-ea"/>
              </a:rPr>
              <a:t>ɪn.ɪkˈspen.sɪv</a:t>
            </a:r>
            <a:r>
              <a:rPr lang="en-US" sz="2200" dirty="0" smtClean="0">
                <a:sym typeface="+mn-ea"/>
              </a:rPr>
              <a:t>/ </a:t>
            </a:r>
            <a:endParaRPr lang="sr-Latn-RS" alt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p>
            <a:pPr marL="0" indent="0">
              <a:buNone/>
            </a:pPr>
            <a:r>
              <a:rPr lang="sr-Latn-RS" altLang="en-US" sz="2200"/>
              <a:t>a)s</a:t>
            </a:r>
            <a:r>
              <a:rPr lang="en-US" sz="2200" dirty="0" smtClean="0">
                <a:sym typeface="+mn-ea"/>
              </a:rPr>
              <a:t>omething given in exchange for good behavior or good work</a:t>
            </a:r>
            <a:endParaRPr lang="en-US" sz="2200" dirty="0" smtClean="0">
              <a:sym typeface="+mn-ea"/>
            </a:endParaRPr>
          </a:p>
          <a:p>
            <a:pPr marL="0" indent="0">
              <a:buNone/>
            </a:pPr>
            <a:r>
              <a:rPr lang="sr-Latn-RS" altLang="en-US" sz="2200"/>
              <a:t>b)t</a:t>
            </a:r>
            <a:r>
              <a:rPr lang="en-US" sz="2200" dirty="0" smtClean="0">
                <a:sym typeface="+mn-ea"/>
              </a:rPr>
              <a:t>o spoil or destroy something completely</a:t>
            </a:r>
            <a:endParaRPr lang="en-US" sz="2200" dirty="0" smtClean="0"/>
          </a:p>
          <a:p>
            <a:pPr marL="0" indent="0">
              <a:buNone/>
            </a:pPr>
            <a:r>
              <a:rPr lang="sr-Latn-RS" altLang="en-US" sz="2200"/>
              <a:t>c)n</a:t>
            </a:r>
            <a:r>
              <a:rPr lang="en-US" sz="2200" dirty="0" smtClean="0">
                <a:sym typeface="+mn-ea"/>
              </a:rPr>
              <a:t>ecessary or of great value</a:t>
            </a:r>
            <a:endParaRPr lang="en-US" sz="2200" dirty="0" smtClean="0">
              <a:sym typeface="+mn-ea"/>
            </a:endParaRPr>
          </a:p>
          <a:p>
            <a:pPr marL="0" indent="0">
              <a:buNone/>
            </a:pPr>
            <a:r>
              <a:rPr lang="sr-Latn-RS" altLang="en-US" sz="2200"/>
              <a:t>d)a</a:t>
            </a:r>
            <a:r>
              <a:rPr lang="en-US" sz="2200" dirty="0" smtClean="0">
                <a:sym typeface="+mn-ea"/>
              </a:rPr>
              <a:t> type of light, comfortable shoe that is suitable for playing sports</a:t>
            </a:r>
            <a:endParaRPr lang="en-US" sz="2200" dirty="0" smtClean="0"/>
          </a:p>
          <a:p>
            <a:pPr marL="0" indent="0">
              <a:buNone/>
            </a:pPr>
            <a:r>
              <a:rPr lang="sr-Latn-RS" altLang="en-US" sz="2200"/>
              <a:t>e)n</a:t>
            </a:r>
            <a:r>
              <a:rPr lang="en-US" sz="2200" dirty="0" smtClean="0">
                <a:sym typeface="+mn-ea"/>
              </a:rPr>
              <a:t>ot costing a lot of money.</a:t>
            </a:r>
            <a:endParaRPr lang="en-US" sz="2200" dirty="0" smtClean="0"/>
          </a:p>
          <a:p>
            <a:pPr marL="0" indent="0">
              <a:buNone/>
            </a:pPr>
            <a:r>
              <a:rPr lang="sr-Latn-RS" altLang="en-US" sz="2200"/>
              <a:t>f)t</a:t>
            </a:r>
            <a:r>
              <a:rPr lang="en-US" sz="2200" dirty="0" smtClean="0">
                <a:sym typeface="+mn-ea"/>
              </a:rPr>
              <a:t>o be given something because of the way you have behaved or the qualities you have</a:t>
            </a:r>
            <a:endParaRPr lang="en-US" altLang="en-US" sz="2200" dirty="0" smtClean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dirty="0" smtClean="0">
                <a:sym typeface="+mn-ea"/>
              </a:rPr>
              <a:t>VOCABULAR</a:t>
            </a:r>
            <a:r>
              <a:rPr lang="sr-Latn-RS" altLang="en-US" dirty="0" smtClean="0">
                <a:sym typeface="+mn-ea"/>
              </a:rPr>
              <a:t>Y: </a:t>
            </a:r>
            <a:br>
              <a:rPr lang="sr-Latn-RS" altLang="en-US" dirty="0" smtClean="0">
                <a:sym typeface="+mn-ea"/>
              </a:rPr>
            </a:br>
            <a:r>
              <a:rPr lang="sr-Latn-RS" altLang="en-US" sz="3200" dirty="0" smtClean="0">
                <a:sym typeface="+mn-ea"/>
              </a:rPr>
              <a:t>Match the words with their meaning (key).</a:t>
            </a:r>
            <a:endParaRPr lang="sr-Latn-RS" altLang="en-US" sz="3200" dirty="0" smtClean="0"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1.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Important</a:t>
            </a:r>
            <a:r>
              <a:rPr lang="en-US" sz="2400" dirty="0" smtClean="0">
                <a:sym typeface="+mn-ea"/>
              </a:rPr>
              <a:t> /</a:t>
            </a:r>
            <a:r>
              <a:rPr lang="en-US" sz="2400" dirty="0" err="1" smtClean="0">
                <a:sym typeface="+mn-ea"/>
              </a:rPr>
              <a:t>ɪmˈpɔːt</a:t>
            </a:r>
            <a:r>
              <a:rPr lang="en-US" sz="2400" dirty="0" smtClean="0">
                <a:sym typeface="+mn-ea"/>
              </a:rPr>
              <a:t>(ə)</a:t>
            </a:r>
            <a:r>
              <a:rPr lang="en-US" sz="2400" dirty="0" err="1" smtClean="0">
                <a:sym typeface="+mn-ea"/>
              </a:rPr>
              <a:t>nt</a:t>
            </a:r>
            <a:r>
              <a:rPr lang="sr-Latn-RS" altLang="en-US" sz="2400" dirty="0" err="1" smtClean="0">
                <a:sym typeface="+mn-ea"/>
              </a:rPr>
              <a:t>/   </a:t>
            </a:r>
            <a:endParaRPr lang="en-US" sz="2400" dirty="0" smtClean="0"/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2.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Reward</a:t>
            </a:r>
            <a:r>
              <a:rPr lang="en-US" sz="2400" dirty="0" smtClean="0">
                <a:sym typeface="+mn-ea"/>
              </a:rPr>
              <a:t> /</a:t>
            </a:r>
            <a:r>
              <a:rPr lang="en-US" sz="2400" dirty="0" err="1" smtClean="0">
                <a:sym typeface="+mn-ea"/>
              </a:rPr>
              <a:t>rɪˈwɔːd</a:t>
            </a:r>
            <a:r>
              <a:rPr lang="en-US" sz="2400" dirty="0" smtClean="0">
                <a:sym typeface="+mn-ea"/>
              </a:rPr>
              <a:t>/ </a:t>
            </a:r>
            <a:endParaRPr lang="en-US" sz="2400" dirty="0" smtClean="0"/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3.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Sneaker</a:t>
            </a:r>
            <a:r>
              <a:rPr lang="en-US" sz="2400" dirty="0" smtClean="0">
                <a:sym typeface="+mn-ea"/>
              </a:rPr>
              <a:t> /ˈ</a:t>
            </a:r>
            <a:r>
              <a:rPr lang="en-US" sz="2400" dirty="0" err="1" smtClean="0">
                <a:sym typeface="+mn-ea"/>
              </a:rPr>
              <a:t>sniːkə</a:t>
            </a:r>
            <a:r>
              <a:rPr lang="en-US" sz="2400" dirty="0" smtClean="0">
                <a:sym typeface="+mn-ea"/>
              </a:rPr>
              <a:t>/ </a:t>
            </a:r>
            <a:endParaRPr lang="en-US" sz="2400" dirty="0" smtClean="0">
              <a:sym typeface="+mn-ea"/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4.</a:t>
            </a:r>
            <a:r>
              <a:rPr lang="sr-Latn-RS" altLang="en-US" sz="2400" dirty="0" smtClean="0">
                <a:solidFill>
                  <a:srgbClr val="FF0000"/>
                </a:solidFill>
                <a:sym typeface="+mn-ea"/>
              </a:rPr>
              <a:t>Deserve </a:t>
            </a:r>
            <a:r>
              <a:rPr lang="sr-Latn-RS" altLang="en-US" sz="2400" dirty="0" smtClean="0">
                <a:sym typeface="+mn-ea"/>
              </a:rPr>
              <a:t>/dɪˈzəːv/</a:t>
            </a:r>
            <a:endParaRPr lang="sr-Latn-RS" altLang="en-US" sz="2400" dirty="0" smtClean="0">
              <a:solidFill>
                <a:schemeClr val="tx1"/>
              </a:solidFill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400" dirty="0" smtClean="0">
                <a:solidFill>
                  <a:schemeClr val="tx1"/>
                </a:solidFill>
                <a:sym typeface="+mn-ea"/>
              </a:rPr>
              <a:t>5.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Ruin</a:t>
            </a:r>
            <a:r>
              <a:rPr lang="en-US" sz="2400" dirty="0" smtClean="0">
                <a:sym typeface="+mn-ea"/>
              </a:rPr>
              <a:t> /ˈ</a:t>
            </a:r>
            <a:r>
              <a:rPr lang="en-US" sz="2400" dirty="0" err="1" smtClean="0">
                <a:sym typeface="+mn-ea"/>
              </a:rPr>
              <a:t>ruːɪn</a:t>
            </a:r>
            <a:r>
              <a:rPr lang="en-US" sz="2400" dirty="0" smtClean="0">
                <a:sym typeface="+mn-ea"/>
              </a:rPr>
              <a:t>/ </a:t>
            </a:r>
            <a:endParaRPr lang="en-US" sz="2400" dirty="0" smtClean="0"/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 sz="2200" dirty="0" smtClean="0">
                <a:solidFill>
                  <a:schemeClr val="tx1"/>
                </a:solidFill>
                <a:sym typeface="+mn-ea"/>
              </a:rPr>
              <a:t>5.</a:t>
            </a:r>
            <a:r>
              <a:rPr lang="en-US" sz="2200" dirty="0" smtClean="0">
                <a:solidFill>
                  <a:srgbClr val="FF0000"/>
                </a:solidFill>
                <a:sym typeface="+mn-ea"/>
              </a:rPr>
              <a:t>Inexpensive</a:t>
            </a:r>
            <a:r>
              <a:rPr lang="en-US" sz="2200" dirty="0" smtClean="0">
                <a:sym typeface="+mn-ea"/>
              </a:rPr>
              <a:t> /ˌ</a:t>
            </a:r>
            <a:r>
              <a:rPr lang="en-US" sz="2200" dirty="0" err="1" smtClean="0">
                <a:sym typeface="+mn-ea"/>
              </a:rPr>
              <a:t>ɪn.ɪkˈspen.sɪv</a:t>
            </a:r>
            <a:r>
              <a:rPr lang="en-US" sz="2200" dirty="0" smtClean="0">
                <a:sym typeface="+mn-ea"/>
              </a:rPr>
              <a:t>/ </a:t>
            </a:r>
            <a:endParaRPr lang="sr-Latn-RS" alt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p>
            <a:pPr marL="0" indent="0">
              <a:buNone/>
            </a:pPr>
            <a:r>
              <a:rPr lang="sr-Latn-RS" altLang="en-US" sz="2200"/>
              <a:t>a)s</a:t>
            </a:r>
            <a:r>
              <a:rPr lang="en-US" sz="2200" dirty="0" smtClean="0">
                <a:sym typeface="+mn-ea"/>
              </a:rPr>
              <a:t>omething given in exchange for good behavior or good work</a:t>
            </a:r>
            <a:endParaRPr lang="en-US" sz="2200" dirty="0" smtClean="0">
              <a:sym typeface="+mn-ea"/>
            </a:endParaRPr>
          </a:p>
          <a:p>
            <a:pPr marL="0" indent="0">
              <a:buNone/>
            </a:pPr>
            <a:r>
              <a:rPr lang="sr-Latn-RS" altLang="en-US" sz="2200"/>
              <a:t>b)t</a:t>
            </a:r>
            <a:r>
              <a:rPr lang="en-US" sz="2200" dirty="0" smtClean="0">
                <a:sym typeface="+mn-ea"/>
              </a:rPr>
              <a:t>o spoil or destroy something completely</a:t>
            </a:r>
            <a:endParaRPr lang="en-US" sz="2200" dirty="0" smtClean="0"/>
          </a:p>
          <a:p>
            <a:pPr marL="0" indent="0">
              <a:buNone/>
            </a:pPr>
            <a:r>
              <a:rPr lang="sr-Latn-RS" altLang="en-US" sz="2200"/>
              <a:t>c)n</a:t>
            </a:r>
            <a:r>
              <a:rPr lang="en-US" sz="2200" dirty="0" smtClean="0">
                <a:sym typeface="+mn-ea"/>
              </a:rPr>
              <a:t>ecessary or of great value</a:t>
            </a:r>
            <a:endParaRPr lang="en-US" sz="2200" dirty="0" smtClean="0">
              <a:sym typeface="+mn-ea"/>
            </a:endParaRPr>
          </a:p>
          <a:p>
            <a:pPr marL="0" indent="0">
              <a:buNone/>
            </a:pPr>
            <a:r>
              <a:rPr lang="sr-Latn-RS" altLang="en-US" sz="2200"/>
              <a:t>d)a</a:t>
            </a:r>
            <a:r>
              <a:rPr lang="en-US" sz="2200" dirty="0" smtClean="0">
                <a:sym typeface="+mn-ea"/>
              </a:rPr>
              <a:t> type of light, comfortable shoe that is suitable for playing sports</a:t>
            </a:r>
            <a:endParaRPr lang="en-US" sz="2200" dirty="0" smtClean="0"/>
          </a:p>
          <a:p>
            <a:pPr marL="0" indent="0">
              <a:buNone/>
            </a:pPr>
            <a:r>
              <a:rPr lang="sr-Latn-RS" altLang="en-US" sz="2200"/>
              <a:t>e)n</a:t>
            </a:r>
            <a:r>
              <a:rPr lang="en-US" sz="2200" dirty="0" smtClean="0">
                <a:sym typeface="+mn-ea"/>
              </a:rPr>
              <a:t>ot costing a lot of money.</a:t>
            </a:r>
            <a:endParaRPr lang="en-US" sz="2200" dirty="0" smtClean="0"/>
          </a:p>
          <a:p>
            <a:pPr marL="0" indent="0">
              <a:buNone/>
            </a:pPr>
            <a:r>
              <a:rPr lang="sr-Latn-RS" altLang="en-US" sz="2200"/>
              <a:t>f)</a:t>
            </a:r>
            <a:r>
              <a:rPr lang="sr-Latn-RS" altLang="en-US" sz="2200">
                <a:sym typeface="+mn-ea"/>
              </a:rPr>
              <a:t>t</a:t>
            </a:r>
            <a:r>
              <a:rPr lang="en-US" sz="2200" dirty="0" smtClean="0">
                <a:sym typeface="+mn-ea"/>
              </a:rPr>
              <a:t>o be given something because of the way you have behaved or the qualities you have</a:t>
            </a:r>
            <a:endParaRPr lang="en-US" altLang="en-US" sz="2200" dirty="0" smtClean="0">
              <a:sym typeface="+mn-ea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21025" y="2209800"/>
            <a:ext cx="1527175" cy="6610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20820" y="2356485"/>
            <a:ext cx="703580" cy="130111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1"/>
          </p:cNvCxnSpPr>
          <p:nvPr/>
        </p:nvCxnSpPr>
        <p:spPr>
          <a:xfrm>
            <a:off x="3077845" y="3413760"/>
            <a:ext cx="1570355" cy="72390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63875" y="4057015"/>
            <a:ext cx="1584325" cy="135318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620645" y="2895600"/>
            <a:ext cx="2027555" cy="163258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35120" y="5042535"/>
            <a:ext cx="513080" cy="6286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sr-Latn-RS" altLang="en-US" sz="3200" dirty="0"/>
              <a:t>Student's books, page 71, exercise 1:</a:t>
            </a:r>
            <a:endParaRPr lang="sr-Latn-RS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accent3"/>
                </a:solidFill>
              </a:rPr>
              <a:t>1. Find the words from the text among these jumbled letters and fill in the blanks:</a:t>
            </a:r>
            <a:endParaRPr lang="en-US" dirty="0" smtClean="0">
              <a:solidFill>
                <a:schemeClr val="accent3"/>
              </a:solidFill>
            </a:endParaRPr>
          </a:p>
          <a:p>
            <a:pPr algn="just">
              <a:buNone/>
            </a:pPr>
            <a:r>
              <a:rPr lang="en-US" dirty="0" smtClean="0"/>
              <a:t>1. This shirt costs only six dollars.It is _ _ _ _ _ _ _ _ _ _ _ . (</a:t>
            </a:r>
            <a:r>
              <a:rPr lang="en-US" dirty="0" err="1" smtClean="0">
                <a:solidFill>
                  <a:schemeClr val="accent6"/>
                </a:solidFill>
              </a:rPr>
              <a:t>ipnvesexien</a:t>
            </a:r>
            <a:r>
              <a:rPr lang="en-US" dirty="0" smtClean="0"/>
              <a:t>).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2. Jane and Maggie are good students and they _ _ _ _ _ _ (</a:t>
            </a:r>
            <a:r>
              <a:rPr lang="en-US" dirty="0" err="1" smtClean="0">
                <a:solidFill>
                  <a:schemeClr val="accent6"/>
                </a:solidFill>
              </a:rPr>
              <a:t>edvesre</a:t>
            </a:r>
            <a:r>
              <a:rPr lang="en-US" dirty="0" smtClean="0"/>
              <a:t>) excellent grades.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3. Steve is the best _ _ _ _ _ _ (</a:t>
            </a:r>
            <a:r>
              <a:rPr lang="en-US" dirty="0" err="1" smtClean="0">
                <a:solidFill>
                  <a:schemeClr val="accent6"/>
                </a:solidFill>
              </a:rPr>
              <a:t>yprale</a:t>
            </a:r>
            <a:r>
              <a:rPr lang="en-US" dirty="0" smtClean="0"/>
              <a:t>) in the team.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4. Why do you always _ _ _ _ (</a:t>
            </a:r>
            <a:r>
              <a:rPr lang="en-US" dirty="0" err="1" smtClean="0">
                <a:solidFill>
                  <a:schemeClr val="accent6"/>
                </a:solidFill>
              </a:rPr>
              <a:t>ewra</a:t>
            </a:r>
            <a:r>
              <a:rPr lang="en-US" dirty="0" smtClean="0"/>
              <a:t>) the same jacket as me?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5. I will buy a new pair of _ _ _ _ _ _ _ _ (</a:t>
            </a:r>
            <a:r>
              <a:rPr lang="en-US" dirty="0" err="1" smtClean="0">
                <a:solidFill>
                  <a:schemeClr val="accent6"/>
                </a:solidFill>
              </a:rPr>
              <a:t>esarnkes</a:t>
            </a:r>
            <a:r>
              <a:rPr lang="en-US" dirty="0" smtClean="0"/>
              <a:t>). 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sr-Latn-RS" altLang="en-US" sz="3200" dirty="0">
                <a:sym typeface="+mn-ea"/>
              </a:rPr>
              <a:t>Student's books, page 71, exercise 1 (answers):</a:t>
            </a:r>
            <a:endParaRPr lang="sr-Latn-RS" altLang="en-US" sz="3200" dirty="0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accent3"/>
                </a:solidFill>
              </a:rPr>
              <a:t>1. Find the words from the text among these jumbled letters and fill in the blanks:</a:t>
            </a:r>
            <a:endParaRPr lang="en-US" dirty="0" smtClean="0">
              <a:solidFill>
                <a:schemeClr val="accent3"/>
              </a:solidFill>
            </a:endParaRPr>
          </a:p>
          <a:p>
            <a:pPr algn="just">
              <a:buNone/>
            </a:pPr>
            <a:r>
              <a:rPr lang="en-US" dirty="0" smtClean="0"/>
              <a:t>1. This shirt costs only six dollars.It is </a:t>
            </a:r>
            <a:r>
              <a:rPr lang="en-US" dirty="0" smtClean="0">
                <a:solidFill>
                  <a:schemeClr val="accent6"/>
                </a:solidFill>
              </a:rPr>
              <a:t>inexpensive</a:t>
            </a:r>
            <a:r>
              <a:rPr lang="en-US" dirty="0" smtClean="0"/>
              <a:t>. (</a:t>
            </a:r>
            <a:r>
              <a:rPr lang="en-US" dirty="0" err="1" smtClean="0"/>
              <a:t>ipnvesexien</a:t>
            </a:r>
            <a:r>
              <a:rPr lang="en-US" dirty="0" smtClean="0"/>
              <a:t>).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2. Jane and Maggie are good students and  </a:t>
            </a:r>
            <a:r>
              <a:rPr lang="en-US" dirty="0" smtClean="0">
                <a:solidFill>
                  <a:schemeClr val="accent6"/>
                </a:solidFill>
              </a:rPr>
              <a:t>deserve </a:t>
            </a:r>
            <a:r>
              <a:rPr lang="en-US" dirty="0" smtClean="0"/>
              <a:t>(</a:t>
            </a:r>
            <a:r>
              <a:rPr lang="en-US" dirty="0" err="1" smtClean="0"/>
              <a:t>edvesre</a:t>
            </a:r>
            <a:r>
              <a:rPr lang="en-US" dirty="0" smtClean="0"/>
              <a:t>) excellent grades.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3. Steve is the best  </a:t>
            </a:r>
            <a:r>
              <a:rPr lang="en-US" dirty="0" smtClean="0">
                <a:solidFill>
                  <a:schemeClr val="accent6"/>
                </a:solidFill>
              </a:rPr>
              <a:t>player </a:t>
            </a:r>
            <a:r>
              <a:rPr lang="en-US" dirty="0" smtClean="0"/>
              <a:t>(</a:t>
            </a:r>
            <a:r>
              <a:rPr lang="en-US" dirty="0" err="1" smtClean="0"/>
              <a:t>yprale</a:t>
            </a:r>
            <a:r>
              <a:rPr lang="en-US" dirty="0" smtClean="0"/>
              <a:t>) in the team.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4. Why do you always </a:t>
            </a:r>
            <a:r>
              <a:rPr lang="en-US" dirty="0" smtClean="0">
                <a:solidFill>
                  <a:schemeClr val="accent6"/>
                </a:solidFill>
              </a:rPr>
              <a:t>wear </a:t>
            </a:r>
            <a:r>
              <a:rPr lang="en-US" dirty="0" smtClean="0"/>
              <a:t>(</a:t>
            </a:r>
            <a:r>
              <a:rPr lang="en-US" dirty="0" err="1" smtClean="0"/>
              <a:t>ewra</a:t>
            </a:r>
            <a:r>
              <a:rPr lang="en-US" dirty="0" smtClean="0"/>
              <a:t>) the same jacket as me?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5. I will buy a new pair of </a:t>
            </a:r>
            <a:r>
              <a:rPr lang="en-US" dirty="0" smtClean="0">
                <a:solidFill>
                  <a:schemeClr val="accent6"/>
                </a:solidFill>
              </a:rPr>
              <a:t>sneakers </a:t>
            </a:r>
            <a:r>
              <a:rPr lang="en-US" dirty="0" smtClean="0"/>
              <a:t>(</a:t>
            </a:r>
            <a:r>
              <a:rPr lang="en-US" dirty="0" err="1" smtClean="0"/>
              <a:t>esarnkes</a:t>
            </a:r>
            <a:r>
              <a:rPr lang="en-US" dirty="0" smtClean="0"/>
              <a:t>).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GRAMMAR: FUTURE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algn="just"/>
            <a:r>
              <a:rPr lang="en-US" sz="2400" b="1" dirty="0" smtClean="0"/>
              <a:t>Positive </a:t>
            </a:r>
            <a:r>
              <a:rPr lang="en-US" sz="2400" b="1" dirty="0"/>
              <a:t>f</a:t>
            </a:r>
            <a:r>
              <a:rPr lang="en-US" sz="2400" b="1" dirty="0" smtClean="0"/>
              <a:t>orm: Will + Infinitive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dirty="0" smtClean="0"/>
              <a:t>    I </a:t>
            </a:r>
            <a:r>
              <a:rPr lang="en-US" sz="2400" dirty="0" smtClean="0">
                <a:solidFill>
                  <a:schemeClr val="accent6"/>
                </a:solidFill>
              </a:rPr>
              <a:t>will</a:t>
            </a:r>
            <a:r>
              <a:rPr lang="en-US" sz="2400" dirty="0" smtClean="0"/>
              <a:t> </a:t>
            </a:r>
            <a:r>
              <a:rPr lang="sr-Latn-RS" altLang="en-US" sz="2400" dirty="0" smtClean="0"/>
              <a:t>m</a:t>
            </a:r>
            <a:r>
              <a:rPr lang="en-US" sz="2400" dirty="0" smtClean="0"/>
              <a:t>eet you later. (Short form: I’ll)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  It </a:t>
            </a:r>
            <a:r>
              <a:rPr lang="en-US" sz="2400" dirty="0" smtClean="0">
                <a:solidFill>
                  <a:schemeClr val="accent6"/>
                </a:solidFill>
              </a:rPr>
              <a:t>will</a:t>
            </a:r>
            <a:r>
              <a:rPr lang="en-US" sz="2400" dirty="0" smtClean="0"/>
              <a:t> rain tomorrow.  (Short form: It’ll)</a:t>
            </a:r>
            <a:endParaRPr lang="en-US" sz="2400" dirty="0" smtClean="0"/>
          </a:p>
          <a:p>
            <a:pPr algn="just">
              <a:buNone/>
            </a:pPr>
            <a:endParaRPr lang="en-US" sz="2400" dirty="0"/>
          </a:p>
          <a:p>
            <a:pPr algn="just">
              <a:buFontTx/>
              <a:buChar char="-"/>
            </a:pPr>
            <a:r>
              <a:rPr lang="en-US" sz="2400" b="1" dirty="0" smtClean="0"/>
              <a:t>Negative form Will + not (Won’t)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  I </a:t>
            </a:r>
            <a:r>
              <a:rPr lang="en-US" sz="2400" dirty="0" smtClean="0">
                <a:solidFill>
                  <a:schemeClr val="accent6"/>
                </a:solidFill>
              </a:rPr>
              <a:t>will not </a:t>
            </a:r>
            <a:r>
              <a:rPr lang="en-US" sz="2400" dirty="0" smtClean="0"/>
              <a:t>go. (I won’t)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pPr algn="just">
              <a:buFontTx/>
              <a:buChar char="-"/>
            </a:pPr>
            <a:r>
              <a:rPr lang="en-US" sz="2400" b="1" dirty="0" smtClean="0"/>
              <a:t>Interrogative/Question form: Inversion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dirty="0" smtClean="0"/>
              <a:t>   </a:t>
            </a:r>
            <a:r>
              <a:rPr lang="en-US" sz="2400" u="sng" dirty="0" smtClean="0"/>
              <a:t> </a:t>
            </a:r>
            <a:r>
              <a:rPr lang="sr-Latn-RS" altLang="en-US" sz="2400" u="sng" dirty="0" smtClean="0"/>
              <a:t>He</a:t>
            </a:r>
            <a:r>
              <a:rPr lang="en-US" sz="2400" u="sng" dirty="0" smtClean="0"/>
              <a:t> will </a:t>
            </a:r>
            <a:r>
              <a:rPr lang="sr-Latn-RS" altLang="en-US" sz="2400" u="sng" dirty="0" smtClean="0"/>
              <a:t>be at home</a:t>
            </a:r>
            <a:r>
              <a:rPr lang="en-US" sz="2400" dirty="0" smtClean="0"/>
              <a:t> . – </a:t>
            </a:r>
            <a:r>
              <a:rPr lang="en-US" sz="2400" dirty="0" smtClean="0">
                <a:solidFill>
                  <a:schemeClr val="accent6"/>
                </a:solidFill>
              </a:rPr>
              <a:t>Will </a:t>
            </a:r>
            <a:r>
              <a:rPr lang="sr-Latn-RS" altLang="en-US" sz="2400" dirty="0" smtClean="0">
                <a:solidFill>
                  <a:schemeClr val="accent6"/>
                </a:solidFill>
              </a:rPr>
              <a:t>he </a:t>
            </a:r>
            <a:r>
              <a:rPr lang="sr-Latn-RS" altLang="en-US" sz="2400" dirty="0" smtClean="0">
                <a:solidFill>
                  <a:schemeClr val="tx1"/>
                </a:solidFill>
              </a:rPr>
              <a:t>be at home</a:t>
            </a:r>
            <a:r>
              <a:rPr lang="en-US" sz="2400" dirty="0" smtClean="0"/>
              <a:t>? 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 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  <a:endParaRPr lang="en-US" sz="2000" dirty="0" smtClean="0"/>
          </a:p>
          <a:p>
            <a:pPr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simple- </a:t>
            </a:r>
            <a:r>
              <a:rPr lang="sr-Latn-RS" altLang="en-US" dirty="0" smtClean="0"/>
              <a:t>e</a:t>
            </a:r>
            <a:r>
              <a:rPr lang="sr-Latn-RS" altLang="en-US" dirty="0" smtClean="0"/>
              <a:t>xamples:</a:t>
            </a:r>
            <a:endParaRPr lang="sr-Latn-R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FontTx/>
              <a:buNone/>
            </a:pPr>
            <a:r>
              <a:rPr lang="sr-Latn-RS" altLang="en-US" sz="2000" dirty="0" smtClean="0">
                <a:solidFill>
                  <a:srgbClr val="FF0000"/>
                </a:solidFill>
              </a:rPr>
              <a:t>    </a:t>
            </a:r>
            <a:endParaRPr lang="sr-Latn-RS" altLang="en-US" sz="2000" dirty="0">
              <a:sym typeface="+mn-ea"/>
            </a:endParaRPr>
          </a:p>
          <a:p>
            <a:pPr marL="0" indent="0" algn="just">
              <a:buFontTx/>
              <a:buNone/>
            </a:pPr>
            <a:endParaRPr lang="sr-Latn-RS" altLang="en-US" sz="2000"/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sr-Latn-RS" altLang="en-US" sz="2000"/>
          </a:p>
          <a:p>
            <a:pPr marL="0" indent="0" algn="just">
              <a:buFontTx/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sr-Latn-RS" altLang="en-US" sz="2000">
                <a:sym typeface="+mn-ea"/>
              </a:rPr>
              <a:t>     </a:t>
            </a:r>
            <a:endParaRPr lang="sr-Latn-RS" altLang="en-US" sz="2000" dirty="0">
              <a:sym typeface="+mn-ea"/>
            </a:endParaRPr>
          </a:p>
        </p:txBody>
      </p:sp>
      <p:pic>
        <p:nvPicPr>
          <p:cNvPr id="4" name="Content Placeholder 3" descr="images"/>
          <p:cNvPicPr>
            <a:picLocks noChangeAspect="1"/>
          </p:cNvPicPr>
          <p:nvPr>
            <p:ph sz="half" idx="4294967295"/>
          </p:nvPr>
        </p:nvPicPr>
        <p:blipFill>
          <a:blip r:embed="rId1"/>
          <a:stretch>
            <a:fillRect/>
          </a:stretch>
        </p:blipFill>
        <p:spPr>
          <a:xfrm>
            <a:off x="5687060" y="2021205"/>
            <a:ext cx="2857500" cy="1600200"/>
          </a:xfrm>
          <a:prstGeom prst="rect">
            <a:avLst/>
          </a:prstGeom>
        </p:spPr>
      </p:pic>
      <p:pic>
        <p:nvPicPr>
          <p:cNvPr id="5" name="Picture 4" descr="image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345" y="4263390"/>
            <a:ext cx="5287010" cy="1914525"/>
          </a:xfrm>
          <a:prstGeom prst="rect">
            <a:avLst/>
          </a:prstGeom>
        </p:spPr>
      </p:pic>
      <p:pic>
        <p:nvPicPr>
          <p:cNvPr id="7" name="Picture 6" descr="cebe81ddb5e162b0592f67a3f0f48b3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63390"/>
            <a:ext cx="3319145" cy="2269490"/>
          </a:xfrm>
          <a:prstGeom prst="rect">
            <a:avLst/>
          </a:prstGeom>
        </p:spPr>
      </p:pic>
      <p:pic>
        <p:nvPicPr>
          <p:cNvPr id="9" name="Picture 8" descr="grammar-review-verb-tenses-35-6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685" y="1738630"/>
            <a:ext cx="4728845" cy="2524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sr-Latn-RS" altLang="en-US"/>
              <a:t>Future simple: practice</a:t>
            </a:r>
            <a:endParaRPr lang="sr-Latn-R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sr-Latn-RS" altLang="en-US">
                <a:solidFill>
                  <a:schemeClr val="tx2"/>
                </a:solidFill>
                <a:sym typeface="+mn-ea"/>
              </a:rPr>
              <a:t>Student's books, p.71; Grammar - part A:</a:t>
            </a:r>
            <a:endParaRPr lang="sr-Latn-RS" altLang="en-US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Latn-RS" altLang="en-US">
                <a:solidFill>
                  <a:schemeClr val="tx2"/>
                </a:solidFill>
                <a:sym typeface="+mn-ea"/>
              </a:rPr>
              <a:t>Copy the sentences using the short form of </a:t>
            </a:r>
            <a:r>
              <a:rPr lang="sr-Latn-RS" altLang="en-US" i="1">
                <a:solidFill>
                  <a:schemeClr val="tx2"/>
                </a:solidFill>
                <a:sym typeface="+mn-ea"/>
              </a:rPr>
              <a:t>will not</a:t>
            </a:r>
            <a:r>
              <a:rPr lang="sr-Latn-RS" altLang="en-US">
                <a:solidFill>
                  <a:schemeClr val="tx2"/>
                </a:solidFill>
                <a:sym typeface="+mn-ea"/>
              </a:rPr>
              <a:t>.</a:t>
            </a:r>
            <a:endParaRPr lang="sr-Latn-RS" altLang="en-US">
              <a:solidFill>
                <a:schemeClr val="tx2"/>
              </a:solidFill>
              <a:sym typeface="+mn-ea"/>
            </a:endParaRPr>
          </a:p>
          <a:p>
            <a:pPr marL="0" indent="0">
              <a:buNone/>
            </a:pPr>
            <a:r>
              <a:rPr lang="sr-Latn-RS" altLang="en-US">
                <a:solidFill>
                  <a:schemeClr val="tx1"/>
                </a:solidFill>
              </a:rPr>
              <a:t>1. </a:t>
            </a:r>
            <a:r>
              <a:rPr lang="sr-Latn-RS" altLang="en-US">
                <a:sym typeface="+mn-ea"/>
              </a:rPr>
              <a:t>She </a:t>
            </a:r>
            <a:r>
              <a:rPr lang="sr-Latn-RS" altLang="en-US">
                <a:solidFill>
                  <a:schemeClr val="tx1"/>
                </a:solidFill>
                <a:sym typeface="+mn-ea"/>
              </a:rPr>
              <a:t>will not</a:t>
            </a:r>
            <a:r>
              <a:rPr lang="sr-Latn-RS" altLang="en-US">
                <a:sym typeface="+mn-ea"/>
              </a:rPr>
              <a:t> buy a new pair of shoes.</a:t>
            </a:r>
            <a:endParaRPr lang="sr-Latn-RS" altLang="en-US">
              <a:solidFill>
                <a:schemeClr val="tx2"/>
              </a:solidFill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>
                <a:sym typeface="+mn-ea"/>
              </a:rPr>
              <a:t>2. They will not go to the movie theater.</a:t>
            </a:r>
            <a:endParaRPr lang="sr-Latn-RS" altLang="en-US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>
                <a:sym typeface="+mn-ea"/>
              </a:rPr>
              <a:t>3. He will not return on Monday.</a:t>
            </a:r>
            <a:endParaRPr lang="sr-Latn-RS" altLang="en-US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>
                <a:sym typeface="+mn-ea"/>
              </a:rPr>
              <a:t>4. We will not be in London tomorrow.</a:t>
            </a:r>
            <a:endParaRPr lang="sr-Latn-RS" altLang="en-US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>
                <a:sym typeface="+mn-ea"/>
              </a:rPr>
              <a:t>5. He will not arrive in time for lunch.</a:t>
            </a:r>
            <a:endParaRPr lang="sr-Latn-RS" altLang="en-US"/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dirty="0" smtClean="0">
                <a:sym typeface="+mn-ea"/>
              </a:rPr>
              <a:t>Future simple- </a:t>
            </a:r>
            <a:r>
              <a:rPr lang="sr-Latn-RS" altLang="en-US" dirty="0" smtClean="0">
                <a:sym typeface="+mn-ea"/>
              </a:rPr>
              <a:t>practice (answers)</a:t>
            </a:r>
            <a:r>
              <a:rPr lang="sr-Latn-RS" altLang="en-US" dirty="0" smtClean="0">
                <a:sym typeface="+mn-ea"/>
              </a:rPr>
              <a:t>:</a:t>
            </a:r>
            <a:endParaRPr lang="sr-Latn-RS" altLang="en-US" dirty="0" smtClean="0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sr-Latn-RS" altLang="en-US">
              <a:solidFill>
                <a:schemeClr val="tx2"/>
              </a:solidFill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/>
              <a:t>1. </a:t>
            </a:r>
            <a:r>
              <a:rPr lang="sr-Latn-RS" altLang="en-US">
                <a:sym typeface="+mn-ea"/>
              </a:rPr>
              <a:t>She </a:t>
            </a:r>
            <a:r>
              <a:rPr lang="sr-Latn-RS" altLang="en-US" b="1" u="sng">
                <a:solidFill>
                  <a:schemeClr val="accent6"/>
                </a:solidFill>
                <a:sym typeface="+mn-ea"/>
              </a:rPr>
              <a:t>won't </a:t>
            </a:r>
            <a:r>
              <a:rPr lang="sr-Latn-RS" altLang="en-US">
                <a:sym typeface="+mn-ea"/>
              </a:rPr>
              <a:t>buy a new pair of shoes.</a:t>
            </a:r>
            <a:endParaRPr lang="sr-Latn-RS" altLang="en-US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/>
              <a:t>2. They</a:t>
            </a:r>
            <a:r>
              <a:rPr lang="sr-Latn-RS" altLang="en-US" b="1">
                <a:solidFill>
                  <a:schemeClr val="accent6"/>
                </a:solidFill>
              </a:rPr>
              <a:t> </a:t>
            </a:r>
            <a:r>
              <a:rPr lang="sr-Latn-RS" altLang="en-US" b="1" u="sng">
                <a:solidFill>
                  <a:schemeClr val="accent6"/>
                </a:solidFill>
                <a:sym typeface="+mn-ea"/>
              </a:rPr>
              <a:t>won't</a:t>
            </a:r>
            <a:r>
              <a:rPr lang="sr-Latn-RS" altLang="en-US" b="1">
                <a:solidFill>
                  <a:schemeClr val="accent6"/>
                </a:solidFill>
              </a:rPr>
              <a:t> </a:t>
            </a:r>
            <a:r>
              <a:rPr lang="sr-Latn-RS" altLang="en-US"/>
              <a:t>go to the movie theater.</a:t>
            </a:r>
            <a:endParaRPr lang="sr-Latn-RS" altLang="en-US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/>
              <a:t>3. He </a:t>
            </a:r>
            <a:r>
              <a:rPr lang="sr-Latn-RS" altLang="en-US" b="1" u="sng">
                <a:solidFill>
                  <a:schemeClr val="accent6"/>
                </a:solidFill>
                <a:sym typeface="+mn-ea"/>
              </a:rPr>
              <a:t>won't </a:t>
            </a:r>
            <a:r>
              <a:rPr lang="sr-Latn-RS" altLang="en-US"/>
              <a:t>return on Monday.</a:t>
            </a:r>
            <a:endParaRPr lang="sr-Latn-RS" altLang="en-US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/>
              <a:t>4. We </a:t>
            </a:r>
            <a:r>
              <a:rPr lang="sr-Latn-RS" altLang="en-US" b="1" u="sng">
                <a:solidFill>
                  <a:schemeClr val="accent6"/>
                </a:solidFill>
                <a:sym typeface="+mn-ea"/>
              </a:rPr>
              <a:t>won't </a:t>
            </a:r>
            <a:r>
              <a:rPr lang="sr-Latn-RS" altLang="en-US"/>
              <a:t>be in London tomorrow.</a:t>
            </a:r>
            <a:endParaRPr lang="sr-Latn-RS" altLang="en-US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altLang="en-US"/>
              <a:t>5. He </a:t>
            </a:r>
            <a:r>
              <a:rPr lang="sr-Latn-RS" altLang="en-US" b="1" u="sng">
                <a:solidFill>
                  <a:schemeClr val="accent6"/>
                </a:solidFill>
                <a:sym typeface="+mn-ea"/>
              </a:rPr>
              <a:t>won't</a:t>
            </a:r>
            <a:r>
              <a:rPr lang="sr-Latn-RS" altLang="en-US"/>
              <a:t> arrive in time for lunch.</a:t>
            </a:r>
            <a:endParaRPr lang="sr-Latn-R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3664</Words>
  <Application>WPS Presentation</Application>
  <PresentationFormat>On-screen Show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Wingdings 2</vt:lpstr>
      <vt:lpstr>Constantia</vt:lpstr>
      <vt:lpstr>Calibri</vt:lpstr>
      <vt:lpstr>Microsoft YaHei</vt:lpstr>
      <vt:lpstr>Arial Unicode MS</vt:lpstr>
      <vt:lpstr>Wingdings</vt:lpstr>
      <vt:lpstr>Flow</vt:lpstr>
      <vt:lpstr>6.3 A PRESENT FOR STEVE</vt:lpstr>
      <vt:lpstr>VOCABULARY:  match the words with their meaning</vt:lpstr>
      <vt:lpstr>VOCABULARY:  Match the words with their meaning (key).</vt:lpstr>
      <vt:lpstr>VOCABULARY Student's books, page 71, exercise 1:</vt:lpstr>
      <vt:lpstr>VOCABULARY Student's books, page 71, exercise 1 (answers):</vt:lpstr>
      <vt:lpstr>GRAMMAR: FUTURE SIMPLE</vt:lpstr>
      <vt:lpstr>Future simple- examples:</vt:lpstr>
      <vt:lpstr>Future simple: practice</vt:lpstr>
      <vt:lpstr>Future simple- practice (answers):</vt:lpstr>
      <vt:lpstr>THIS / THAT / THESE / THOSE</vt:lpstr>
      <vt:lpstr>THIS / THAT / THESE / THOSE - practice</vt:lpstr>
      <vt:lpstr>THIS / THAT / THESE / THOSE - practice (answers)</vt:lpstr>
      <vt:lpstr>HOMEWORK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A PRESENT FOR STEVE</dc:title>
  <dc:creator>Korisnik</dc:creator>
  <cp:lastModifiedBy>Korisnik</cp:lastModifiedBy>
  <cp:revision>16</cp:revision>
  <dcterms:created xsi:type="dcterms:W3CDTF">2020-05-09T11:24:00Z</dcterms:created>
  <dcterms:modified xsi:type="dcterms:W3CDTF">2020-05-13T10:31:35Z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