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4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ugao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avougaonik zaobljenih uglova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r-Latn-CS" smtClean="0"/>
              <a:t>Kliknite i uredite stil podnaslova mastera</a:t>
            </a:r>
            <a:endParaRPr kumimoji="0" lang="en-US"/>
          </a:p>
        </p:txBody>
      </p:sp>
      <p:sp>
        <p:nvSpPr>
          <p:cNvPr id="28" name="Čuvar mesta za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C393-0DF3-4EB5-AA6B-1F4E69A44D51}" type="datetimeFigureOut">
              <a:rPr lang="sr-Cyrl-CS" smtClean="0"/>
              <a:pPr/>
              <a:t>16.3.2020.</a:t>
            </a:fld>
            <a:endParaRPr lang="sr-Cyrl-CS"/>
          </a:p>
        </p:txBody>
      </p:sp>
      <p:sp>
        <p:nvSpPr>
          <p:cNvPr id="17" name="Čuvar mesta za podnožj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29" name="Čuvar mesta za broj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DC86A8F-7743-4CCD-907D-3BBE50C049B3}" type="slidenum">
              <a:rPr lang="sr-Cyrl-CS" smtClean="0"/>
              <a:pPr/>
              <a:t>‹#›</a:t>
            </a:fld>
            <a:endParaRPr lang="sr-Cyrl-CS"/>
          </a:p>
        </p:txBody>
      </p:sp>
      <p:sp>
        <p:nvSpPr>
          <p:cNvPr id="7" name="Pravougao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ugao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ugao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C393-0DF3-4EB5-AA6B-1F4E69A44D51}" type="datetimeFigureOut">
              <a:rPr lang="sr-Cyrl-CS" smtClean="0"/>
              <a:pPr/>
              <a:t>16.3.2020.</a:t>
            </a:fld>
            <a:endParaRPr lang="sr-Cyrl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A8F-7743-4CCD-907D-3BBE50C049B3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C393-0DF3-4EB5-AA6B-1F4E69A44D51}" type="datetimeFigureOut">
              <a:rPr lang="sr-Cyrl-CS" smtClean="0"/>
              <a:pPr/>
              <a:t>16.3.2020.</a:t>
            </a:fld>
            <a:endParaRPr lang="sr-Cyrl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A8F-7743-4CCD-907D-3BBE50C049B3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C393-0DF3-4EB5-AA6B-1F4E69A44D51}" type="datetimeFigureOut">
              <a:rPr lang="sr-Cyrl-CS" smtClean="0"/>
              <a:pPr/>
              <a:t>16.3.2020.</a:t>
            </a:fld>
            <a:endParaRPr lang="sr-Cyrl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A8F-7743-4CCD-907D-3BBE50C049B3}" type="slidenum">
              <a:rPr lang="sr-Cyrl-CS" smtClean="0"/>
              <a:pPr/>
              <a:t>‹#›</a:t>
            </a:fld>
            <a:endParaRPr lang="sr-Cyrl-CS"/>
          </a:p>
        </p:txBody>
      </p:sp>
      <p:sp>
        <p:nvSpPr>
          <p:cNvPr id="8" name="Čuvar mesta za sadržaj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gao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avougaonik zaobljenih uglova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C393-0DF3-4EB5-AA6B-1F4E69A44D51}" type="datetimeFigureOut">
              <a:rPr lang="sr-Cyrl-CS" smtClean="0"/>
              <a:pPr/>
              <a:t>16.3.2020.</a:t>
            </a:fld>
            <a:endParaRPr lang="sr-Cyrl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r-Cyrl-CS"/>
          </a:p>
        </p:txBody>
      </p:sp>
      <p:sp>
        <p:nvSpPr>
          <p:cNvPr id="7" name="Pravougao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ugao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ugao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C86A8F-7743-4CCD-907D-3BBE50C049B3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C393-0DF3-4EB5-AA6B-1F4E69A44D51}" type="datetimeFigureOut">
              <a:rPr lang="sr-Cyrl-CS" smtClean="0"/>
              <a:pPr/>
              <a:t>16.3.2020.</a:t>
            </a:fld>
            <a:endParaRPr lang="sr-Cyrl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A8F-7743-4CCD-907D-3BBE50C049B3}" type="slidenum">
              <a:rPr lang="sr-Cyrl-CS" smtClean="0"/>
              <a:pPr/>
              <a:t>‹#›</a:t>
            </a:fld>
            <a:endParaRPr lang="sr-Cyrl-CS"/>
          </a:p>
        </p:txBody>
      </p:sp>
      <p:sp>
        <p:nvSpPr>
          <p:cNvPr id="9" name="Čuvar mesta za sadržaj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11" name="Čuvar mesta za sadržaj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C393-0DF3-4EB5-AA6B-1F4E69A44D51}" type="datetimeFigureOut">
              <a:rPr lang="sr-Cyrl-CS" smtClean="0"/>
              <a:pPr/>
              <a:t>16.3.2020.</a:t>
            </a:fld>
            <a:endParaRPr lang="sr-Cyrl-C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A8F-7743-4CCD-907D-3BBE50C049B3}" type="slidenum">
              <a:rPr lang="sr-Cyrl-CS" smtClean="0"/>
              <a:pPr/>
              <a:t>‹#›</a:t>
            </a:fld>
            <a:endParaRPr lang="sr-Cyrl-CS"/>
          </a:p>
        </p:txBody>
      </p:sp>
      <p:sp>
        <p:nvSpPr>
          <p:cNvPr id="11" name="Čuvar mesta za sadržaj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13" name="Čuvar mesta za sadržaj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C393-0DF3-4EB5-AA6B-1F4E69A44D51}" type="datetimeFigureOut">
              <a:rPr lang="sr-Cyrl-CS" smtClean="0"/>
              <a:pPr/>
              <a:t>16.3.2020.</a:t>
            </a:fld>
            <a:endParaRPr lang="sr-Cyrl-C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A8F-7743-4CCD-907D-3BBE50C049B3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C393-0DF3-4EB5-AA6B-1F4E69A44D51}" type="datetimeFigureOut">
              <a:rPr lang="sr-Cyrl-CS" smtClean="0"/>
              <a:pPr/>
              <a:t>16.3.2020.</a:t>
            </a:fld>
            <a:endParaRPr lang="sr-Cyrl-C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A8F-7743-4CCD-907D-3BBE50C049B3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ugao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avougaonik zaobljenih uglova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C393-0DF3-4EB5-AA6B-1F4E69A44D51}" type="datetimeFigureOut">
              <a:rPr lang="sr-Cyrl-CS" smtClean="0"/>
              <a:pPr/>
              <a:t>16.3.2020.</a:t>
            </a:fld>
            <a:endParaRPr lang="sr-Cyrl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6A8F-7743-4CCD-907D-3BBE50C049B3}" type="slidenum">
              <a:rPr lang="sr-Cyrl-CS" smtClean="0"/>
              <a:pPr/>
              <a:t>‹#›</a:t>
            </a:fld>
            <a:endParaRPr lang="sr-Cyrl-CS"/>
          </a:p>
        </p:txBody>
      </p:sp>
      <p:sp>
        <p:nvSpPr>
          <p:cNvPr id="11" name="Čuvar mesta za sadržaj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C393-0DF3-4EB5-AA6B-1F4E69A44D51}" type="datetimeFigureOut">
              <a:rPr lang="sr-Cyrl-CS" smtClean="0"/>
              <a:pPr/>
              <a:t>16.3.2020.</a:t>
            </a:fld>
            <a:endParaRPr lang="sr-Cyrl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r-Cyrl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C86A8F-7743-4CCD-907D-3BBE50C049B3}" type="slidenum">
              <a:rPr lang="sr-Cyrl-CS" smtClean="0"/>
              <a:pPr/>
              <a:t>‹#›</a:t>
            </a:fld>
            <a:endParaRPr lang="sr-Cyrl-CS"/>
          </a:p>
        </p:txBody>
      </p:sp>
      <p:sp>
        <p:nvSpPr>
          <p:cNvPr id="11" name="Pravougao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gao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ugao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r-Latn-CS" smtClean="0"/>
              <a:t>Kliknite na ikonu i dodajte sliku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gao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avougaonik zaobljenih uglova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Čuvar mesta za naslov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13" name="Čuvar mesta za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r-Latn-CS" smtClean="0"/>
              <a:t>Kliknite i uredite tekst</a:t>
            </a:r>
          </a:p>
          <a:p>
            <a:pPr lvl="1" eaLnBrk="1" latinLnBrk="0" hangingPunct="1"/>
            <a:r>
              <a:rPr kumimoji="0" lang="sr-Latn-CS" smtClean="0"/>
              <a:t>Drugi nivo</a:t>
            </a:r>
          </a:p>
          <a:p>
            <a:pPr lvl="2" eaLnBrk="1" latinLnBrk="0" hangingPunct="1"/>
            <a:r>
              <a:rPr kumimoji="0" lang="sr-Latn-CS" smtClean="0"/>
              <a:t>Treći nivo</a:t>
            </a:r>
          </a:p>
          <a:p>
            <a:pPr lvl="3" eaLnBrk="1" latinLnBrk="0" hangingPunct="1"/>
            <a:r>
              <a:rPr kumimoji="0" lang="sr-Latn-CS" smtClean="0"/>
              <a:t>Četvrti nivo</a:t>
            </a:r>
          </a:p>
          <a:p>
            <a:pPr lvl="4" eaLnBrk="1" latinLnBrk="0" hangingPunct="1"/>
            <a:r>
              <a:rPr kumimoji="0" lang="sr-Latn-CS" smtClean="0"/>
              <a:t>Peti nivo</a:t>
            </a:r>
            <a:endParaRPr kumimoji="0" lang="en-US"/>
          </a:p>
        </p:txBody>
      </p:sp>
      <p:sp>
        <p:nvSpPr>
          <p:cNvPr id="14" name="Čuvar mesta za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2BC393-0DF3-4EB5-AA6B-1F4E69A44D51}" type="datetimeFigureOut">
              <a:rPr lang="sr-Cyrl-CS" smtClean="0"/>
              <a:pPr/>
              <a:t>16.3.2020.</a:t>
            </a:fld>
            <a:endParaRPr lang="sr-Cyrl-C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r-Cyrl-CS"/>
          </a:p>
        </p:txBody>
      </p:sp>
      <p:sp>
        <p:nvSpPr>
          <p:cNvPr id="23" name="Čuvar mesta za broj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DC86A8F-7743-4CCD-907D-3BBE50C049B3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Cyrl-RS" dirty="0" smtClean="0"/>
          </a:p>
          <a:p>
            <a:r>
              <a:rPr lang="sr-Cyrl-RS" sz="4000" b="1" dirty="0" smtClean="0">
                <a:solidFill>
                  <a:srgbClr val="FF0000"/>
                </a:solidFill>
              </a:rPr>
              <a:t>СУБЈЕКАТ И ПРЕДИКАТ</a:t>
            </a:r>
            <a:endParaRPr lang="sr-Cyrl-CS" sz="4000" b="1" dirty="0">
              <a:solidFill>
                <a:srgbClr val="FF000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СРПСКИ ЈЕЗИК</a:t>
            </a:r>
            <a:b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ДРУГИ РАЗРЕД</a:t>
            </a:r>
            <a:endParaRPr lang="sr-Cyrl-C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215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sz="quarter" idx="1"/>
          </p:nvPr>
        </p:nvSpPr>
        <p:spPr>
          <a:xfrm>
            <a:off x="683568" y="1340768"/>
            <a:ext cx="7772400" cy="4572000"/>
          </a:xfrm>
        </p:spPr>
        <p:txBody>
          <a:bodyPr/>
          <a:lstStyle/>
          <a:p>
            <a:r>
              <a:rPr lang="sr-Cyrl-RS" sz="3200" dirty="0"/>
              <a:t>Данас ћемо поновити градиво о субјекту и предикату, које смо учили на неком од претходних часова</a:t>
            </a:r>
            <a:r>
              <a:rPr lang="sr-Cyrl-RS" sz="3200" dirty="0" smtClean="0"/>
              <a:t>.</a:t>
            </a:r>
          </a:p>
          <a:p>
            <a:pPr marL="0" indent="0">
              <a:buNone/>
            </a:pPr>
            <a:endParaRPr lang="sr-Cyrl-RS" sz="3200" dirty="0"/>
          </a:p>
          <a:p>
            <a:r>
              <a:rPr lang="sr-Cyrl-RS" sz="3200" dirty="0"/>
              <a:t>Напишите наслов у своје свеске                 </a:t>
            </a:r>
            <a:endParaRPr lang="sr-Cyrl-RS" sz="3200" dirty="0" smtClean="0"/>
          </a:p>
          <a:p>
            <a:pPr marL="0" indent="0">
              <a:buNone/>
            </a:pPr>
            <a:r>
              <a:rPr lang="sr-Cyrl-RS" sz="3200" b="1" dirty="0" smtClean="0">
                <a:solidFill>
                  <a:srgbClr val="FF0000"/>
                </a:solidFill>
              </a:rPr>
              <a:t>   </a:t>
            </a:r>
            <a:r>
              <a:rPr lang="sr-Cyrl-RS" sz="4000" b="1" dirty="0" smtClean="0">
                <a:solidFill>
                  <a:srgbClr val="FF0000"/>
                </a:solidFill>
              </a:rPr>
              <a:t>СУБЈЕКАТ </a:t>
            </a:r>
            <a:r>
              <a:rPr lang="sr-Cyrl-RS" sz="4000" b="1" dirty="0">
                <a:solidFill>
                  <a:srgbClr val="FF0000"/>
                </a:solidFill>
              </a:rPr>
              <a:t>И ПРЕДИКАТ</a:t>
            </a:r>
          </a:p>
          <a:p>
            <a:endParaRPr lang="sr-Cyrl-CS" dirty="0"/>
          </a:p>
        </p:txBody>
      </p:sp>
    </p:spTree>
    <p:extLst>
      <p:ext uri="{BB962C8B-B14F-4D97-AF65-F5344CB8AC3E}">
        <p14:creationId xmlns:p14="http://schemas.microsoft.com/office/powerpoint/2010/main" xmlns="" val="261738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sz="quarter" idx="1"/>
          </p:nvPr>
        </p:nvSpPr>
        <p:spPr>
          <a:xfrm>
            <a:off x="899592" y="404664"/>
            <a:ext cx="77724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СУБЈЕКАТ</a:t>
            </a:r>
          </a:p>
          <a:p>
            <a:r>
              <a:rPr lang="sr-Cyrl-RS" dirty="0" smtClean="0"/>
              <a:t>Прочитај сљедеће реченице:</a:t>
            </a:r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Маја црта.</a:t>
            </a:r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Птица цвркуће.</a:t>
            </a:r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Бака плете.</a:t>
            </a:r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Ко црта?   </a:t>
            </a:r>
            <a:r>
              <a:rPr lang="sr-Cyrl-RS" b="1" dirty="0" smtClean="0">
                <a:solidFill>
                  <a:srgbClr val="FF0000"/>
                </a:solidFill>
              </a:rPr>
              <a:t>Маја</a:t>
            </a:r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Ко цвркуће?  </a:t>
            </a:r>
            <a:r>
              <a:rPr lang="sr-Cyrl-RS" b="1" dirty="0" smtClean="0">
                <a:solidFill>
                  <a:srgbClr val="FF0000"/>
                </a:solidFill>
              </a:rPr>
              <a:t>Птице</a:t>
            </a:r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Ко плете?  </a:t>
            </a:r>
            <a:r>
              <a:rPr lang="sr-Cyrl-RS" b="1" dirty="0" smtClean="0">
                <a:solidFill>
                  <a:srgbClr val="FF0000"/>
                </a:solidFill>
              </a:rPr>
              <a:t>Бака</a:t>
            </a:r>
          </a:p>
          <a:p>
            <a:pPr marL="0" indent="0"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Маја, птица, бака</a:t>
            </a:r>
            <a:r>
              <a:rPr lang="sr-Cyrl-RS" b="1" dirty="0" smtClean="0"/>
              <a:t> </a:t>
            </a:r>
            <a:r>
              <a:rPr lang="sr-Cyrl-RS" dirty="0" smtClean="0"/>
              <a:t>нешто раде, односно врше радње и имају функцију </a:t>
            </a:r>
            <a:r>
              <a:rPr lang="sr-Cyrl-RS" b="1" dirty="0" smtClean="0">
                <a:solidFill>
                  <a:srgbClr val="FF0000"/>
                </a:solidFill>
              </a:rPr>
              <a:t>субјекта</a:t>
            </a:r>
            <a:r>
              <a:rPr lang="sr-Cyrl-RS" dirty="0" smtClean="0"/>
              <a:t> у реченицама.</a:t>
            </a:r>
          </a:p>
          <a:p>
            <a:r>
              <a:rPr lang="sr-Cyrl-RS" sz="2400" dirty="0"/>
              <a:t>Вршиоца радње или субјекат у реченици добијамо на питање: </a:t>
            </a:r>
            <a:r>
              <a:rPr lang="sr-Cyrl-RS" sz="2400" b="1" dirty="0">
                <a:solidFill>
                  <a:srgbClr val="FF0000"/>
                </a:solidFill>
              </a:rPr>
              <a:t>КО НЕШТО РАДИ?</a:t>
            </a:r>
          </a:p>
          <a:p>
            <a:r>
              <a:rPr lang="sr-Cyrl-RS" sz="2400" b="1" dirty="0">
                <a:solidFill>
                  <a:srgbClr val="FF0000"/>
                </a:solidFill>
              </a:rPr>
              <a:t>Субјекат </a:t>
            </a:r>
            <a:r>
              <a:rPr lang="sr-Cyrl-RS" sz="2400" dirty="0"/>
              <a:t>у реченици подвлачимо једном линијом.</a:t>
            </a:r>
          </a:p>
          <a:p>
            <a:pPr marL="0" indent="0">
              <a:buNone/>
            </a:pPr>
            <a:endParaRPr lang="sr-Cyrl-RS" dirty="0" smtClean="0"/>
          </a:p>
          <a:p>
            <a:endParaRPr lang="sr-Cyrl-RS" dirty="0" smtClean="0">
              <a:solidFill>
                <a:srgbClr val="FF0000"/>
              </a:solidFill>
            </a:endParaRPr>
          </a:p>
          <a:p>
            <a:endParaRPr lang="sr-Cyrl-RS" dirty="0" smtClean="0">
              <a:solidFill>
                <a:srgbClr val="FF0000"/>
              </a:solidFill>
            </a:endParaRPr>
          </a:p>
          <a:p>
            <a:endParaRPr lang="sr-Cyrl-CS" dirty="0"/>
          </a:p>
        </p:txBody>
      </p:sp>
    </p:spTree>
    <p:extLst>
      <p:ext uri="{BB962C8B-B14F-4D97-AF65-F5344CB8AC3E}">
        <p14:creationId xmlns:p14="http://schemas.microsoft.com/office/powerpoint/2010/main" xmlns="" val="401055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sz="quarter" idx="1"/>
          </p:nvPr>
        </p:nvSpPr>
        <p:spPr>
          <a:xfrm>
            <a:off x="827584" y="188640"/>
            <a:ext cx="7772400" cy="57965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RS" sz="2800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ПРЕДИКАТ</a:t>
            </a:r>
            <a:endParaRPr lang="ru-RU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800" dirty="0" smtClean="0"/>
              <a:t>     Маја </a:t>
            </a:r>
            <a:r>
              <a:rPr lang="ru-RU" sz="2800" dirty="0"/>
              <a:t>црта.</a:t>
            </a:r>
          </a:p>
          <a:p>
            <a:pPr marL="0" indent="0">
              <a:buNone/>
            </a:pPr>
            <a:r>
              <a:rPr lang="ru-RU" sz="2800" dirty="0" smtClean="0"/>
              <a:t>     Птица цвркуће.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     Бака </a:t>
            </a:r>
            <a:r>
              <a:rPr lang="ru-RU" sz="2800" dirty="0"/>
              <a:t>плете</a:t>
            </a:r>
            <a:r>
              <a:rPr lang="ru-RU" sz="2800" dirty="0" smtClean="0"/>
              <a:t>.</a:t>
            </a:r>
            <a:endParaRPr lang="sr-Cyrl-RS" sz="2800" dirty="0" smtClean="0"/>
          </a:p>
          <a:p>
            <a:r>
              <a:rPr lang="sr-Cyrl-RS" sz="2800" dirty="0" smtClean="0"/>
              <a:t>Шта ради Маја?   </a:t>
            </a:r>
            <a:r>
              <a:rPr lang="sr-Cyrl-RS" sz="2800" b="1" dirty="0" smtClean="0">
                <a:solidFill>
                  <a:srgbClr val="FF0000"/>
                </a:solidFill>
              </a:rPr>
              <a:t>Црта</a:t>
            </a:r>
          </a:p>
          <a:p>
            <a:r>
              <a:rPr lang="sr-Cyrl-RS" sz="2800" dirty="0" smtClean="0"/>
              <a:t>Шта ради птица?   </a:t>
            </a:r>
            <a:r>
              <a:rPr lang="sr-Cyrl-RS" sz="2800" b="1" dirty="0" smtClean="0">
                <a:solidFill>
                  <a:srgbClr val="FF0000"/>
                </a:solidFill>
              </a:rPr>
              <a:t>Цвркуће</a:t>
            </a:r>
          </a:p>
          <a:p>
            <a:r>
              <a:rPr lang="sr-Cyrl-RS" sz="2800" dirty="0" smtClean="0"/>
              <a:t>Шта ради бака?   </a:t>
            </a:r>
            <a:r>
              <a:rPr lang="sr-Cyrl-RS" sz="2800" b="1" dirty="0" smtClean="0">
                <a:solidFill>
                  <a:srgbClr val="FF0000"/>
                </a:solidFill>
              </a:rPr>
              <a:t>Плете</a:t>
            </a:r>
          </a:p>
          <a:p>
            <a:pPr marL="0" indent="0">
              <a:buNone/>
            </a:pPr>
            <a:r>
              <a:rPr lang="sr-Cyrl-RS" sz="2800" dirty="0" smtClean="0"/>
              <a:t>Ријечи</a:t>
            </a:r>
            <a:r>
              <a:rPr lang="sr-Cyrl-RS" sz="2800" b="1" dirty="0" smtClean="0">
                <a:solidFill>
                  <a:srgbClr val="FF0000"/>
                </a:solidFill>
              </a:rPr>
              <a:t> црта, цвркуће и плете </a:t>
            </a:r>
            <a:r>
              <a:rPr lang="sr-Cyrl-RS" sz="2800" dirty="0" smtClean="0"/>
              <a:t>означавају радњу и у реченици имају функцију</a:t>
            </a:r>
            <a:r>
              <a:rPr lang="sr-Cyrl-RS" sz="2800" b="1" dirty="0" smtClean="0">
                <a:solidFill>
                  <a:srgbClr val="FF0000"/>
                </a:solidFill>
              </a:rPr>
              <a:t> предиката.              </a:t>
            </a:r>
          </a:p>
          <a:p>
            <a:pPr marL="0" indent="0">
              <a:buNone/>
            </a:pPr>
            <a:r>
              <a:rPr lang="sr-Cyrl-RS" sz="2800" b="1" dirty="0" smtClean="0">
                <a:solidFill>
                  <a:srgbClr val="FF0000"/>
                </a:solidFill>
              </a:rPr>
              <a:t>Предикат</a:t>
            </a:r>
            <a:r>
              <a:rPr lang="sr-Cyrl-RS" sz="2800" dirty="0" smtClean="0"/>
              <a:t> у реченици подвлачимо са двије линије.</a:t>
            </a:r>
          </a:p>
          <a:p>
            <a:pPr marL="0" indent="0">
              <a:buNone/>
            </a:pPr>
            <a:endParaRPr lang="sr-Cyrl-RS" b="1" dirty="0" smtClean="0">
              <a:solidFill>
                <a:srgbClr val="FF0000"/>
              </a:solidFill>
            </a:endParaRPr>
          </a:p>
          <a:p>
            <a:endParaRPr lang="sr-Cyrl-RS" dirty="0"/>
          </a:p>
          <a:p>
            <a:endParaRPr lang="sr-Cyrl-CS" dirty="0"/>
          </a:p>
        </p:txBody>
      </p:sp>
    </p:spTree>
    <p:extLst>
      <p:ext uri="{BB962C8B-B14F-4D97-AF65-F5344CB8AC3E}">
        <p14:creationId xmlns:p14="http://schemas.microsoft.com/office/powerpoint/2010/main" xmlns="" val="55529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ЗАПИС У СВЕСЦИ</a:t>
            </a:r>
            <a:endParaRPr lang="sr-Cyrl-CS" b="1" dirty="0">
              <a:solidFill>
                <a:srgbClr val="FF0000"/>
              </a:solidFill>
            </a:endParaRPr>
          </a:p>
        </p:txBody>
      </p:sp>
      <p:pic>
        <p:nvPicPr>
          <p:cNvPr id="5" name="Čuvar mesta za sadržaj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700808"/>
            <a:ext cx="4256388" cy="3024336"/>
          </a:xfrm>
        </p:spPr>
      </p:pic>
      <p:pic>
        <p:nvPicPr>
          <p:cNvPr id="6" name="Čuvar mesta za sadržaj 5"/>
          <p:cNvPicPr>
            <a:picLocks noGrp="1" noChangeAspect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1700808"/>
            <a:ext cx="4204688" cy="3456384"/>
          </a:xfrm>
        </p:spPr>
      </p:pic>
    </p:spTree>
    <p:extLst>
      <p:ext uri="{BB962C8B-B14F-4D97-AF65-F5344CB8AC3E}">
        <p14:creationId xmlns:p14="http://schemas.microsoft.com/office/powerpoint/2010/main" xmlns="" val="142854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FF0000"/>
                </a:solidFill>
              </a:rPr>
              <a:t>ЗАДАТАК 1.</a:t>
            </a:r>
            <a:endParaRPr lang="sr-Cyrl-CS" dirty="0"/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sz="3600" dirty="0"/>
              <a:t>Препиши реченице у свеску и у њима подвуци субјекат и предикат</a:t>
            </a:r>
            <a:r>
              <a:rPr lang="sr-Cyrl-RS" sz="3600" dirty="0" smtClean="0"/>
              <a:t>.</a:t>
            </a:r>
          </a:p>
          <a:p>
            <a:pPr marL="0" indent="0">
              <a:buNone/>
            </a:pPr>
            <a:r>
              <a:rPr lang="sr-Cyrl-RS" sz="3600" dirty="0" smtClean="0"/>
              <a:t>    </a:t>
            </a:r>
          </a:p>
          <a:p>
            <a:pPr marL="0" indent="0">
              <a:buNone/>
            </a:pPr>
            <a:r>
              <a:rPr lang="sr-Cyrl-RS" sz="3600" dirty="0"/>
              <a:t> </a:t>
            </a:r>
            <a:r>
              <a:rPr lang="sr-Cyrl-RS" sz="3600" dirty="0" smtClean="0"/>
              <a:t>  Сунце </a:t>
            </a:r>
            <a:r>
              <a:rPr lang="sr-Cyrl-RS" sz="3600" dirty="0" err="1"/>
              <a:t>грије</a:t>
            </a:r>
            <a:r>
              <a:rPr lang="sr-Cyrl-RS" sz="3600" dirty="0"/>
              <a:t>.</a:t>
            </a:r>
          </a:p>
          <a:p>
            <a:pPr marL="0" indent="0">
              <a:buNone/>
            </a:pPr>
            <a:r>
              <a:rPr lang="sr-Cyrl-RS" sz="3600" dirty="0"/>
              <a:t>   </a:t>
            </a:r>
            <a:r>
              <a:rPr lang="sr-Cyrl-RS" sz="3600" dirty="0" smtClean="0"/>
              <a:t>Дјеца </a:t>
            </a:r>
            <a:r>
              <a:rPr lang="sr-Cyrl-RS" sz="3600" dirty="0"/>
              <a:t>уче.</a:t>
            </a:r>
          </a:p>
          <a:p>
            <a:pPr marL="0" indent="0">
              <a:buNone/>
            </a:pPr>
            <a:r>
              <a:rPr lang="sr-Cyrl-RS" sz="3600" dirty="0"/>
              <a:t>   </a:t>
            </a:r>
            <a:r>
              <a:rPr lang="sr-Cyrl-RS" sz="3600" dirty="0" smtClean="0"/>
              <a:t>Маца </a:t>
            </a:r>
            <a:r>
              <a:rPr lang="sr-Cyrl-RS" sz="3600" dirty="0" err="1"/>
              <a:t>мјауче</a:t>
            </a:r>
            <a:r>
              <a:rPr lang="sr-Cyrl-RS" sz="3600" dirty="0"/>
              <a:t>.</a:t>
            </a:r>
            <a:endParaRPr lang="sr-Cyrl-CS" sz="3600" dirty="0"/>
          </a:p>
          <a:p>
            <a:endParaRPr lang="sr-Cyrl-CS" dirty="0"/>
          </a:p>
        </p:txBody>
      </p:sp>
    </p:spTree>
    <p:extLst>
      <p:ext uri="{BB962C8B-B14F-4D97-AF65-F5344CB8AC3E}">
        <p14:creationId xmlns:p14="http://schemas.microsoft.com/office/powerpoint/2010/main" xmlns="" val="3953879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/>
            </a:r>
            <a:br>
              <a:rPr lang="sr-Cyrl-RS" b="1" dirty="0" smtClean="0">
                <a:solidFill>
                  <a:srgbClr val="FF0000"/>
                </a:solidFill>
              </a:rPr>
            </a:br>
            <a:r>
              <a:rPr lang="sr-Cyrl-RS" b="1" dirty="0">
                <a:solidFill>
                  <a:srgbClr val="FF0000"/>
                </a:solidFill>
              </a:rPr>
              <a:t/>
            </a:r>
            <a:br>
              <a:rPr lang="sr-Cyrl-RS" b="1" dirty="0">
                <a:solidFill>
                  <a:srgbClr val="FF0000"/>
                </a:solidFill>
              </a:rPr>
            </a:br>
            <a:r>
              <a:rPr lang="sr-Cyrl-RS" b="1" dirty="0" smtClean="0">
                <a:solidFill>
                  <a:srgbClr val="FF0000"/>
                </a:solidFill>
              </a:rPr>
              <a:t/>
            </a:r>
            <a:br>
              <a:rPr lang="sr-Cyrl-RS" b="1" dirty="0" smtClean="0">
                <a:solidFill>
                  <a:srgbClr val="FF0000"/>
                </a:solidFill>
              </a:rPr>
            </a:br>
            <a:r>
              <a:rPr lang="sr-Cyrl-RS" b="1" dirty="0">
                <a:solidFill>
                  <a:srgbClr val="FF0000"/>
                </a:solidFill>
              </a:rPr>
              <a:t/>
            </a:r>
            <a:br>
              <a:rPr lang="sr-Cyrl-RS" b="1" dirty="0">
                <a:solidFill>
                  <a:srgbClr val="FF0000"/>
                </a:solidFill>
              </a:rPr>
            </a:br>
            <a:r>
              <a:rPr lang="sr-Cyrl-RS" b="1" dirty="0" smtClean="0">
                <a:solidFill>
                  <a:srgbClr val="FF0000"/>
                </a:solidFill>
              </a:rPr>
              <a:t/>
            </a:r>
            <a:br>
              <a:rPr lang="sr-Cyrl-RS" b="1" dirty="0" smtClean="0">
                <a:solidFill>
                  <a:srgbClr val="FF0000"/>
                </a:solidFill>
              </a:rPr>
            </a:br>
            <a:r>
              <a:rPr lang="sr-Cyrl-RS" b="1" dirty="0">
                <a:solidFill>
                  <a:srgbClr val="FF0000"/>
                </a:solidFill>
              </a:rPr>
              <a:t/>
            </a:r>
            <a:br>
              <a:rPr lang="sr-Cyrl-RS" b="1" dirty="0">
                <a:solidFill>
                  <a:srgbClr val="FF0000"/>
                </a:solidFill>
              </a:rPr>
            </a:br>
            <a:r>
              <a:rPr lang="sr-Cyrl-RS" b="1" dirty="0" smtClean="0">
                <a:solidFill>
                  <a:srgbClr val="FF0000"/>
                </a:solidFill>
              </a:rPr>
              <a:t/>
            </a:r>
            <a:br>
              <a:rPr lang="sr-Cyrl-RS" b="1" dirty="0" smtClean="0">
                <a:solidFill>
                  <a:srgbClr val="FF0000"/>
                </a:solidFill>
              </a:rPr>
            </a:br>
            <a:r>
              <a:rPr lang="sr-Cyrl-RS" b="1" dirty="0">
                <a:solidFill>
                  <a:srgbClr val="FF0000"/>
                </a:solidFill>
              </a:rPr>
              <a:t/>
            </a:r>
            <a:br>
              <a:rPr lang="sr-Cyrl-RS" b="1" dirty="0">
                <a:solidFill>
                  <a:srgbClr val="FF0000"/>
                </a:solidFill>
              </a:rPr>
            </a:br>
            <a:r>
              <a:rPr lang="sr-Cyrl-RS" b="1" dirty="0" smtClean="0">
                <a:solidFill>
                  <a:srgbClr val="FF0000"/>
                </a:solidFill>
              </a:rPr>
              <a:t/>
            </a:r>
            <a:br>
              <a:rPr lang="sr-Cyrl-RS" b="1" dirty="0" smtClean="0">
                <a:solidFill>
                  <a:srgbClr val="FF0000"/>
                </a:solidFill>
              </a:rPr>
            </a:br>
            <a:r>
              <a:rPr lang="sr-Cyrl-RS" b="1" dirty="0">
                <a:solidFill>
                  <a:srgbClr val="FF0000"/>
                </a:solidFill>
              </a:rPr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                                                          </a:t>
            </a:r>
            <a:r>
              <a:rPr lang="sr-Cyrl-RS" sz="4400" b="1" dirty="0" smtClean="0">
                <a:solidFill>
                  <a:srgbClr val="FF0000"/>
                </a:solidFill>
              </a:rPr>
              <a:t>ЗАДАТАК </a:t>
            </a:r>
            <a:r>
              <a:rPr lang="sr-Cyrl-RS" sz="4400" b="1" dirty="0">
                <a:solidFill>
                  <a:srgbClr val="FF0000"/>
                </a:solidFill>
              </a:rPr>
              <a:t>2.</a:t>
            </a:r>
            <a:r>
              <a:rPr lang="sr-Cyrl-CS" sz="4400" b="1" dirty="0">
                <a:solidFill>
                  <a:srgbClr val="FF0000"/>
                </a:solidFill>
              </a:rPr>
              <a:t/>
            </a:r>
            <a:br>
              <a:rPr lang="sr-Cyrl-CS" sz="4400" b="1" dirty="0">
                <a:solidFill>
                  <a:srgbClr val="FF0000"/>
                </a:solidFill>
              </a:rPr>
            </a:br>
            <a:endParaRPr lang="sr-Cyrl-CS" sz="4400" dirty="0"/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sz="3600" dirty="0"/>
              <a:t>Допуни текст ријечима које означавају радњу</a:t>
            </a:r>
            <a:r>
              <a:rPr lang="sr-Cyrl-RS" sz="3600" dirty="0" smtClean="0"/>
              <a:t>.</a:t>
            </a:r>
          </a:p>
          <a:p>
            <a:pPr marL="0" indent="0">
              <a:buNone/>
            </a:pPr>
            <a:endParaRPr lang="sr-Cyrl-RS" sz="3600" dirty="0"/>
          </a:p>
          <a:p>
            <a:pPr marL="0" indent="0">
              <a:buNone/>
            </a:pPr>
            <a:r>
              <a:rPr lang="sr-Cyrl-RS" sz="3600" dirty="0"/>
              <a:t>   </a:t>
            </a:r>
            <a:r>
              <a:rPr lang="sr-Cyrl-RS" sz="3600" dirty="0" smtClean="0"/>
              <a:t>Милош </a:t>
            </a:r>
            <a:r>
              <a:rPr lang="sr-Cyrl-RS" sz="3600" dirty="0"/>
              <a:t>________ бицикл.</a:t>
            </a:r>
          </a:p>
          <a:p>
            <a:pPr marL="0" indent="0">
              <a:buNone/>
            </a:pPr>
            <a:r>
              <a:rPr lang="sr-Cyrl-RS" sz="3600" dirty="0"/>
              <a:t>   </a:t>
            </a:r>
            <a:r>
              <a:rPr lang="sr-Cyrl-RS" sz="3600" dirty="0" smtClean="0"/>
              <a:t>Нада </a:t>
            </a:r>
            <a:r>
              <a:rPr lang="sr-Cyrl-RS" sz="3600" dirty="0"/>
              <a:t>_________ у школу.</a:t>
            </a:r>
          </a:p>
          <a:p>
            <a:pPr marL="0" indent="0">
              <a:buNone/>
            </a:pPr>
            <a:r>
              <a:rPr lang="sr-Cyrl-RS" sz="3600" dirty="0"/>
              <a:t>   </a:t>
            </a:r>
            <a:r>
              <a:rPr lang="sr-Cyrl-RS" sz="3600" dirty="0" smtClean="0"/>
              <a:t>Петар _________ </a:t>
            </a:r>
            <a:r>
              <a:rPr lang="sr-Cyrl-RS" sz="3600" dirty="0"/>
              <a:t>фудбал.</a:t>
            </a:r>
            <a:endParaRPr lang="sr-Cyrl-CS" sz="3600" dirty="0"/>
          </a:p>
          <a:p>
            <a:endParaRPr lang="sr-Cyrl-CS" dirty="0"/>
          </a:p>
        </p:txBody>
      </p:sp>
    </p:spTree>
    <p:extLst>
      <p:ext uri="{BB962C8B-B14F-4D97-AF65-F5344CB8AC3E}">
        <p14:creationId xmlns:p14="http://schemas.microsoft.com/office/powerpoint/2010/main" xmlns="" val="17331364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234</TotalTime>
  <Words>208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СРПСКИ ЈЕЗИК ДРУГИ РАЗРЕД</vt:lpstr>
      <vt:lpstr>Slide 2</vt:lpstr>
      <vt:lpstr>Slide 3</vt:lpstr>
      <vt:lpstr>Slide 4</vt:lpstr>
      <vt:lpstr>ЗАПИС У СВЕСЦИ</vt:lpstr>
      <vt:lpstr>ЗАДАТАК 1.</vt:lpstr>
      <vt:lpstr>                                                                    ЗАДАТАК 2.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Gordana</dc:creator>
  <cp:lastModifiedBy>Tamara Sobat</cp:lastModifiedBy>
  <cp:revision>11</cp:revision>
  <dcterms:created xsi:type="dcterms:W3CDTF">2020-03-16T18:38:10Z</dcterms:created>
  <dcterms:modified xsi:type="dcterms:W3CDTF">2020-03-16T22:56:12Z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D850C33E-BBE4-46DB-9B02-F838646B4006</vt:lpwstr>
  </property>
  <property fmtid="{D5CDD505-2E9C-101B-9397-08002B2CF9AE}" pid="3" name="ArticulatePath">
    <vt:lpwstr>Prezentacija2</vt:lpwstr>
  </property>
</Properties>
</file>