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4F429-4586-4B74-A5E1-B7550B7803D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C0F9B-8927-4A57-B840-5042908CC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C0F9B-8927-4A57-B840-5042908CC5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C0F9B-8927-4A57-B840-5042908CC59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C0F9B-8927-4A57-B840-5042908CC59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48C-570A-4E16-92B7-DAEBD97CD80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9767-DEE9-491D-BF82-95656BA3F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48C-570A-4E16-92B7-DAEBD97CD80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9767-DEE9-491D-BF82-95656BA3F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48C-570A-4E16-92B7-DAEBD97CD80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9767-DEE9-491D-BF82-95656BA3F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48C-570A-4E16-92B7-DAEBD97CD80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9767-DEE9-491D-BF82-95656BA3F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48C-570A-4E16-92B7-DAEBD97CD80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9767-DEE9-491D-BF82-95656BA3F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48C-570A-4E16-92B7-DAEBD97CD80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9767-DEE9-491D-BF82-95656BA3F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48C-570A-4E16-92B7-DAEBD97CD80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9767-DEE9-491D-BF82-95656BA3F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48C-570A-4E16-92B7-DAEBD97CD80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9767-DEE9-491D-BF82-95656BA3F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48C-570A-4E16-92B7-DAEBD97CD80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9767-DEE9-491D-BF82-95656BA3F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48C-570A-4E16-92B7-DAEBD97CD80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9767-DEE9-491D-BF82-95656BA3F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48C-570A-4E16-92B7-DAEBD97CD80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9767-DEE9-491D-BF82-95656BA3F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3648C-570A-4E16-92B7-DAEBD97CD80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D9767-DEE9-491D-BF82-95656BA3F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rgbClr val="003300"/>
          </a:solidFill>
        </p:spPr>
        <p:txBody>
          <a:bodyPr>
            <a:normAutofit/>
          </a:bodyPr>
          <a:lstStyle/>
          <a:p>
            <a:r>
              <a:rPr lang="sr-Cyrl-CS" b="1" dirty="0" smtClean="0">
                <a:solidFill>
                  <a:schemeClr val="bg1"/>
                </a:solidFill>
              </a:rPr>
              <a:t>Зависност количника од промјене дјељеника и дјелиоца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715016"/>
            <a:ext cx="6172200" cy="659906"/>
          </a:xfrm>
        </p:spPr>
        <p:txBody>
          <a:bodyPr/>
          <a:lstStyle/>
          <a:p>
            <a:pPr algn="r"/>
            <a:r>
              <a:rPr lang="sr-Cyrl-CS" i="1" dirty="0" smtClean="0">
                <a:solidFill>
                  <a:schemeClr val="bg1"/>
                </a:solidFill>
              </a:rPr>
              <a:t>Утврђивање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40466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</a:rPr>
              <a:t>Математика</a:t>
            </a:r>
            <a:endParaRPr lang="sr-Cyrl-BA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3300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sr-Cyrl-BA" sz="48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60 : 10 = 6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60 : (10 : 5) = 60 : 2 = 30</a:t>
            </a: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sz="2200" b="1" dirty="0" smtClean="0">
                <a:solidFill>
                  <a:schemeClr val="bg1"/>
                </a:solidFill>
              </a:rPr>
              <a:t>                </a:t>
            </a:r>
            <a:r>
              <a:rPr lang="en-US" sz="2200" b="1" dirty="0" smtClean="0">
                <a:solidFill>
                  <a:schemeClr val="bg1"/>
                </a:solidFill>
              </a:rPr>
              <a:t>                        </a:t>
            </a:r>
            <a:r>
              <a:rPr lang="sr-Cyrl-CS" sz="2200" b="1" dirty="0" smtClean="0">
                <a:solidFill>
                  <a:schemeClr val="bg1"/>
                </a:solidFill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</a:rPr>
              <a:t>Ако дјелилац                         количник се</a:t>
            </a:r>
          </a:p>
          <a:p>
            <a:pPr>
              <a:buNone/>
            </a:pPr>
            <a:r>
              <a:rPr lang="sr-Cyrl-CS" sz="2200" b="1" dirty="0" smtClean="0">
                <a:solidFill>
                  <a:schemeClr val="bg1"/>
                </a:solidFill>
              </a:rPr>
              <a:t>             </a:t>
            </a:r>
            <a:r>
              <a:rPr lang="en-US" sz="2200" b="1" dirty="0" smtClean="0">
                <a:solidFill>
                  <a:schemeClr val="bg1"/>
                </a:solidFill>
              </a:rPr>
              <a:t>                        </a:t>
            </a:r>
            <a:r>
              <a:rPr lang="sr-Cyrl-CS" sz="2200" b="1" dirty="0" smtClean="0">
                <a:solidFill>
                  <a:schemeClr val="bg1"/>
                </a:solidFill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</a:rPr>
              <a:t>смањимо 5 пута                           повећа</a:t>
            </a:r>
            <a:r>
              <a:rPr lang="sr-Cyrl-CS" sz="2200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sr-Cyrl-CS" sz="2200" b="1" dirty="0" smtClean="0">
                <a:solidFill>
                  <a:schemeClr val="bg1"/>
                </a:solidFill>
              </a:rPr>
              <a:t>                                                                     </a:t>
            </a:r>
            <a:r>
              <a:rPr lang="en-US" sz="2200" b="1" dirty="0" smtClean="0">
                <a:solidFill>
                  <a:schemeClr val="bg1"/>
                </a:solidFill>
              </a:rPr>
              <a:t>                         </a:t>
            </a:r>
            <a:r>
              <a:rPr lang="sr-Cyrl-CS" sz="2200" b="1" dirty="0" smtClean="0">
                <a:solidFill>
                  <a:schemeClr val="bg1"/>
                </a:solidFill>
              </a:rPr>
              <a:t>         </a:t>
            </a:r>
            <a:r>
              <a:rPr lang="sr-Cyrl-CS" sz="2400" b="1" dirty="0" smtClean="0">
                <a:solidFill>
                  <a:schemeClr val="bg1"/>
                </a:solidFill>
              </a:rPr>
              <a:t>5 пута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2571736" y="1857364"/>
            <a:ext cx="1928826" cy="1357322"/>
          </a:xfrm>
          <a:prstGeom prst="downArrow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643438" y="4071942"/>
            <a:ext cx="928694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7143768" y="2786058"/>
            <a:ext cx="142876" cy="92869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3300"/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sr-Cyrl-CS" sz="5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r-Cyrl-CS" sz="5400" dirty="0" smtClean="0">
                <a:solidFill>
                  <a:schemeClr val="bg1"/>
                </a:solidFill>
              </a:rPr>
              <a:t>Колико пута се</a:t>
            </a:r>
          </a:p>
          <a:p>
            <a:pPr algn="ctr">
              <a:buNone/>
            </a:pPr>
            <a:r>
              <a:rPr lang="sr-Cyrl-CS" sz="54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СМАЊИ</a:t>
            </a:r>
            <a:r>
              <a:rPr lang="sr-Cyrl-CS" sz="5400" dirty="0" smtClean="0">
                <a:solidFill>
                  <a:schemeClr val="bg1"/>
                </a:solidFill>
              </a:rPr>
              <a:t> дјелилац,</a:t>
            </a:r>
          </a:p>
          <a:p>
            <a:pPr algn="ctr">
              <a:buNone/>
            </a:pPr>
            <a:r>
              <a:rPr lang="sr-Cyrl-CS" sz="5400" dirty="0" smtClean="0">
                <a:solidFill>
                  <a:schemeClr val="bg1"/>
                </a:solidFill>
              </a:rPr>
              <a:t>толико пута се</a:t>
            </a:r>
          </a:p>
          <a:p>
            <a:pPr algn="ctr">
              <a:buNone/>
            </a:pPr>
            <a:r>
              <a:rPr lang="sr-Cyrl-CS" sz="54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ПОВЕЋА</a:t>
            </a:r>
            <a:r>
              <a:rPr lang="sr-Cyrl-CS" sz="5400" dirty="0" smtClean="0">
                <a:solidFill>
                  <a:schemeClr val="bg1"/>
                </a:solidFill>
              </a:rPr>
              <a:t> количник</a:t>
            </a:r>
            <a:r>
              <a:rPr lang="en-US" sz="5400" dirty="0" smtClean="0">
                <a:solidFill>
                  <a:schemeClr val="bg1"/>
                </a:solidFill>
              </a:rPr>
              <a:t>.</a:t>
            </a:r>
          </a:p>
          <a:p>
            <a:pPr algn="ctr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a : b = c</a:t>
            </a:r>
          </a:p>
          <a:p>
            <a:pPr algn="ctr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a : (b : n) = c </a:t>
            </a:r>
            <a:r>
              <a:rPr lang="en-US" sz="3000" b="1" dirty="0" smtClean="0">
                <a:solidFill>
                  <a:schemeClr val="bg1"/>
                </a:solidFill>
              </a:rPr>
              <a:t>•</a:t>
            </a:r>
            <a:r>
              <a:rPr lang="en-US" sz="6000" b="1" dirty="0" smtClean="0">
                <a:solidFill>
                  <a:schemeClr val="bg1"/>
                </a:solidFill>
              </a:rPr>
              <a:t> n</a:t>
            </a:r>
            <a:endParaRPr lang="sr-Cyrl-CS" sz="6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rgbClr val="003300"/>
          </a:solidFill>
        </p:spPr>
        <p:txBody>
          <a:bodyPr/>
          <a:lstStyle/>
          <a:p>
            <a:r>
              <a:rPr lang="sr-Cyrl-CS" b="1" u="sng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Задаци за вјежбање:</a:t>
            </a:r>
            <a:endParaRPr lang="en-US" b="1" u="sng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rgbClr val="003300"/>
          </a:solidFill>
        </p:spPr>
        <p:txBody>
          <a:bodyPr/>
          <a:lstStyle/>
          <a:p>
            <a:pPr marL="457200" indent="-457200">
              <a:buNone/>
            </a:pPr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      </a:t>
            </a:r>
          </a:p>
          <a:p>
            <a:pPr marL="457200" indent="-457200">
              <a:buNone/>
            </a:pPr>
            <a:r>
              <a:rPr lang="sr-Cyrl-CS" b="1" dirty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   1.</a:t>
            </a:r>
            <a:r>
              <a:rPr lang="sr-Cyrl-CS" b="1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sr-Cyrl-CS" dirty="0" smtClean="0">
                <a:solidFill>
                  <a:schemeClr val="bg1"/>
                </a:solidFill>
              </a:rPr>
              <a:t>к</a:t>
            </a:r>
            <a:r>
              <a:rPr lang="en-US" dirty="0" smtClean="0">
                <a:solidFill>
                  <a:schemeClr val="bg1"/>
                </a:solidFill>
              </a:rPr>
              <a:t>o je </a:t>
            </a:r>
            <a:r>
              <a:rPr lang="en-US" b="1" dirty="0" smtClean="0">
                <a:solidFill>
                  <a:schemeClr val="bg1"/>
                </a:solidFill>
              </a:rPr>
              <a:t>a : b = 40</a:t>
            </a:r>
            <a:r>
              <a:rPr lang="sr-Cyrl-CS" dirty="0" smtClean="0">
                <a:solidFill>
                  <a:schemeClr val="bg1"/>
                </a:solidFill>
              </a:rPr>
              <a:t>, одреди  </a:t>
            </a:r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sr-Cyrl-CS" dirty="0" smtClean="0">
                <a:solidFill>
                  <a:schemeClr val="bg1"/>
                </a:solidFill>
              </a:rPr>
              <a:t>  из  једнакости:</a:t>
            </a:r>
          </a:p>
          <a:p>
            <a:pPr marL="457200" indent="-457200">
              <a:buNone/>
            </a:pPr>
            <a:r>
              <a:rPr lang="sr-Cyrl-CS" dirty="0" smtClean="0"/>
              <a:t>   </a:t>
            </a:r>
          </a:p>
          <a:p>
            <a:pPr marL="457200" indent="-457200">
              <a:buNone/>
            </a:pPr>
            <a:r>
              <a:rPr lang="sr-Cyrl-CS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   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a)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sr-Cyrl-CS" b="1" dirty="0" smtClean="0">
                <a:solidFill>
                  <a:schemeClr val="bg1"/>
                </a:solidFill>
              </a:rPr>
              <a:t>  (</a:t>
            </a:r>
            <a:r>
              <a:rPr lang="en-US" b="1" dirty="0" smtClean="0">
                <a:solidFill>
                  <a:schemeClr val="bg1"/>
                </a:solidFill>
              </a:rPr>
              <a:t>a </a:t>
            </a: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x) : b = 400,   x</a:t>
            </a:r>
            <a:r>
              <a:rPr lang="sr-Cyrl-CS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= 10</a:t>
            </a:r>
            <a:endParaRPr lang="sr-Cyrl-CS" b="1" dirty="0" smtClean="0">
              <a:solidFill>
                <a:schemeClr val="bg1"/>
              </a:solidFill>
            </a:endParaRPr>
          </a:p>
          <a:p>
            <a:pPr marL="457200" indent="-45720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457200" indent="-457200">
              <a:buNone/>
            </a:pPr>
            <a:r>
              <a:rPr lang="sr-Cyrl-CS" b="1" dirty="0" smtClean="0">
                <a:solidFill>
                  <a:schemeClr val="bg1"/>
                </a:solidFill>
              </a:rPr>
              <a:t>   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b)    </a:t>
            </a:r>
            <a:r>
              <a:rPr lang="en-US" b="1" dirty="0" smtClean="0">
                <a:solidFill>
                  <a:schemeClr val="bg1"/>
                </a:solidFill>
              </a:rPr>
              <a:t>(a : x) : b = 4,    x = 10 </a:t>
            </a:r>
            <a:endParaRPr lang="sr-Cyrl-CS" b="1" dirty="0" smtClean="0">
              <a:solidFill>
                <a:schemeClr val="bg1"/>
              </a:solidFill>
            </a:endParaRPr>
          </a:p>
          <a:p>
            <a:pPr marL="457200" indent="-457200">
              <a:buNone/>
            </a:pPr>
            <a:r>
              <a:rPr lang="en-US" b="1" dirty="0" smtClean="0">
                <a:solidFill>
                  <a:schemeClr val="bg1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  <a:solidFill>
            <a:srgbClr val="00B050"/>
          </a:solidFill>
          <a:ln>
            <a:noFill/>
          </a:ln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3300"/>
          </a:solidFill>
          <a:ln>
            <a:noFill/>
          </a:ln>
        </p:spPr>
        <p:txBody>
          <a:bodyPr>
            <a:normAutofit/>
          </a:bodyPr>
          <a:lstStyle/>
          <a:p>
            <a:pPr marL="457200" indent="-457200">
              <a:buNone/>
            </a:pPr>
            <a:endParaRPr lang="sr-Cyrl-BA" b="1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2. </a:t>
            </a:r>
            <a:r>
              <a:rPr lang="sr-Cyrl-CS" dirty="0" smtClean="0">
                <a:solidFill>
                  <a:schemeClr val="bg1"/>
                </a:solidFill>
              </a:rPr>
              <a:t>На основу једнакости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Cyrl-CS" b="1" dirty="0" smtClean="0">
                <a:solidFill>
                  <a:schemeClr val="bg1"/>
                </a:solidFill>
              </a:rPr>
              <a:t>360 : 60 = 6  </a:t>
            </a:r>
            <a:r>
              <a:rPr lang="sr-Cyrl-CS" dirty="0" smtClean="0">
                <a:solidFill>
                  <a:schemeClr val="bg1"/>
                </a:solidFill>
              </a:rPr>
              <a:t>и зависности количника од промјене дјељеника или дјелиоца, израчунај:</a:t>
            </a:r>
          </a:p>
          <a:p>
            <a:pPr marL="457200" indent="-457200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(360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2) : 60 = 720 : 60 = 12  </a:t>
            </a:r>
          </a:p>
          <a:p>
            <a:pPr marL="457200" indent="-45720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457200" indent="-457200">
              <a:buNone/>
            </a:pPr>
            <a:r>
              <a:rPr lang="en-US" b="1" dirty="0" smtClean="0">
                <a:solidFill>
                  <a:schemeClr val="bg1"/>
                </a:solidFill>
              </a:rPr>
              <a:t>  (360 : 2) : 60 = 180 : 60 = 3 </a:t>
            </a:r>
          </a:p>
          <a:p>
            <a:pPr marL="457200" indent="-45720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457200" indent="-457200">
              <a:buNone/>
            </a:pPr>
            <a:r>
              <a:rPr lang="en-US" b="1" dirty="0" smtClean="0">
                <a:solidFill>
                  <a:schemeClr val="bg1"/>
                </a:solidFill>
              </a:rPr>
              <a:t>  360 : (60    2) = 360 : 120 = 3 </a:t>
            </a:r>
          </a:p>
          <a:p>
            <a:pPr marL="457200" indent="-45720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457200" indent="-457200">
              <a:buNone/>
            </a:pPr>
            <a:r>
              <a:rPr lang="en-US" b="1" dirty="0" smtClean="0">
                <a:solidFill>
                  <a:schemeClr val="bg1"/>
                </a:solidFill>
              </a:rPr>
              <a:t>  360 : (60 : 2) = 360 : 30 = 12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Flowchart: Connector 4"/>
          <p:cNvSpPr/>
          <p:nvPr/>
        </p:nvSpPr>
        <p:spPr>
          <a:xfrm flipH="1">
            <a:off x="1907704" y="4725144"/>
            <a:ext cx="45719" cy="7200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28"/>
          </a:xfrm>
          <a:solidFill>
            <a:srgbClr val="003300"/>
          </a:solidFill>
        </p:spPr>
        <p:txBody>
          <a:bodyPr/>
          <a:lstStyle/>
          <a:p>
            <a:r>
              <a:rPr lang="sr-Cyrl-CS" b="1" u="sng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Задаци за самосталан рад:</a:t>
            </a:r>
            <a:endParaRPr lang="en-US" b="1" u="sng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rgbClr val="003300"/>
          </a:solidFill>
        </p:spPr>
        <p:txBody>
          <a:bodyPr/>
          <a:lstStyle/>
          <a:p>
            <a:pPr marL="457200" indent="-457200">
              <a:buNone/>
            </a:pPr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1.</a:t>
            </a:r>
            <a:r>
              <a:rPr lang="sr-Cyrl-CS" dirty="0" smtClean="0">
                <a:solidFill>
                  <a:schemeClr val="bg1"/>
                </a:solidFill>
              </a:rPr>
              <a:t>  На основу законитости о промјени количника урадити сљедеће:</a:t>
            </a:r>
          </a:p>
          <a:p>
            <a:pPr marL="457200" indent="-457200">
              <a:buNone/>
            </a:pPr>
            <a:r>
              <a:rPr lang="sr-Cyrl-CS" dirty="0" smtClean="0">
                <a:solidFill>
                  <a:schemeClr val="bg1"/>
                </a:solidFill>
              </a:rPr>
              <a:t>  </a:t>
            </a:r>
          </a:p>
          <a:p>
            <a:pPr marL="457200" indent="-457200">
              <a:buNone/>
            </a:pPr>
            <a:r>
              <a:rPr lang="sr-Cyrl-CS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     </a:t>
            </a:r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а)</a:t>
            </a:r>
            <a:r>
              <a:rPr lang="sr-Cyrl-CS" dirty="0" smtClean="0">
                <a:solidFill>
                  <a:schemeClr val="bg1"/>
                </a:solidFill>
              </a:rPr>
              <a:t> Количник бројева 800 и 4 повећај 2 пута на два начина; </a:t>
            </a:r>
          </a:p>
          <a:p>
            <a:pPr marL="457200" indent="-457200">
              <a:buNone/>
            </a:pPr>
            <a:r>
              <a:rPr lang="sr-Cyrl-CS" dirty="0" smtClean="0">
                <a:solidFill>
                  <a:schemeClr val="bg1"/>
                </a:solidFill>
              </a:rPr>
              <a:t>      </a:t>
            </a:r>
          </a:p>
          <a:p>
            <a:pPr marL="457200" indent="-457200">
              <a:buNone/>
            </a:pPr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     </a:t>
            </a:r>
            <a:r>
              <a:rPr lang="sr-Cyrl-RS" b="1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б</a:t>
            </a:r>
            <a:r>
              <a:rPr lang="en-US" b="1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sr-Cyrl-CS" dirty="0" smtClean="0">
                <a:solidFill>
                  <a:schemeClr val="bg1"/>
                </a:solidFill>
              </a:rPr>
              <a:t>Количник бројева 800 и 4 смањи 2 пута на два начина.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-41564" y="0"/>
            <a:ext cx="9185564" cy="6858000"/>
          </a:xfrm>
          <a:solidFill>
            <a:srgbClr val="003300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sr-Cyrl-CS" dirty="0" smtClean="0"/>
          </a:p>
          <a:p>
            <a:pPr algn="ctr">
              <a:buNone/>
            </a:pPr>
            <a:endParaRPr lang="sr-Cyrl-CS" dirty="0" smtClean="0"/>
          </a:p>
          <a:p>
            <a:pPr algn="ctr">
              <a:buNone/>
            </a:pPr>
            <a:r>
              <a:rPr lang="sr-Cyrl-CS" sz="6600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8 : 4 = 2</a:t>
            </a:r>
          </a:p>
          <a:p>
            <a:pPr>
              <a:buNone/>
            </a:pPr>
            <a:r>
              <a:rPr lang="sr-Latn-CS" dirty="0" smtClean="0">
                <a:solidFill>
                  <a:schemeClr val="bg1"/>
                </a:solidFill>
              </a:rPr>
              <a:t>                  </a:t>
            </a:r>
            <a:r>
              <a:rPr lang="sr-Cyrl-CS" dirty="0" smtClean="0">
                <a:solidFill>
                  <a:schemeClr val="bg1"/>
                </a:solidFill>
              </a:rPr>
              <a:t>дјељеник     дјелилац      количник</a:t>
            </a:r>
          </a:p>
          <a:p>
            <a:pPr algn="ctr">
              <a:buNone/>
            </a:pPr>
            <a:endParaRPr lang="sr-Cyrl-CS" sz="6600" dirty="0" smtClean="0"/>
          </a:p>
          <a:p>
            <a:pPr algn="ctr">
              <a:buNone/>
            </a:pPr>
            <a:r>
              <a:rPr lang="sr-Cyrl-CS" sz="6600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а : </a:t>
            </a:r>
            <a:r>
              <a:rPr lang="sr-Latn-CS" sz="6600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r>
              <a:rPr lang="sr-Cyrl-CS" sz="6600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= </a:t>
            </a:r>
            <a:r>
              <a:rPr lang="sr-Latn-CS" sz="6600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endParaRPr lang="sr-Cyrl-CS" sz="6600" dirty="0" smtClean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r>
              <a:rPr lang="sr-Cyrl-CS" sz="2000" dirty="0" smtClean="0">
                <a:solidFill>
                  <a:schemeClr val="bg1"/>
                </a:solidFill>
              </a:rPr>
              <a:t>              </a:t>
            </a:r>
            <a:r>
              <a:rPr lang="sr-Latn-CS" sz="2000" dirty="0" smtClean="0">
                <a:solidFill>
                  <a:schemeClr val="bg1"/>
                </a:solidFill>
              </a:rPr>
              <a:t>           </a:t>
            </a:r>
            <a:r>
              <a:rPr lang="sr-Cyrl-CS" sz="2000" dirty="0" smtClean="0">
                <a:solidFill>
                  <a:schemeClr val="bg1"/>
                </a:solidFill>
              </a:rPr>
              <a:t>  </a:t>
            </a:r>
            <a:r>
              <a:rPr lang="sr-Cyrl-CS" dirty="0" smtClean="0">
                <a:solidFill>
                  <a:schemeClr val="bg1"/>
                </a:solidFill>
              </a:rPr>
              <a:t>дјељеник     дјелилац    количник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200" y="214290"/>
            <a:ext cx="7467600" cy="603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3300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>
              <a:buNone/>
            </a:pPr>
            <a:endParaRPr lang="sr-Cyrl-CS" dirty="0" smtClean="0"/>
          </a:p>
          <a:p>
            <a:pPr algn="ctr">
              <a:buNone/>
            </a:pPr>
            <a:r>
              <a:rPr lang="sr-Cyrl-CS" sz="4000" b="1" dirty="0" smtClean="0">
                <a:solidFill>
                  <a:schemeClr val="bg1"/>
                </a:solidFill>
              </a:rPr>
              <a:t>8 : 4 = 2</a:t>
            </a:r>
          </a:p>
          <a:p>
            <a:pPr algn="ctr">
              <a:buNone/>
            </a:pPr>
            <a:endParaRPr lang="sr-Cyrl-CS" sz="3200" b="1" dirty="0" smtClean="0"/>
          </a:p>
          <a:p>
            <a:pPr algn="ctr">
              <a:buNone/>
            </a:pPr>
            <a:r>
              <a:rPr lang="sr-Cyrl-CS" sz="4000" b="1" dirty="0" smtClean="0">
                <a:solidFill>
                  <a:schemeClr val="bg1"/>
                </a:solidFill>
              </a:rPr>
              <a:t>(8   2) : 4 = 16 : 4 = 4</a:t>
            </a:r>
          </a:p>
          <a:p>
            <a:pPr algn="ctr">
              <a:buNone/>
            </a:pPr>
            <a:endParaRPr lang="sr-Cyrl-CS" sz="4000" b="1" dirty="0" smtClean="0"/>
          </a:p>
          <a:p>
            <a:pPr>
              <a:buNone/>
            </a:pPr>
            <a:r>
              <a:rPr lang="sr-Cyrl-CS" sz="2400" b="1" dirty="0" smtClean="0">
                <a:solidFill>
                  <a:schemeClr val="bg1"/>
                </a:solidFill>
              </a:rPr>
              <a:t>   </a:t>
            </a:r>
            <a:r>
              <a:rPr lang="sr-Latn-CS" sz="2400" b="1" dirty="0" smtClean="0">
                <a:solidFill>
                  <a:schemeClr val="bg1"/>
                </a:solidFill>
              </a:rPr>
              <a:t>                         </a:t>
            </a:r>
            <a:r>
              <a:rPr lang="sr-Cyrl-CS" sz="2400" b="1" dirty="0" smtClean="0">
                <a:solidFill>
                  <a:schemeClr val="bg1"/>
                </a:solidFill>
              </a:rPr>
              <a:t>Ако дјељеник                                    количник</a:t>
            </a:r>
          </a:p>
          <a:p>
            <a:pPr>
              <a:buNone/>
            </a:pPr>
            <a:r>
              <a:rPr lang="sr-Cyrl-CS" sz="2400" b="1" dirty="0" smtClean="0">
                <a:solidFill>
                  <a:schemeClr val="bg1"/>
                </a:solidFill>
              </a:rPr>
              <a:t>    </a:t>
            </a:r>
            <a:r>
              <a:rPr lang="sr-Latn-CS" sz="2400" b="1" dirty="0" smtClean="0">
                <a:solidFill>
                  <a:schemeClr val="bg1"/>
                </a:solidFill>
              </a:rPr>
              <a:t>                     </a:t>
            </a:r>
            <a:r>
              <a:rPr lang="sr-Cyrl-CS" sz="2400" b="1" dirty="0" smtClean="0">
                <a:solidFill>
                  <a:schemeClr val="bg1"/>
                </a:solidFill>
              </a:rPr>
              <a:t>повећамо 2 пута                                  се повећа  </a:t>
            </a:r>
          </a:p>
          <a:p>
            <a:pPr algn="ctr">
              <a:buNone/>
            </a:pPr>
            <a:r>
              <a:rPr lang="sr-Cyrl-CS" sz="2400" b="1" dirty="0" smtClean="0">
                <a:solidFill>
                  <a:schemeClr val="bg1"/>
                </a:solidFill>
              </a:rPr>
              <a:t>                                                               2 пута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3071802" y="2285992"/>
            <a:ext cx="71438" cy="71438"/>
          </a:xfrm>
          <a:prstGeom prst="flowChartConnector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Callout 4"/>
          <p:cNvSpPr/>
          <p:nvPr/>
        </p:nvSpPr>
        <p:spPr>
          <a:xfrm>
            <a:off x="2357422" y="2000240"/>
            <a:ext cx="1428760" cy="107157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589349" y="3717032"/>
            <a:ext cx="1143008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6200000">
            <a:off x="6143635" y="2928935"/>
            <a:ext cx="857256" cy="14287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3300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r-Cyrl-CS" sz="5400" dirty="0" smtClean="0">
                <a:solidFill>
                  <a:schemeClr val="bg1"/>
                </a:solidFill>
              </a:rPr>
              <a:t>Колико</a:t>
            </a:r>
            <a:r>
              <a:rPr lang="sr-Cyrl-CS" sz="5400" dirty="0" smtClean="0"/>
              <a:t> </a:t>
            </a:r>
            <a:r>
              <a:rPr lang="sr-Cyrl-CS" sz="5400" dirty="0" smtClean="0">
                <a:solidFill>
                  <a:schemeClr val="bg1"/>
                </a:solidFill>
              </a:rPr>
              <a:t>пута се </a:t>
            </a:r>
          </a:p>
          <a:p>
            <a:pPr algn="ctr">
              <a:buNone/>
            </a:pPr>
            <a:r>
              <a:rPr lang="sr-Cyrl-CS" sz="54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ПОВЕЋА</a:t>
            </a:r>
            <a:r>
              <a:rPr lang="sr-Cyrl-CS" sz="5400" dirty="0" smtClean="0"/>
              <a:t> </a:t>
            </a:r>
            <a:r>
              <a:rPr lang="sr-Cyrl-CS" sz="5400" dirty="0" smtClean="0">
                <a:solidFill>
                  <a:schemeClr val="bg1"/>
                </a:solidFill>
              </a:rPr>
              <a:t>дјељеник,</a:t>
            </a:r>
          </a:p>
          <a:p>
            <a:pPr algn="ctr">
              <a:buNone/>
            </a:pPr>
            <a:r>
              <a:rPr lang="sr-Cyrl-CS" sz="5400" dirty="0" smtClean="0">
                <a:solidFill>
                  <a:schemeClr val="bg1"/>
                </a:solidFill>
              </a:rPr>
              <a:t>толико пута се </a:t>
            </a:r>
          </a:p>
          <a:p>
            <a:pPr algn="ctr">
              <a:buNone/>
            </a:pPr>
            <a:r>
              <a:rPr lang="sr-Cyrl-CS" sz="54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ПОВЕЋАВА</a:t>
            </a:r>
            <a:r>
              <a:rPr lang="sr-Cyrl-CS" sz="5400" dirty="0" smtClean="0">
                <a:solidFill>
                  <a:schemeClr val="bg1"/>
                </a:solidFill>
              </a:rPr>
              <a:t> количник.</a:t>
            </a:r>
          </a:p>
          <a:p>
            <a:pPr algn="ctr">
              <a:buNone/>
            </a:pPr>
            <a:endParaRPr lang="sr-Cyrl-CS" sz="5400" dirty="0" smtClean="0"/>
          </a:p>
          <a:p>
            <a:pPr algn="ctr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a : b = c</a:t>
            </a:r>
            <a:endParaRPr lang="sr-Cyrl-CS" sz="5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r-Cyrl-CS" sz="8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8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   n) : b = c  n</a:t>
            </a:r>
            <a:endParaRPr lang="sr-Cyrl-CS" sz="88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2500298" y="6215082"/>
            <a:ext cx="71438" cy="7143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929454" y="6215082"/>
            <a:ext cx="71438" cy="71438"/>
          </a:xfrm>
          <a:prstGeom prst="flowChartConnector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3300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sr-Cyrl-BA" sz="4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12 : 2 = 6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(12 : 3) : 2 = 4 : 2 = 2</a:t>
            </a:r>
          </a:p>
          <a:p>
            <a:pPr algn="ctr">
              <a:buNone/>
            </a:pPr>
            <a:endParaRPr lang="en-US" sz="4400" dirty="0" smtClean="0"/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        </a:t>
            </a:r>
            <a:r>
              <a:rPr lang="sr-Latn-CS" sz="2400" dirty="0" smtClean="0">
                <a:solidFill>
                  <a:schemeClr val="bg1"/>
                </a:solidFill>
              </a:rPr>
              <a:t>                    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sr-Cyrl-CS" sz="2400" b="1" dirty="0" smtClean="0">
                <a:solidFill>
                  <a:schemeClr val="bg1"/>
                </a:solidFill>
              </a:rPr>
              <a:t>Ако се дјељеник                        и количник</a:t>
            </a:r>
          </a:p>
          <a:p>
            <a:pPr>
              <a:buNone/>
            </a:pPr>
            <a:r>
              <a:rPr lang="sr-Latn-CS" sz="2400" b="1" dirty="0" smtClean="0">
                <a:solidFill>
                  <a:schemeClr val="bg1"/>
                </a:solidFill>
              </a:rPr>
              <a:t>                                    </a:t>
            </a:r>
            <a:r>
              <a:rPr lang="sr-Cyrl-CS" sz="2400" b="1" dirty="0" smtClean="0">
                <a:solidFill>
                  <a:schemeClr val="bg1"/>
                </a:solidFill>
              </a:rPr>
              <a:t>смањи 3 пута,                           се смањи</a:t>
            </a:r>
          </a:p>
          <a:p>
            <a:pPr>
              <a:buNone/>
            </a:pPr>
            <a:r>
              <a:rPr lang="sr-Cyrl-CS" sz="2400" b="1" dirty="0" smtClean="0">
                <a:solidFill>
                  <a:schemeClr val="bg1"/>
                </a:solidFill>
              </a:rPr>
              <a:t>                                                                           </a:t>
            </a:r>
            <a:r>
              <a:rPr lang="sr-Latn-CS" sz="2400" b="1" dirty="0" smtClean="0">
                <a:solidFill>
                  <a:schemeClr val="bg1"/>
                </a:solidFill>
              </a:rPr>
              <a:t>                </a:t>
            </a:r>
            <a:r>
              <a:rPr lang="sr-Cyrl-CS" sz="2400" b="1" dirty="0" smtClean="0">
                <a:solidFill>
                  <a:schemeClr val="bg1"/>
                </a:solidFill>
              </a:rPr>
              <a:t> 3 пута 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2214546" y="2143116"/>
            <a:ext cx="1714512" cy="1500198"/>
          </a:xfrm>
          <a:prstGeom prst="downArrow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788024" y="4005064"/>
            <a:ext cx="1143008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6643702" y="2928934"/>
            <a:ext cx="153703" cy="79967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3300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CS" sz="4800" dirty="0" smtClean="0">
                <a:solidFill>
                  <a:schemeClr val="bg1"/>
                </a:solidFill>
              </a:rPr>
              <a:t>Колико пута се</a:t>
            </a:r>
          </a:p>
          <a:p>
            <a:pPr algn="ctr">
              <a:buNone/>
            </a:pPr>
            <a:r>
              <a:rPr lang="sr-Cyrl-CS" sz="48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СМАЊИ</a:t>
            </a:r>
            <a:r>
              <a:rPr lang="sr-Cyrl-CS" sz="4800" dirty="0" smtClean="0"/>
              <a:t> </a:t>
            </a:r>
            <a:r>
              <a:rPr lang="sr-Cyrl-CS" sz="4800" dirty="0" smtClean="0">
                <a:solidFill>
                  <a:schemeClr val="bg1"/>
                </a:solidFill>
              </a:rPr>
              <a:t>дјељеник,</a:t>
            </a:r>
          </a:p>
          <a:p>
            <a:pPr algn="ctr">
              <a:buNone/>
            </a:pPr>
            <a:r>
              <a:rPr lang="sr-Cyrl-CS" sz="4800" dirty="0" smtClean="0">
                <a:solidFill>
                  <a:schemeClr val="bg1"/>
                </a:solidFill>
              </a:rPr>
              <a:t>толико пута се</a:t>
            </a:r>
          </a:p>
          <a:p>
            <a:pPr algn="ctr">
              <a:buNone/>
            </a:pPr>
            <a:r>
              <a:rPr lang="sr-Cyrl-CS" sz="48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СМАЊИ</a:t>
            </a:r>
            <a:r>
              <a:rPr lang="sr-Cyrl-CS" sz="4800" dirty="0" smtClean="0"/>
              <a:t> </a:t>
            </a:r>
            <a:r>
              <a:rPr lang="sr-Cyrl-CS" sz="4800" dirty="0" smtClean="0">
                <a:solidFill>
                  <a:schemeClr val="bg1"/>
                </a:solidFill>
              </a:rPr>
              <a:t>и количник.</a:t>
            </a:r>
            <a:endParaRPr lang="en-US" sz="4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sr-Cyrl-CS" sz="4800" dirty="0" smtClean="0"/>
          </a:p>
          <a:p>
            <a:pPr algn="ctr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a : b = c</a:t>
            </a:r>
            <a:endParaRPr lang="sr-Latn-CS" sz="60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7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(a : n) : b = c : n</a:t>
            </a:r>
            <a:endParaRPr lang="en-US" sz="72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3300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n-US" sz="6600" dirty="0" smtClean="0"/>
          </a:p>
          <a:p>
            <a:pPr algn="ctr">
              <a:buNone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18 : 2 = 9</a:t>
            </a:r>
          </a:p>
          <a:p>
            <a:pPr algn="ctr">
              <a:buNone/>
            </a:pPr>
            <a:r>
              <a:rPr lang="sr-Cyrl-CS" dirty="0" smtClean="0">
                <a:solidFill>
                  <a:schemeClr val="bg1"/>
                </a:solidFill>
              </a:rPr>
              <a:t>дјељеник      дјелилац     количник</a:t>
            </a: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a : b = c</a:t>
            </a:r>
            <a:endParaRPr lang="sr-Cyrl-CS" sz="6600" dirty="0" smtClean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buNone/>
            </a:pPr>
            <a:r>
              <a:rPr lang="sr-Cyrl-CS" dirty="0" smtClean="0">
                <a:solidFill>
                  <a:schemeClr val="bg1"/>
                </a:solidFill>
              </a:rPr>
              <a:t>дјељеник    дјелилац    количник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3300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sr-Cyrl-CS" sz="60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r-Cyrl-CS" sz="6000" b="1" dirty="0" smtClean="0">
                <a:solidFill>
                  <a:schemeClr val="bg1"/>
                </a:solidFill>
              </a:rPr>
              <a:t>18 : 2 = 9</a:t>
            </a:r>
          </a:p>
          <a:p>
            <a:pPr algn="ctr">
              <a:buNone/>
            </a:pPr>
            <a:r>
              <a:rPr lang="sr-Cyrl-CS" sz="5400" b="1" dirty="0" smtClean="0">
                <a:solidFill>
                  <a:schemeClr val="bg1"/>
                </a:solidFill>
              </a:rPr>
              <a:t>18 :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sr-Cyrl-CS" sz="5400" b="1" dirty="0" smtClean="0">
                <a:solidFill>
                  <a:schemeClr val="bg1"/>
                </a:solidFill>
              </a:rPr>
              <a:t>(2   3) = 18 : 6 = 3</a:t>
            </a:r>
          </a:p>
          <a:p>
            <a:pPr algn="ctr">
              <a:buNone/>
            </a:pPr>
            <a:endParaRPr lang="sr-Cyrl-CS" sz="2000" dirty="0" smtClean="0"/>
          </a:p>
          <a:p>
            <a:pPr algn="ctr">
              <a:buNone/>
            </a:pPr>
            <a:endParaRPr lang="sr-Cyrl-CS" sz="2000" dirty="0" smtClean="0"/>
          </a:p>
          <a:p>
            <a:pPr>
              <a:buNone/>
            </a:pPr>
            <a:r>
              <a:rPr lang="sr-Cyrl-CS" sz="2400" b="1" dirty="0" smtClean="0">
                <a:solidFill>
                  <a:schemeClr val="bg1"/>
                </a:solidFill>
              </a:rPr>
              <a:t>                      </a:t>
            </a:r>
            <a:r>
              <a:rPr lang="en-US" sz="2400" b="1" dirty="0" smtClean="0">
                <a:solidFill>
                  <a:schemeClr val="bg1"/>
                </a:solidFill>
              </a:rPr>
              <a:t>                </a:t>
            </a:r>
            <a:r>
              <a:rPr lang="sr-Cyrl-CS" sz="2400" b="1" dirty="0" smtClean="0">
                <a:solidFill>
                  <a:schemeClr val="bg1"/>
                </a:solidFill>
              </a:rPr>
              <a:t>Ако дјелилац                             </a:t>
            </a:r>
            <a:r>
              <a:rPr lang="en-US" sz="2400" b="1" dirty="0" smtClean="0">
                <a:solidFill>
                  <a:schemeClr val="bg1"/>
                </a:solidFill>
              </a:rPr>
              <a:t>   </a:t>
            </a:r>
            <a:r>
              <a:rPr lang="sr-Cyrl-CS" sz="2400" b="1" dirty="0" smtClean="0">
                <a:solidFill>
                  <a:schemeClr val="bg1"/>
                </a:solidFill>
              </a:rPr>
              <a:t> количник се</a:t>
            </a:r>
          </a:p>
          <a:p>
            <a:pPr>
              <a:buNone/>
            </a:pPr>
            <a:r>
              <a:rPr lang="sr-Cyrl-CS" sz="2000" b="1" dirty="0" smtClean="0">
                <a:solidFill>
                  <a:schemeClr val="bg1"/>
                </a:solidFill>
              </a:rPr>
              <a:t>                </a:t>
            </a:r>
            <a:r>
              <a:rPr lang="en-US" sz="2000" b="1" dirty="0" smtClean="0">
                <a:solidFill>
                  <a:schemeClr val="bg1"/>
                </a:solidFill>
              </a:rPr>
              <a:t>                        </a:t>
            </a:r>
            <a:r>
              <a:rPr lang="sr-Cyrl-CS" sz="2000" b="1" dirty="0" smtClean="0">
                <a:solidFill>
                  <a:schemeClr val="bg1"/>
                </a:solidFill>
              </a:rPr>
              <a:t>     </a:t>
            </a:r>
            <a:r>
              <a:rPr lang="sr-Cyrl-CS" sz="2400" b="1" dirty="0" smtClean="0">
                <a:solidFill>
                  <a:schemeClr val="bg1"/>
                </a:solidFill>
              </a:rPr>
              <a:t>повећамо 3 пута                         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</a:rPr>
              <a:t> смањи 3 пута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3500430" y="2643182"/>
            <a:ext cx="71438" cy="7143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Callout 4"/>
          <p:cNvSpPr/>
          <p:nvPr/>
        </p:nvSpPr>
        <p:spPr>
          <a:xfrm>
            <a:off x="2714612" y="2214554"/>
            <a:ext cx="1785950" cy="1428760"/>
          </a:xfrm>
          <a:prstGeom prst="downArrow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860032" y="4077072"/>
            <a:ext cx="1071570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7286644" y="3071810"/>
            <a:ext cx="188595" cy="71438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3300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r-Cyrl-CS" sz="5400" dirty="0" smtClean="0">
                <a:solidFill>
                  <a:schemeClr val="bg1"/>
                </a:solidFill>
              </a:rPr>
              <a:t>Колико пута се</a:t>
            </a:r>
          </a:p>
          <a:p>
            <a:pPr algn="ctr">
              <a:buNone/>
            </a:pPr>
            <a:r>
              <a:rPr lang="sr-Cyrl-CS" sz="54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ПОВЕЋА</a:t>
            </a:r>
            <a:r>
              <a:rPr lang="sr-Cyrl-CS" sz="5400" dirty="0" smtClean="0">
                <a:solidFill>
                  <a:schemeClr val="bg1"/>
                </a:solidFill>
              </a:rPr>
              <a:t> дјелилац,</a:t>
            </a:r>
          </a:p>
          <a:p>
            <a:pPr algn="ctr">
              <a:buNone/>
            </a:pPr>
            <a:r>
              <a:rPr lang="sr-Cyrl-CS" sz="5400" dirty="0" smtClean="0">
                <a:solidFill>
                  <a:schemeClr val="bg1"/>
                </a:solidFill>
              </a:rPr>
              <a:t>толико пута се</a:t>
            </a:r>
          </a:p>
          <a:p>
            <a:pPr algn="ctr">
              <a:buNone/>
            </a:pPr>
            <a:r>
              <a:rPr lang="sr-Cyrl-CS" sz="54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СМАЊИ</a:t>
            </a:r>
            <a:r>
              <a:rPr lang="sr-Cyrl-CS" sz="5400" dirty="0" smtClean="0">
                <a:solidFill>
                  <a:schemeClr val="bg1"/>
                </a:solidFill>
              </a:rPr>
              <a:t> количник.</a:t>
            </a:r>
          </a:p>
          <a:p>
            <a:pPr algn="ctr">
              <a:buNone/>
            </a:pPr>
            <a:endParaRPr lang="sr-Cyrl-CS" sz="5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a : b = c</a:t>
            </a:r>
            <a:endParaRPr lang="sr-Cyrl-CS" sz="5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 : (b   n) = c : n</a:t>
            </a:r>
            <a:endParaRPr lang="en-US" sz="66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3929058" y="6000768"/>
            <a:ext cx="71438" cy="7143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461</Words>
  <Application>Microsoft Office PowerPoint</Application>
  <PresentationFormat>On-screen Show (4:3)</PresentationFormat>
  <Paragraphs>102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Зависност количника од промјене дјељеника и дјелиоца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Задаци за вјежбање:</vt:lpstr>
      <vt:lpstr>Slide 13</vt:lpstr>
      <vt:lpstr>Задаци за самосталан рад:</vt:lpstr>
    </vt:vector>
  </TitlesOfParts>
  <Company>MP-CORP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Зависност количника од промјене дјељеника и дјелиоца</dc:title>
  <dc:creator>MP</dc:creator>
  <cp:lastModifiedBy>user</cp:lastModifiedBy>
  <cp:revision>43</cp:revision>
  <dcterms:created xsi:type="dcterms:W3CDTF">2020-03-25T18:42:24Z</dcterms:created>
  <dcterms:modified xsi:type="dcterms:W3CDTF">2020-04-29T16:57:40Z</dcterms:modified>
</cp:coreProperties>
</file>