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4E8F00"/>
    <a:srgbClr val="008F00"/>
    <a:srgbClr val="77933B"/>
    <a:srgbClr val="9BBB59"/>
    <a:srgbClr val="E56C0A"/>
    <a:srgbClr val="C14F4D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9"/>
    <p:restoredTop sz="86404"/>
  </p:normalViewPr>
  <p:slideViewPr>
    <p:cSldViewPr>
      <p:cViewPr>
        <p:scale>
          <a:sx n="107" d="100"/>
          <a:sy n="107" d="100"/>
        </p:scale>
        <p:origin x="-162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63983-6612-2D40-9738-49623EB81140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87920-B30A-3843-8EAD-B94D748668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5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87920-B30A-3843-8EAD-B94D7486682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17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87920-B30A-3843-8EAD-B94D7486682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1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87920-B30A-3843-8EAD-B94D748668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7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87920-B30A-3843-8EAD-B94D7486682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05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87920-B30A-3843-8EAD-B94D7486682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88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8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3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18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8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0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11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6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80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0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92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1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59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00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09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6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0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2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0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2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37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64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2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A3BF7-4CBC-4ABB-B975-CAFA4A4EA985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063A820-3B61-41AB-86BD-73C14E81E94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3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87575"/>
            <a:ext cx="7315200" cy="1470025"/>
          </a:xfrm>
          <a:noFill/>
          <a:ln w="25400">
            <a:solidFill>
              <a:schemeClr val="accent3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r>
              <a:rPr lang="sr-Cyrl-RS" sz="7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ГЛАГОЛИ</a:t>
            </a:r>
            <a:endParaRPr lang="en-US" sz="7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000" y="327600"/>
            <a:ext cx="8640000" cy="1440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>
                <a:solidFill>
                  <a:schemeClr val="tx1"/>
                </a:solidFill>
              </a:rPr>
              <a:t>Глаголи су ријечи које </a:t>
            </a:r>
            <a:r>
              <a:rPr lang="sr-Latn-RS" dirty="0">
                <a:solidFill>
                  <a:schemeClr val="tx1"/>
                </a:solidFill>
              </a:rPr>
              <a:t/>
            </a:r>
            <a:br>
              <a:rPr lang="sr-Latn-RS" dirty="0">
                <a:solidFill>
                  <a:schemeClr val="tx1"/>
                </a:solidFill>
              </a:rPr>
            </a:br>
            <a:r>
              <a:rPr lang="sr-Cyrl-RS" dirty="0">
                <a:solidFill>
                  <a:schemeClr val="tx1"/>
                </a:solidFill>
              </a:rPr>
              <a:t>означавају радњу.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000" y="2160000"/>
            <a:ext cx="8640000" cy="4320000"/>
          </a:xfr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0000" tIns="180000" rIns="180000" bIns="180000">
            <a:normAutofit lnSpcReduction="10000"/>
          </a:bodyPr>
          <a:lstStyle/>
          <a:p>
            <a:pPr algn="l"/>
            <a:r>
              <a:rPr lang="en-US" sz="3000" dirty="0">
                <a:solidFill>
                  <a:schemeClr val="tx1"/>
                </a:solidFill>
              </a:rPr>
              <a:t>Д</a:t>
            </a:r>
            <a:r>
              <a:rPr lang="sr-Cyrl-RS" sz="3000" dirty="0">
                <a:solidFill>
                  <a:schemeClr val="tx1"/>
                </a:solidFill>
              </a:rPr>
              <a:t>ј</a:t>
            </a:r>
            <a:r>
              <a:rPr lang="en-US" sz="3000" dirty="0">
                <a:solidFill>
                  <a:schemeClr val="tx1"/>
                </a:solidFill>
              </a:rPr>
              <a:t>еца</a:t>
            </a:r>
            <a:r>
              <a:rPr lang="sr-Cyrl-RS" sz="3000" dirty="0">
                <a:solidFill>
                  <a:schemeClr val="tx1"/>
                </a:solidFill>
              </a:rPr>
              <a:t> се </a:t>
            </a:r>
            <a:r>
              <a:rPr lang="sr-Cyrl-RS" sz="3000" u="sng" dirty="0">
                <a:solidFill>
                  <a:srgbClr val="C14F4D"/>
                </a:solidFill>
              </a:rPr>
              <a:t>играју</a:t>
            </a:r>
            <a:r>
              <a:rPr lang="sr-Cyrl-RS" sz="3000" dirty="0"/>
              <a:t> </a:t>
            </a:r>
            <a:r>
              <a:rPr lang="sr-Cyrl-RS" sz="3000" dirty="0">
                <a:solidFill>
                  <a:schemeClr val="tx1"/>
                </a:solidFill>
              </a:rPr>
              <a:t>у играоници. </a:t>
            </a:r>
          </a:p>
          <a:p>
            <a:pPr algn="l"/>
            <a:r>
              <a:rPr lang="sr-Cyrl-RS" sz="3000" dirty="0">
                <a:solidFill>
                  <a:schemeClr val="tx1"/>
                </a:solidFill>
              </a:rPr>
              <a:t>Дјечаци</a:t>
            </a:r>
            <a:r>
              <a:rPr lang="sr-Cyrl-RS" sz="3000" dirty="0"/>
              <a:t> </a:t>
            </a:r>
            <a:r>
              <a:rPr lang="sr-Cyrl-RS" sz="3000" u="sng" dirty="0">
                <a:solidFill>
                  <a:srgbClr val="C14F4D"/>
                </a:solidFill>
              </a:rPr>
              <a:t>трче</a:t>
            </a:r>
            <a:r>
              <a:rPr lang="sr-Cyrl-RS" sz="3000" dirty="0"/>
              <a:t> </a:t>
            </a:r>
            <a:r>
              <a:rPr lang="sr-Cyrl-RS" sz="3000" dirty="0">
                <a:solidFill>
                  <a:schemeClr val="tx1"/>
                </a:solidFill>
              </a:rPr>
              <a:t>за лоптом, а </a:t>
            </a:r>
            <a:r>
              <a:rPr lang="sr-Cyrl-RS" sz="3000" kern="1200" dirty="0">
                <a:solidFill>
                  <a:schemeClr val="tx1"/>
                </a:solidFill>
              </a:rPr>
              <a:t>дјевојчице</a:t>
            </a:r>
            <a:r>
              <a:rPr lang="sr-Cyrl-RS" sz="3000" dirty="0">
                <a:solidFill>
                  <a:schemeClr val="tx1"/>
                </a:solidFill>
              </a:rPr>
              <a:t> </a:t>
            </a:r>
            <a:r>
              <a:rPr lang="sr-Cyrl-RS" sz="3000" u="sng" dirty="0">
                <a:solidFill>
                  <a:srgbClr val="C14F4D"/>
                </a:solidFill>
              </a:rPr>
              <a:t>цртају</a:t>
            </a:r>
            <a:r>
              <a:rPr lang="sr-Cyrl-RS" sz="3000" dirty="0">
                <a:solidFill>
                  <a:schemeClr val="tx1"/>
                </a:solidFill>
              </a:rPr>
              <a:t>.</a:t>
            </a:r>
            <a:r>
              <a:rPr lang="sr-Latn-RS" sz="3000" dirty="0">
                <a:solidFill>
                  <a:srgbClr val="C00000"/>
                </a:solidFill>
              </a:rPr>
              <a:t> </a:t>
            </a:r>
            <a:endParaRPr lang="sr-Cyrl-RS" sz="3000" dirty="0">
              <a:solidFill>
                <a:srgbClr val="C00000"/>
              </a:solidFill>
            </a:endParaRPr>
          </a:p>
          <a:p>
            <a:pPr algn="l"/>
            <a:r>
              <a:rPr lang="sr-Cyrl-RS" sz="3000" dirty="0" smtClean="0">
                <a:solidFill>
                  <a:schemeClr val="tx1"/>
                </a:solidFill>
              </a:rPr>
              <a:t>Родитељи</a:t>
            </a:r>
            <a:r>
              <a:rPr lang="sr-Cyrl-RS" sz="3000" dirty="0" smtClean="0"/>
              <a:t> </a:t>
            </a:r>
            <a:r>
              <a:rPr lang="sr-Cyrl-RS" sz="3000" u="sng" dirty="0">
                <a:solidFill>
                  <a:srgbClr val="C14F4D"/>
                </a:solidFill>
              </a:rPr>
              <a:t>једу</a:t>
            </a:r>
            <a:r>
              <a:rPr lang="sr-Cyrl-RS" sz="3000" dirty="0"/>
              <a:t> </a:t>
            </a:r>
            <a:r>
              <a:rPr lang="sr-Cyrl-RS" sz="3000" dirty="0">
                <a:solidFill>
                  <a:schemeClr val="tx1"/>
                </a:solidFill>
              </a:rPr>
              <a:t>торту и </a:t>
            </a:r>
            <a:r>
              <a:rPr lang="sr-Cyrl-RS" sz="3000" u="sng" dirty="0">
                <a:solidFill>
                  <a:srgbClr val="C14F4D"/>
                </a:solidFill>
              </a:rPr>
              <a:t>пију</a:t>
            </a:r>
            <a:r>
              <a:rPr lang="sr-Cyrl-RS" sz="3000" dirty="0">
                <a:solidFill>
                  <a:srgbClr val="C00000"/>
                </a:solidFill>
              </a:rPr>
              <a:t> </a:t>
            </a:r>
            <a:r>
              <a:rPr lang="sr-Cyrl-RS" sz="3000" dirty="0">
                <a:solidFill>
                  <a:schemeClr val="tx1"/>
                </a:solidFill>
              </a:rPr>
              <a:t>сок.</a:t>
            </a:r>
          </a:p>
          <a:p>
            <a:pPr algn="l"/>
            <a:endParaRPr lang="sr-Latn-RS" sz="3000" dirty="0"/>
          </a:p>
          <a:p>
            <a:pPr algn="l"/>
            <a:r>
              <a:rPr lang="sr-Latn-CS" sz="3000" b="1" i="1" u="sng" dirty="0">
                <a:solidFill>
                  <a:srgbClr val="C14F4D"/>
                </a:solidFill>
              </a:rPr>
              <a:t>Заједничке</a:t>
            </a:r>
            <a:r>
              <a:rPr lang="sr-Latn-CS" sz="3000" i="1" u="sng" dirty="0">
                <a:solidFill>
                  <a:srgbClr val="C14F4D"/>
                </a:solidFill>
              </a:rPr>
              <a:t> </a:t>
            </a:r>
            <a:r>
              <a:rPr lang="sr-Latn-CS" sz="3000" b="1" i="1" u="sng" dirty="0">
                <a:solidFill>
                  <a:srgbClr val="C14F4D"/>
                </a:solidFill>
              </a:rPr>
              <a:t>особине</a:t>
            </a:r>
            <a:r>
              <a:rPr lang="sr-Latn-CS" sz="3000" b="1" dirty="0">
                <a:solidFill>
                  <a:srgbClr val="C14F4D"/>
                </a:solidFill>
              </a:rPr>
              <a:t> </a:t>
            </a:r>
            <a:br>
              <a:rPr lang="sr-Latn-CS" sz="3000" b="1" dirty="0">
                <a:solidFill>
                  <a:srgbClr val="C14F4D"/>
                </a:solidFill>
              </a:rPr>
            </a:br>
            <a:r>
              <a:rPr lang="sr-Latn-CS" sz="3000" dirty="0">
                <a:solidFill>
                  <a:schemeClr val="tx1"/>
                </a:solidFill>
              </a:rPr>
              <a:t>Oзначавају стварни</a:t>
            </a:r>
            <a:r>
              <a:rPr lang="sr-Cyrl-RS" sz="3000" dirty="0">
                <a:solidFill>
                  <a:schemeClr val="tx1"/>
                </a:solidFill>
              </a:rPr>
              <a:t> </a:t>
            </a:r>
            <a:r>
              <a:rPr lang="sr-Cyrl-CS" sz="3000" dirty="0">
                <a:solidFill>
                  <a:schemeClr val="tx1"/>
                </a:solidFill>
              </a:rPr>
              <a:t>рад</a:t>
            </a:r>
            <a:r>
              <a:rPr lang="sr-Latn-RS" sz="3000" dirty="0">
                <a:solidFill>
                  <a:schemeClr val="tx1"/>
                </a:solidFill>
              </a:rPr>
              <a:t>.</a:t>
            </a:r>
            <a:br>
              <a:rPr lang="sr-Latn-RS" sz="3000" dirty="0">
                <a:solidFill>
                  <a:schemeClr val="tx1"/>
                </a:solidFill>
              </a:rPr>
            </a:br>
            <a:r>
              <a:rPr lang="sr-Latn-RS" sz="3000" dirty="0">
                <a:solidFill>
                  <a:schemeClr val="tx1"/>
                </a:solidFill>
              </a:rPr>
              <a:t>M</a:t>
            </a:r>
            <a:r>
              <a:rPr lang="sr-Cyrl-CS" sz="3000" dirty="0">
                <a:solidFill>
                  <a:schemeClr val="tx1"/>
                </a:solidFill>
              </a:rPr>
              <a:t>ожемо замислити</a:t>
            </a:r>
            <a:r>
              <a:rPr lang="sr-Latn-RS" sz="3000" dirty="0">
                <a:solidFill>
                  <a:schemeClr val="tx1"/>
                </a:solidFill>
              </a:rPr>
              <a:t> </a:t>
            </a:r>
            <a:r>
              <a:rPr lang="sr-Cyrl-CS" sz="3000" dirty="0">
                <a:solidFill>
                  <a:schemeClr val="tx1"/>
                </a:solidFill>
              </a:rPr>
              <a:t>алатке којима се ради и оно на чему се ради</a:t>
            </a:r>
            <a:r>
              <a:rPr lang="sr-Latn-RS" sz="3000" dirty="0">
                <a:solidFill>
                  <a:schemeClr val="tx1"/>
                </a:solidFill>
              </a:rPr>
              <a:t>.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4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000" y="327600"/>
            <a:ext cx="8640000" cy="1440000"/>
          </a:xfrm>
          <a:solidFill>
            <a:srgbClr val="E56C0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dirty="0">
                <a:solidFill>
                  <a:schemeClr val="tx1"/>
                </a:solidFill>
              </a:rPr>
              <a:t>Глаголи су </a:t>
            </a:r>
            <a:r>
              <a:rPr lang="sr-Cyrl-R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ријечи</a:t>
            </a:r>
            <a:r>
              <a:rPr lang="sr-Cyrl-RS" dirty="0">
                <a:solidFill>
                  <a:schemeClr val="tx1"/>
                </a:solidFill>
              </a:rPr>
              <a:t> које означавају стање у коме се неко налази.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000" y="2160000"/>
            <a:ext cx="8640000" cy="4320000"/>
          </a:xfrm>
          <a:noFill/>
          <a:ln w="25400">
            <a:solidFill>
              <a:srgbClr val="F79646"/>
            </a:solidFill>
          </a:ln>
        </p:spPr>
        <p:txBody>
          <a:bodyPr lIns="180000" tIns="180000" rIns="180000" bIns="180000">
            <a:normAutofit fontScale="92500" lnSpcReduction="10000"/>
          </a:bodyPr>
          <a:lstStyle/>
          <a:p>
            <a:pPr algn="l"/>
            <a:r>
              <a:rPr lang="sr-Cyrl-RS" dirty="0">
                <a:solidFill>
                  <a:schemeClr val="tx1"/>
                </a:solidFill>
              </a:rPr>
              <a:t>Отац је </a:t>
            </a:r>
            <a:r>
              <a:rPr lang="sr-Cyrl-RS" u="sng" dirty="0">
                <a:solidFill>
                  <a:srgbClr val="E56C0A"/>
                </a:solidFill>
              </a:rPr>
              <a:t>задријемао</a:t>
            </a:r>
            <a:r>
              <a:rPr lang="sr-Cyrl-RS" dirty="0"/>
              <a:t> </a:t>
            </a:r>
            <a:r>
              <a:rPr lang="sr-Cyrl-RS" dirty="0">
                <a:solidFill>
                  <a:schemeClr val="tx1"/>
                </a:solidFill>
              </a:rPr>
              <a:t>и убрзо </a:t>
            </a:r>
            <a:r>
              <a:rPr lang="sr-Cyrl-RS" u="sng" dirty="0">
                <a:solidFill>
                  <a:srgbClr val="E56C0A"/>
                </a:solidFill>
              </a:rPr>
              <a:t>заспао</a:t>
            </a:r>
            <a:r>
              <a:rPr lang="sr-Cyrl-RS" dirty="0">
                <a:solidFill>
                  <a:schemeClr val="tx1"/>
                </a:solidFill>
              </a:rPr>
              <a:t>.</a:t>
            </a:r>
            <a:endParaRPr lang="sr-Latn-RS" dirty="0">
              <a:solidFill>
                <a:schemeClr val="tx1"/>
              </a:solidFill>
            </a:endParaRPr>
          </a:p>
          <a:p>
            <a:pPr algn="l"/>
            <a:r>
              <a:rPr lang="sr-Cyrl-RS" dirty="0">
                <a:solidFill>
                  <a:schemeClr val="tx1"/>
                </a:solidFill>
              </a:rPr>
              <a:t>Мајка</a:t>
            </a:r>
            <a:r>
              <a:rPr lang="sr-Cyrl-RS" dirty="0"/>
              <a:t> </a:t>
            </a:r>
            <a:r>
              <a:rPr lang="sr-Cyrl-RS" u="sng" dirty="0">
                <a:solidFill>
                  <a:srgbClr val="E56C0A"/>
                </a:solidFill>
              </a:rPr>
              <a:t>сједи</a:t>
            </a:r>
            <a:r>
              <a:rPr lang="sr-Cyrl-R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Cyrl-RS" dirty="0">
                <a:solidFill>
                  <a:schemeClr val="tx1"/>
                </a:solidFill>
              </a:rPr>
              <a:t>и</a:t>
            </a:r>
            <a:r>
              <a:rPr lang="sr-Cyrl-RS" dirty="0"/>
              <a:t> </a:t>
            </a:r>
            <a:r>
              <a:rPr lang="sr-Cyrl-RS" u="sng" dirty="0">
                <a:solidFill>
                  <a:schemeClr val="accent6">
                    <a:lumMod val="75000"/>
                  </a:schemeClr>
                </a:solidFill>
              </a:rPr>
              <a:t>шути</a:t>
            </a:r>
            <a:r>
              <a:rPr lang="sr-Cyrl-RS" dirty="0">
                <a:solidFill>
                  <a:schemeClr val="tx1"/>
                </a:solidFill>
              </a:rPr>
              <a:t>.</a:t>
            </a:r>
            <a:endParaRPr lang="sr-Latn-RS" dirty="0">
              <a:solidFill>
                <a:schemeClr val="tx1"/>
              </a:solidFill>
            </a:endParaRPr>
          </a:p>
          <a:p>
            <a:pPr algn="l"/>
            <a:r>
              <a:rPr lang="sr-Cyrl-RS" u="sng" dirty="0">
                <a:solidFill>
                  <a:schemeClr val="accent6">
                    <a:lumMod val="75000"/>
                  </a:schemeClr>
                </a:solidFill>
              </a:rPr>
              <a:t>Недостаје</a:t>
            </a:r>
            <a:r>
              <a:rPr lang="sr-Cyrl-RS" dirty="0"/>
              <a:t> </a:t>
            </a:r>
            <a:r>
              <a:rPr lang="sr-Cyrl-RS" dirty="0">
                <a:solidFill>
                  <a:schemeClr val="tx1"/>
                </a:solidFill>
              </a:rPr>
              <a:t>ми школа.</a:t>
            </a:r>
            <a:endParaRPr lang="sr-Latn-RS" dirty="0">
              <a:solidFill>
                <a:schemeClr val="tx1"/>
              </a:solidFill>
            </a:endParaRPr>
          </a:p>
          <a:p>
            <a:pPr algn="l"/>
            <a:r>
              <a:rPr lang="sr-Cyrl-RS" dirty="0">
                <a:solidFill>
                  <a:schemeClr val="tx1"/>
                </a:solidFill>
              </a:rPr>
              <a:t>Желио бих да </a:t>
            </a:r>
            <a:r>
              <a:rPr lang="sr-Cyrl-RS" u="sng" dirty="0">
                <a:solidFill>
                  <a:schemeClr val="accent6">
                    <a:lumMod val="75000"/>
                  </a:schemeClr>
                </a:solidFill>
              </a:rPr>
              <a:t>станујем</a:t>
            </a:r>
            <a:r>
              <a:rPr lang="sr-Cyrl-RS" dirty="0"/>
              <a:t> </a:t>
            </a:r>
            <a:r>
              <a:rPr lang="sr-Cyrl-RS" dirty="0">
                <a:solidFill>
                  <a:schemeClr val="tx1"/>
                </a:solidFill>
              </a:rPr>
              <a:t>и</a:t>
            </a:r>
            <a:r>
              <a:rPr lang="sr-Cyrl-RS" dirty="0"/>
              <a:t> </a:t>
            </a:r>
            <a:r>
              <a:rPr lang="sr-Cyrl-RS" u="sng" dirty="0">
                <a:solidFill>
                  <a:schemeClr val="accent6">
                    <a:lumMod val="75000"/>
                  </a:schemeClr>
                </a:solidFill>
              </a:rPr>
              <a:t>живим</a:t>
            </a:r>
            <a:r>
              <a:rPr lang="sr-Cyrl-RS" dirty="0"/>
              <a:t> </a:t>
            </a:r>
            <a:r>
              <a:rPr lang="sr-Cyrl-RS" dirty="0">
                <a:solidFill>
                  <a:schemeClr val="tx1"/>
                </a:solidFill>
              </a:rPr>
              <a:t>близу школе.</a:t>
            </a:r>
            <a:endParaRPr lang="sr-Latn-RS" dirty="0">
              <a:solidFill>
                <a:schemeClr val="tx1"/>
              </a:solidFill>
            </a:endParaRPr>
          </a:p>
          <a:p>
            <a:pPr algn="l"/>
            <a:endParaRPr lang="sr-Cyrl-RS" dirty="0"/>
          </a:p>
          <a:p>
            <a:pPr algn="l"/>
            <a:r>
              <a:rPr lang="sr-Latn-CS" b="1" i="1" u="sng" dirty="0">
                <a:solidFill>
                  <a:srgbClr val="E56C0A"/>
                </a:solidFill>
              </a:rPr>
              <a:t>Заједничке особине</a:t>
            </a:r>
            <a:endParaRPr lang="sr-Cyrl-RS" b="1" i="1" u="sng" dirty="0">
              <a:solidFill>
                <a:srgbClr val="E56C0A"/>
              </a:solidFill>
            </a:endParaRPr>
          </a:p>
          <a:p>
            <a:pPr algn="l"/>
            <a:r>
              <a:rPr lang="sr-Cyrl-RS" dirty="0" err="1">
                <a:solidFill>
                  <a:schemeClr val="tx1"/>
                </a:solidFill>
              </a:rPr>
              <a:t>Н</a:t>
            </a:r>
            <a:r>
              <a:rPr lang="sr-Latn-CS" dirty="0">
                <a:solidFill>
                  <a:schemeClr val="tx1"/>
                </a:solidFill>
              </a:rPr>
              <a:t>е значе рад</a:t>
            </a:r>
            <a:r>
              <a:rPr lang="sr-Cyrl-CS" dirty="0">
                <a:solidFill>
                  <a:schemeClr val="tx1"/>
                </a:solidFill>
              </a:rPr>
              <a:t>.</a:t>
            </a:r>
            <a:br>
              <a:rPr lang="sr-Cyrl-CS" dirty="0">
                <a:solidFill>
                  <a:schemeClr val="tx1"/>
                </a:solidFill>
              </a:rPr>
            </a:br>
            <a:r>
              <a:rPr lang="sr-Cyrl-CS" dirty="0">
                <a:solidFill>
                  <a:schemeClr val="tx1"/>
                </a:solidFill>
              </a:rPr>
              <a:t>Значе стање (надање, размишљања, </a:t>
            </a:r>
            <a:r>
              <a:rPr lang="sr-Cyrl-CS" dirty="0" smtClean="0">
                <a:solidFill>
                  <a:schemeClr val="tx1"/>
                </a:solidFill>
              </a:rPr>
              <a:t>љубави</a:t>
            </a:r>
            <a:r>
              <a:rPr lang="sr-Latn-RS" dirty="0" smtClean="0">
                <a:solidFill>
                  <a:schemeClr val="tx1"/>
                </a:solidFill>
              </a:rPr>
              <a:t>...</a:t>
            </a:r>
            <a:r>
              <a:rPr lang="sr-Cyrl-C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000" y="327600"/>
            <a:ext cx="8640000" cy="1440000"/>
          </a:xfrm>
          <a:solidFill>
            <a:srgbClr val="77933B"/>
          </a:solidFill>
          <a:ln>
            <a:solidFill>
              <a:srgbClr val="4E8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>
                <a:solidFill>
                  <a:schemeClr val="tx1"/>
                </a:solidFill>
              </a:rPr>
              <a:t>Глаголи су ријечи које </a:t>
            </a:r>
            <a:r>
              <a:rPr lang="sr-Latn-RS" dirty="0">
                <a:solidFill>
                  <a:schemeClr val="tx1"/>
                </a:solidFill>
              </a:rPr>
              <a:t/>
            </a:r>
            <a:br>
              <a:rPr lang="sr-Latn-RS" dirty="0">
                <a:solidFill>
                  <a:schemeClr val="tx1"/>
                </a:solidFill>
              </a:rPr>
            </a:br>
            <a:r>
              <a:rPr lang="sr-Cyrl-RS" dirty="0">
                <a:solidFill>
                  <a:schemeClr val="tx1"/>
                </a:solidFill>
              </a:rPr>
              <a:t>означавају збивање.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000" y="2160000"/>
            <a:ext cx="8640000" cy="4320000"/>
          </a:xfrm>
          <a:ln w="25400">
            <a:solidFill>
              <a:srgbClr val="9BBB59"/>
            </a:solidFill>
          </a:ln>
        </p:spPr>
        <p:txBody>
          <a:bodyPr lIns="180000" tIns="180000" rIns="180000" bIns="180000">
            <a:normAutofit lnSpcReduction="10000"/>
          </a:bodyPr>
          <a:lstStyle/>
          <a:p>
            <a:pPr algn="l"/>
            <a:r>
              <a:rPr lang="sr-Cyrl-RS" sz="3000" u="sng" dirty="0">
                <a:solidFill>
                  <a:srgbClr val="77933B"/>
                </a:solidFill>
              </a:rPr>
              <a:t>Топи</a:t>
            </a:r>
            <a:r>
              <a:rPr lang="sr-Cyrl-RS" sz="3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r-Cyrl-RS" sz="3000" dirty="0">
                <a:solidFill>
                  <a:schemeClr val="tx1"/>
                </a:solidFill>
              </a:rPr>
              <a:t>се снијег, а природа као да </a:t>
            </a:r>
            <a:r>
              <a:rPr lang="sr-Cyrl-RS" sz="3000" u="sng" dirty="0">
                <a:solidFill>
                  <a:srgbClr val="77933B"/>
                </a:solidFill>
              </a:rPr>
              <a:t>се весели</a:t>
            </a:r>
            <a:r>
              <a:rPr lang="sr-Cyrl-RS" sz="3000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sr-Cyrl-RS" sz="3000" dirty="0">
                <a:solidFill>
                  <a:schemeClr val="tx1"/>
                </a:solidFill>
              </a:rPr>
              <a:t>Све </a:t>
            </a:r>
            <a:r>
              <a:rPr lang="sr-Cyrl-RS" sz="3000" u="sng" dirty="0" smtClean="0">
                <a:solidFill>
                  <a:schemeClr val="accent3">
                    <a:lumMod val="75000"/>
                  </a:schemeClr>
                </a:solidFill>
              </a:rPr>
              <a:t>буја</a:t>
            </a:r>
            <a:r>
              <a:rPr lang="sr-Cyrl-RS" sz="3000" dirty="0" smtClean="0">
                <a:solidFill>
                  <a:schemeClr val="tx1"/>
                </a:solidFill>
              </a:rPr>
              <a:t>, </a:t>
            </a:r>
            <a:r>
              <a:rPr lang="sr-Cyrl-RS" sz="3000" u="sng" dirty="0">
                <a:solidFill>
                  <a:schemeClr val="accent3">
                    <a:lumMod val="75000"/>
                  </a:schemeClr>
                </a:solidFill>
              </a:rPr>
              <a:t>цвјета</a:t>
            </a:r>
            <a:r>
              <a:rPr lang="sr-Cyrl-RS" sz="3000" dirty="0">
                <a:solidFill>
                  <a:srgbClr val="00B050"/>
                </a:solidFill>
              </a:rPr>
              <a:t> </a:t>
            </a:r>
            <a:r>
              <a:rPr lang="sr-Cyrl-RS" sz="3000" dirty="0">
                <a:solidFill>
                  <a:schemeClr val="tx1"/>
                </a:solidFill>
              </a:rPr>
              <a:t>и </a:t>
            </a:r>
            <a:r>
              <a:rPr lang="sr-Cyrl-RS" sz="3000" u="sng" dirty="0">
                <a:solidFill>
                  <a:schemeClr val="accent3">
                    <a:lumMod val="75000"/>
                  </a:schemeClr>
                </a:solidFill>
              </a:rPr>
              <a:t>мирише</a:t>
            </a:r>
            <a:r>
              <a:rPr lang="sr-Cyrl-RS" sz="30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sr-Cyrl-RS" sz="3000" u="sng" dirty="0">
                <a:solidFill>
                  <a:schemeClr val="accent3">
                    <a:lumMod val="75000"/>
                  </a:schemeClr>
                </a:solidFill>
              </a:rPr>
              <a:t>Смрачило се</a:t>
            </a:r>
            <a:r>
              <a:rPr lang="sr-Cyrl-RS" sz="3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r-Cyrl-RS" sz="3000" dirty="0">
                <a:solidFill>
                  <a:schemeClr val="tx1"/>
                </a:solidFill>
              </a:rPr>
              <a:t>небо.</a:t>
            </a:r>
          </a:p>
          <a:p>
            <a:pPr algn="l"/>
            <a:r>
              <a:rPr lang="sr-Cyrl-RS" sz="3000" u="sng" dirty="0">
                <a:solidFill>
                  <a:schemeClr val="accent3">
                    <a:lumMod val="75000"/>
                  </a:schemeClr>
                </a:solidFill>
              </a:rPr>
              <a:t>Грми</a:t>
            </a:r>
            <a:r>
              <a:rPr lang="sr-Cyrl-RS" sz="3000" dirty="0">
                <a:solidFill>
                  <a:schemeClr val="tx1"/>
                </a:solidFill>
              </a:rPr>
              <a:t> и </a:t>
            </a:r>
            <a:r>
              <a:rPr lang="sr-Cyrl-RS" sz="3000" u="sng" dirty="0">
                <a:solidFill>
                  <a:schemeClr val="accent3">
                    <a:lumMod val="75000"/>
                  </a:schemeClr>
                </a:solidFill>
              </a:rPr>
              <a:t>тутњи</a:t>
            </a:r>
            <a:r>
              <a:rPr lang="sr-Cyrl-RS" sz="3000" dirty="0">
                <a:solidFill>
                  <a:schemeClr val="tx1"/>
                </a:solidFill>
              </a:rPr>
              <a:t>.</a:t>
            </a:r>
            <a:endParaRPr lang="sr-Latn-RS" sz="3000" dirty="0">
              <a:solidFill>
                <a:schemeClr val="tx1"/>
              </a:solidFill>
            </a:endParaRPr>
          </a:p>
          <a:p>
            <a:pPr algn="l"/>
            <a:endParaRPr lang="sr-Cyrl-RS" sz="3000" dirty="0">
              <a:solidFill>
                <a:schemeClr val="tx1"/>
              </a:solidFill>
            </a:endParaRPr>
          </a:p>
          <a:p>
            <a:pPr algn="l"/>
            <a:r>
              <a:rPr lang="sr-Latn-CS" sz="3000" b="1" i="1" u="sng" dirty="0">
                <a:solidFill>
                  <a:schemeClr val="accent3">
                    <a:lumMod val="75000"/>
                  </a:schemeClr>
                </a:solidFill>
              </a:rPr>
              <a:t>Заједничке особине</a:t>
            </a:r>
            <a:r>
              <a:rPr lang="sr-Latn-CS" sz="3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sr-Cyrl-RS" sz="30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r>
              <a:rPr lang="sr-Cyrl-RS" sz="3000" dirty="0" err="1">
                <a:solidFill>
                  <a:schemeClr val="tx1"/>
                </a:solidFill>
              </a:rPr>
              <a:t>Н</a:t>
            </a:r>
            <a:r>
              <a:rPr lang="sr-Cyrl-CS" sz="3000" dirty="0">
                <a:solidFill>
                  <a:schemeClr val="tx1"/>
                </a:solidFill>
              </a:rPr>
              <a:t>е личе на рад.</a:t>
            </a:r>
            <a:br>
              <a:rPr lang="sr-Cyrl-CS" sz="3000" dirty="0">
                <a:solidFill>
                  <a:schemeClr val="tx1"/>
                </a:solidFill>
              </a:rPr>
            </a:br>
            <a:r>
              <a:rPr lang="sr-Cyrl-CS" sz="3000" dirty="0">
                <a:solidFill>
                  <a:schemeClr val="tx1"/>
                </a:solidFill>
              </a:rPr>
              <a:t>Везана су за збивања у природи.</a:t>
            </a:r>
            <a:endParaRPr lang="sr-Cyrl-RS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6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2590801"/>
            <a:ext cx="8763000" cy="1676399"/>
          </a:xfrm>
        </p:spPr>
        <p:txBody>
          <a:bodyPr anchor="ctr" anchorCtr="0">
            <a:noAutofit/>
          </a:bodyPr>
          <a:lstStyle/>
          <a:p>
            <a:r>
              <a:rPr lang="sr-Cyrl-RS" sz="3400" b="1" u="sng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Задаци за самосталан рад</a:t>
            </a:r>
            <a:r>
              <a:rPr lang="sr-Latn-RS" sz="3000" u="sng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Latn-RS" sz="3000" u="sng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30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Cyrl-RS" sz="30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30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Уџбеник Говорим и пишем, страна 23,</a:t>
            </a:r>
            <a:r>
              <a:rPr lang="sr-Latn-RS" sz="30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sz="30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24,</a:t>
            </a:r>
            <a:r>
              <a:rPr lang="sr-Latn-RS" sz="30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sz="3000" cap="none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25. </a:t>
            </a:r>
            <a:r>
              <a:rPr lang="sr-Cyrl-RS" sz="30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26.</a:t>
            </a:r>
            <a:endParaRPr lang="en-US" sz="30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7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llery">
  <a:themeElements>
    <a:clrScheme name="Gre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allery">
      <a:majorFont>
        <a:latin typeface="Rockwell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BB5F5D82-B5E9-469E-A815-C655ED4AF24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122</Words>
  <Application>Microsoft Office PowerPoint</Application>
  <PresentationFormat>Projekcija na ekranu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5</vt:i4>
      </vt:variant>
    </vt:vector>
  </HeadingPairs>
  <TitlesOfParts>
    <vt:vector size="7" baseType="lpstr">
      <vt:lpstr>Office Theme</vt:lpstr>
      <vt:lpstr>Gallery</vt:lpstr>
      <vt:lpstr>ГЛАГОЛИ</vt:lpstr>
      <vt:lpstr>Глаголи су ријечи које  означавају радњу.</vt:lpstr>
      <vt:lpstr>Глаголи су ријечи које означавају стање у коме се неко налази.</vt:lpstr>
      <vt:lpstr>Глаголи су ријечи које  означавају збивање.</vt:lpstr>
      <vt:lpstr>Задаци за самосталан рад  Уџбеник Говорим и пишем, страна 23, 24, 25. и 26.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ГЛАГОЛИ</dc:title>
  <dc:creator>silvija ninković</dc:creator>
  <cp:lastModifiedBy>tatjana</cp:lastModifiedBy>
  <cp:revision>27</cp:revision>
  <dcterms:created xsi:type="dcterms:W3CDTF">2020-03-16T16:55:48Z</dcterms:created>
  <dcterms:modified xsi:type="dcterms:W3CDTF">2020-04-07T19:49:41Z</dcterms:modified>
</cp:coreProperties>
</file>