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AFC63-16B8-467C-98CE-0B42BD31BF06}" v="202" dt="2020-11-27T20:29:44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kiiyazyk.ru/chasti-rechi/glagol/vremena-glagolov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sskiiyazyk.ru/chasti-rechi/glagol/izyavitelnoe-nakloneni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sskiiyazyk.ru/chasti-rechi/glagol/nesovershennogo-vida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sskiiyazyk.ru/chasti-rechi/glagol/chto-takoe-spryazhenie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7212C84-5774-435C-9096-9B5D7B68E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2" t="9091" r="21490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6D6FF-7FE1-43CA-B4B7-7079FE680FBF}"/>
              </a:ext>
            </a:extLst>
          </p:cNvPr>
          <p:cNvSpPr txBox="1"/>
          <p:nvPr/>
        </p:nvSpPr>
        <p:spPr>
          <a:xfrm>
            <a:off x="348585" y="892325"/>
            <a:ext cx="5202303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Настоящее</a:t>
            </a:r>
            <a:r>
              <a:rPr lang="en-US" sz="5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время</a:t>
            </a:r>
            <a:r>
              <a:rPr lang="en-US" sz="5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глагола</a:t>
            </a:r>
            <a:endParaRPr lang="en-US" sz="5400">
              <a:solidFill>
                <a:srgbClr val="FF0000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close up of a church&#10;&#10;Description automatically generated">
            <a:extLst>
              <a:ext uri="{FF2B5EF4-FFF2-40B4-BE49-F238E27FC236}">
                <a16:creationId xmlns:a16="http://schemas.microsoft.com/office/drawing/2014/main" id="{015313E3-0EA6-4B7C-99F8-7DDA04FA2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A51EF-5B58-476E-A972-E91E3133FFC6}"/>
              </a:ext>
            </a:extLst>
          </p:cNvPr>
          <p:cNvSpPr txBox="1"/>
          <p:nvPr/>
        </p:nvSpPr>
        <p:spPr>
          <a:xfrm>
            <a:off x="6396488" y="331609"/>
            <a:ext cx="6021812" cy="537511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+mj-lt"/>
                <a:ea typeface="+mj-ea"/>
                <a:cs typeface="+mj-cs"/>
              </a:rPr>
              <a:t>Настоящее</a:t>
            </a: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время</a:t>
            </a: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глагола</a:t>
            </a:r>
            <a:r>
              <a:rPr lang="en-US" sz="4000" dirty="0">
                <a:latin typeface="+mj-lt"/>
                <a:ea typeface="+mj-ea"/>
                <a:cs typeface="+mj-cs"/>
              </a:rPr>
              <a:t> —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это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непостоянный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грамматический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признак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который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выражает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что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действие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происходит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момент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речи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  <a:endParaRPr lang="en-US" sz="4000">
              <a:solidFill>
                <a:srgbClr val="FF0000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96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A56B7-2795-4786-A29D-C7E652A7A5C9}"/>
              </a:ext>
            </a:extLst>
          </p:cNvPr>
          <p:cNvSpPr txBox="1"/>
          <p:nvPr/>
        </p:nvSpPr>
        <p:spPr>
          <a:xfrm>
            <a:off x="5357329" y="801866"/>
            <a:ext cx="6614423" cy="523063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Прежде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чем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выяснить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что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такое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настоящее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время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укажем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что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действие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обозначенное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глаголом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связано</a:t>
            </a:r>
            <a:r>
              <a:rPr lang="en-US" sz="2400" dirty="0">
                <a:solidFill>
                  <a:srgbClr val="000000"/>
                </a:solidFill>
              </a:rPr>
              <a:t> с </a:t>
            </a:r>
            <a:r>
              <a:rPr lang="en-US" sz="2400" dirty="0" err="1">
                <a:solidFill>
                  <a:srgbClr val="000000"/>
                </a:solidFill>
              </a:rPr>
              <a:t>течением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времени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Грамматическая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категория времени глагола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dirty="0" err="1">
                <a:solidFill>
                  <a:srgbClr val="000000"/>
                </a:solidFill>
              </a:rPr>
              <a:t>выражает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отношение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действия</a:t>
            </a:r>
            <a:r>
              <a:rPr lang="en-US" sz="2400" dirty="0">
                <a:solidFill>
                  <a:srgbClr val="000000"/>
                </a:solidFill>
              </a:rPr>
              <a:t> к </a:t>
            </a:r>
            <a:r>
              <a:rPr lang="en-US" sz="2400" dirty="0" err="1">
                <a:solidFill>
                  <a:srgbClr val="000000"/>
                </a:solidFill>
              </a:rPr>
              <a:t>моменту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речи</a:t>
            </a:r>
            <a:r>
              <a:rPr lang="en-US" sz="2400" dirty="0">
                <a:solidFill>
                  <a:srgbClr val="000000"/>
                </a:solidFill>
              </a:rPr>
              <a:t> о </a:t>
            </a:r>
            <a:r>
              <a:rPr lang="en-US" sz="2400" dirty="0" err="1">
                <a:solidFill>
                  <a:srgbClr val="000000"/>
                </a:solidFill>
              </a:rPr>
              <a:t>нём</a:t>
            </a:r>
            <a:r>
              <a:rPr lang="en-US" sz="2400" dirty="0">
                <a:solidFill>
                  <a:srgbClr val="000000"/>
                </a:solidFill>
              </a:rPr>
              <a:t>. С </a:t>
            </a:r>
            <a:r>
              <a:rPr lang="en-US" sz="2400" dirty="0" err="1">
                <a:solidFill>
                  <a:srgbClr val="000000"/>
                </a:solidFill>
              </a:rPr>
              <a:t>этой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точки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зрения</a:t>
            </a:r>
            <a:r>
              <a:rPr lang="en-US" sz="2400" dirty="0">
                <a:solidFill>
                  <a:srgbClr val="000000"/>
                </a:solidFill>
              </a:rPr>
              <a:t> у </a:t>
            </a:r>
            <a:r>
              <a:rPr lang="en-US" sz="2400" dirty="0">
                <a:solidFill>
                  <a:srgbClr val="000000"/>
                </a:solidFill>
                <a:hlinkClick r:id="rId4"/>
              </a:rPr>
              <a:t>глаголов изъявительного наклонения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dirty="0" err="1">
                <a:solidFill>
                  <a:srgbClr val="000000"/>
                </a:solidFill>
              </a:rPr>
              <a:t>можно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указать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три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формы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времени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настоящее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время</a:t>
            </a:r>
            <a:r>
              <a:rPr lang="en-US" sz="2400" dirty="0">
                <a:solidFill>
                  <a:srgbClr val="000000"/>
                </a:solidFill>
              </a:rPr>
              <a:t> —</a:t>
            </a:r>
            <a:r>
              <a:rPr lang="en-US" sz="2400" i="1" dirty="0">
                <a:solidFill>
                  <a:srgbClr val="000000"/>
                </a:solidFill>
              </a:rPr>
              <a:t> я</a:t>
            </a:r>
            <a:r>
              <a:rPr lang="en-US" sz="2400" dirty="0">
                <a:solidFill>
                  <a:srgbClr val="000000"/>
                </a:solidFill>
              </a:rPr>
              <a:t> (</a:t>
            </a:r>
            <a:r>
              <a:rPr lang="en-US" sz="2400" dirty="0" err="1">
                <a:solidFill>
                  <a:srgbClr val="000000"/>
                </a:solidFill>
              </a:rPr>
              <a:t>что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делаю</a:t>
            </a:r>
            <a:r>
              <a:rPr lang="en-US" sz="2400" dirty="0">
                <a:solidFill>
                  <a:srgbClr val="000000"/>
                </a:solidFill>
              </a:rPr>
              <a:t>?) </a:t>
            </a:r>
            <a:r>
              <a:rPr lang="en-US" sz="2400" i="1" dirty="0" err="1">
                <a:solidFill>
                  <a:srgbClr val="000000"/>
                </a:solidFill>
              </a:rPr>
              <a:t>танцую</a:t>
            </a:r>
            <a:r>
              <a:rPr lang="en-US" sz="2400" dirty="0">
                <a:solidFill>
                  <a:srgbClr val="000000"/>
                </a:solidFill>
              </a:rPr>
              <a:t> (в </a:t>
            </a:r>
            <a:r>
              <a:rPr lang="en-US" sz="2400" dirty="0" err="1">
                <a:solidFill>
                  <a:srgbClr val="000000"/>
                </a:solidFill>
              </a:rPr>
              <a:t>момент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речи</a:t>
            </a:r>
            <a:r>
              <a:rPr lang="en-US" sz="2400" dirty="0">
                <a:solidFill>
                  <a:srgbClr val="000000"/>
                </a:solidFill>
              </a:rPr>
              <a:t>);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будущее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время</a:t>
            </a:r>
            <a:r>
              <a:rPr lang="en-US" sz="2400" dirty="0">
                <a:solidFill>
                  <a:srgbClr val="000000"/>
                </a:solidFill>
              </a:rPr>
              <a:t> — </a:t>
            </a:r>
            <a:r>
              <a:rPr lang="en-US" sz="2400" i="1" dirty="0">
                <a:solidFill>
                  <a:srgbClr val="000000"/>
                </a:solidFill>
              </a:rPr>
              <a:t>я</a:t>
            </a:r>
            <a:r>
              <a:rPr lang="en-US" sz="2400" dirty="0">
                <a:solidFill>
                  <a:srgbClr val="000000"/>
                </a:solidFill>
              </a:rPr>
              <a:t> (</a:t>
            </a:r>
            <a:r>
              <a:rPr lang="en-US" sz="2400" dirty="0" err="1">
                <a:solidFill>
                  <a:srgbClr val="000000"/>
                </a:solidFill>
              </a:rPr>
              <a:t>что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буду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делать</a:t>
            </a:r>
            <a:r>
              <a:rPr lang="en-US" sz="2400" dirty="0">
                <a:solidFill>
                  <a:srgbClr val="000000"/>
                </a:solidFill>
              </a:rPr>
              <a:t>?) </a:t>
            </a:r>
            <a:r>
              <a:rPr lang="en-US" sz="2400" i="1" dirty="0" err="1">
                <a:solidFill>
                  <a:srgbClr val="000000"/>
                </a:solidFill>
              </a:rPr>
              <a:t>буду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танцевать</a:t>
            </a:r>
            <a:r>
              <a:rPr lang="en-US" sz="2400" dirty="0">
                <a:solidFill>
                  <a:srgbClr val="000000"/>
                </a:solidFill>
              </a:rPr>
              <a:t> (</a:t>
            </a:r>
            <a:r>
              <a:rPr lang="en-US" sz="2400" dirty="0" err="1">
                <a:solidFill>
                  <a:srgbClr val="000000"/>
                </a:solidFill>
              </a:rPr>
              <a:t>планирую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действие</a:t>
            </a:r>
            <a:r>
              <a:rPr lang="en-US" sz="2400" dirty="0">
                <a:solidFill>
                  <a:srgbClr val="000000"/>
                </a:solidFill>
              </a:rPr>
              <a:t> в </a:t>
            </a:r>
            <a:r>
              <a:rPr lang="en-US" sz="2400" dirty="0" err="1">
                <a:solidFill>
                  <a:srgbClr val="000000"/>
                </a:solidFill>
              </a:rPr>
              <a:t>будущем</a:t>
            </a:r>
            <a:r>
              <a:rPr lang="en-US" sz="2400" dirty="0">
                <a:solidFill>
                  <a:srgbClr val="000000"/>
                </a:solidFill>
              </a:rPr>
              <a:t>);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прошедшее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время</a:t>
            </a:r>
            <a:r>
              <a:rPr lang="en-US" sz="2400" dirty="0">
                <a:solidFill>
                  <a:srgbClr val="000000"/>
                </a:solidFill>
              </a:rPr>
              <a:t> — </a:t>
            </a:r>
            <a:r>
              <a:rPr lang="en-US" sz="2400" i="1" dirty="0">
                <a:solidFill>
                  <a:srgbClr val="000000"/>
                </a:solidFill>
              </a:rPr>
              <a:t>я</a:t>
            </a:r>
            <a:r>
              <a:rPr lang="en-US" sz="2400" dirty="0">
                <a:solidFill>
                  <a:srgbClr val="000000"/>
                </a:solidFill>
              </a:rPr>
              <a:t> (</a:t>
            </a:r>
            <a:r>
              <a:rPr lang="en-US" sz="2400" dirty="0" err="1">
                <a:solidFill>
                  <a:srgbClr val="000000"/>
                </a:solidFill>
              </a:rPr>
              <a:t>что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делал</a:t>
            </a:r>
            <a:r>
              <a:rPr lang="en-US" sz="2400" dirty="0">
                <a:solidFill>
                  <a:srgbClr val="000000"/>
                </a:solidFill>
              </a:rPr>
              <a:t>?) </a:t>
            </a:r>
            <a:r>
              <a:rPr lang="en-US" sz="2400" i="1" dirty="0" err="1">
                <a:solidFill>
                  <a:srgbClr val="000000"/>
                </a:solidFill>
              </a:rPr>
              <a:t>танцевал</a:t>
            </a:r>
            <a:r>
              <a:rPr lang="en-US" sz="2400" dirty="0">
                <a:solidFill>
                  <a:srgbClr val="000000"/>
                </a:solidFill>
              </a:rPr>
              <a:t> (</a:t>
            </a:r>
            <a:r>
              <a:rPr lang="en-US" sz="2400" dirty="0" err="1">
                <a:solidFill>
                  <a:srgbClr val="000000"/>
                </a:solidFill>
              </a:rPr>
              <a:t>действие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состоялось</a:t>
            </a:r>
            <a:r>
              <a:rPr lang="en-US" sz="2400" dirty="0">
                <a:solidFill>
                  <a:srgbClr val="000000"/>
                </a:solidFill>
              </a:rPr>
              <a:t> в </a:t>
            </a:r>
            <a:r>
              <a:rPr lang="en-US" sz="2400" dirty="0" err="1">
                <a:solidFill>
                  <a:srgbClr val="000000"/>
                </a:solidFill>
              </a:rPr>
              <a:t>прошлом</a:t>
            </a:r>
            <a:r>
              <a:rPr lang="en-US" sz="2400" dirty="0">
                <a:solidFill>
                  <a:srgbClr val="000000"/>
                </a:solidFill>
              </a:rPr>
              <a:t>).</a:t>
            </a:r>
            <a:endParaRPr lang="en-US" sz="24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53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8F8377A-8B8A-4EDD-B807-DAB1C934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8" y="413428"/>
            <a:ext cx="10519220" cy="604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4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DD513-40F6-4B82-A903-5CD91CC7E8A8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Что</a:t>
            </a:r>
            <a:r>
              <a:rPr lang="en-US" sz="2800" b="1" dirty="0"/>
              <a:t> </a:t>
            </a:r>
            <a:r>
              <a:rPr lang="en-US" sz="2800" b="1" dirty="0" err="1"/>
              <a:t>такое</a:t>
            </a:r>
            <a:r>
              <a:rPr lang="en-US" sz="2800" b="1" dirty="0"/>
              <a:t> </a:t>
            </a:r>
            <a:r>
              <a:rPr lang="en-US" sz="2800" b="1" dirty="0" err="1"/>
              <a:t>настоящее</a:t>
            </a:r>
            <a:r>
              <a:rPr lang="en-US" sz="2800" b="1" dirty="0"/>
              <a:t> </a:t>
            </a:r>
            <a:r>
              <a:rPr lang="en-US" sz="2800" b="1" dirty="0" err="1"/>
              <a:t>время</a:t>
            </a:r>
            <a:r>
              <a:rPr lang="en-US" sz="2800" b="1" dirty="0"/>
              <a:t> </a:t>
            </a:r>
            <a:r>
              <a:rPr lang="en-US" sz="2800" b="1" dirty="0" err="1"/>
              <a:t>глагола</a:t>
            </a:r>
            <a:r>
              <a:rPr lang="en-US" sz="2800" b="1" dirty="0"/>
              <a:t>?</a:t>
            </a:r>
            <a:endParaRPr lang="en-US" sz="2800" b="1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Глагол</a:t>
            </a:r>
            <a:r>
              <a:rPr lang="en-US" sz="2800" dirty="0"/>
              <a:t> </a:t>
            </a:r>
            <a:r>
              <a:rPr lang="en-US" sz="2800" dirty="0" err="1"/>
              <a:t>может</a:t>
            </a:r>
            <a:r>
              <a:rPr lang="en-US" sz="2800" dirty="0"/>
              <a:t> </a:t>
            </a:r>
            <a:r>
              <a:rPr lang="en-US" sz="2800" dirty="0" err="1"/>
              <a:t>обозначать</a:t>
            </a:r>
            <a:r>
              <a:rPr lang="en-US" sz="2800" dirty="0"/>
              <a:t> </a:t>
            </a:r>
            <a:r>
              <a:rPr lang="en-US" sz="2800" dirty="0" err="1"/>
              <a:t>действие</a:t>
            </a:r>
            <a:r>
              <a:rPr lang="en-US" sz="2800" dirty="0"/>
              <a:t>, </a:t>
            </a:r>
            <a:r>
              <a:rPr lang="en-US" sz="2800" dirty="0" err="1"/>
              <a:t>которое</a:t>
            </a:r>
            <a:r>
              <a:rPr lang="en-US" sz="2800" dirty="0"/>
              <a:t> </a:t>
            </a:r>
            <a:r>
              <a:rPr lang="en-US" sz="2800" dirty="0" err="1"/>
              <a:t>происходит</a:t>
            </a:r>
            <a:r>
              <a:rPr lang="en-US" sz="2800" dirty="0"/>
              <a:t> </a:t>
            </a:r>
            <a:r>
              <a:rPr lang="en-US" sz="2800" dirty="0" err="1"/>
              <a:t>непосредственно</a:t>
            </a:r>
            <a:r>
              <a:rPr lang="en-US" sz="2800" dirty="0"/>
              <a:t> в </a:t>
            </a:r>
            <a:r>
              <a:rPr lang="en-US" sz="2800" dirty="0" err="1"/>
              <a:t>момент</a:t>
            </a:r>
            <a:r>
              <a:rPr lang="en-US" sz="2800" dirty="0"/>
              <a:t> </a:t>
            </a:r>
            <a:r>
              <a:rPr lang="en-US" sz="2800" dirty="0" err="1"/>
              <a:t>речи</a:t>
            </a:r>
            <a:r>
              <a:rPr lang="en-US" sz="2800" dirty="0"/>
              <a:t> о </a:t>
            </a:r>
            <a:r>
              <a:rPr lang="en-US" sz="2800" dirty="0" err="1"/>
              <a:t>нем</a:t>
            </a:r>
            <a:r>
              <a:rPr lang="en-US" sz="2800" dirty="0"/>
              <a:t>.</a:t>
            </a:r>
            <a:endParaRPr lang="en-US" sz="28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 err="1"/>
              <a:t>птица</a:t>
            </a:r>
            <a:r>
              <a:rPr lang="en-US" sz="2800" dirty="0"/>
              <a:t> (</a:t>
            </a:r>
            <a:r>
              <a:rPr lang="en-US" sz="2800" dirty="0" err="1"/>
              <a:t>что</a:t>
            </a:r>
            <a:r>
              <a:rPr lang="en-US" sz="2800" dirty="0"/>
              <a:t> </a:t>
            </a:r>
            <a:r>
              <a:rPr lang="en-US" sz="2800" dirty="0" err="1"/>
              <a:t>делает</a:t>
            </a:r>
            <a:r>
              <a:rPr lang="en-US" sz="2800" dirty="0"/>
              <a:t>?) </a:t>
            </a:r>
            <a:r>
              <a:rPr lang="en-US" sz="2800" i="1" dirty="0" err="1"/>
              <a:t>поёт</a:t>
            </a:r>
            <a:r>
              <a:rPr lang="en-US" sz="2800" dirty="0"/>
              <a:t>;</a:t>
            </a:r>
            <a:endParaRPr lang="en-US" sz="28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 err="1"/>
              <a:t>котенок</a:t>
            </a:r>
            <a:r>
              <a:rPr lang="en-US" sz="2800" dirty="0"/>
              <a:t> (</a:t>
            </a:r>
            <a:r>
              <a:rPr lang="en-US" sz="2800" dirty="0" err="1"/>
              <a:t>что</a:t>
            </a:r>
            <a:r>
              <a:rPr lang="en-US" sz="2800" dirty="0"/>
              <a:t> </a:t>
            </a:r>
            <a:r>
              <a:rPr lang="en-US" sz="2800" dirty="0" err="1"/>
              <a:t>делает</a:t>
            </a:r>
            <a:r>
              <a:rPr lang="en-US" sz="2800" dirty="0"/>
              <a:t>?) </a:t>
            </a:r>
            <a:r>
              <a:rPr lang="en-US" sz="2800" i="1" dirty="0" err="1"/>
              <a:t>мяукает</a:t>
            </a:r>
            <a:r>
              <a:rPr lang="en-US" sz="2800" dirty="0"/>
              <a:t>;</a:t>
            </a:r>
            <a:endParaRPr lang="en-US" sz="28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err="1"/>
              <a:t>спортсмен</a:t>
            </a:r>
            <a:r>
              <a:rPr lang="en-US" sz="2800" dirty="0"/>
              <a:t> (</a:t>
            </a:r>
            <a:r>
              <a:rPr lang="en-US" sz="2800" err="1"/>
              <a:t>что</a:t>
            </a:r>
            <a:r>
              <a:rPr lang="en-US" sz="2800" dirty="0"/>
              <a:t> </a:t>
            </a:r>
            <a:r>
              <a:rPr lang="en-US" sz="2800" err="1"/>
              <a:t>делает</a:t>
            </a:r>
            <a:r>
              <a:rPr lang="en-US" sz="2800" dirty="0"/>
              <a:t>?) </a:t>
            </a:r>
            <a:r>
              <a:rPr lang="en-US" sz="2800" i="1" err="1"/>
              <a:t>бежит</a:t>
            </a:r>
            <a:r>
              <a:rPr lang="en-US" sz="2800" dirty="0"/>
              <a:t>;</a:t>
            </a:r>
            <a:endParaRPr lang="en-US" sz="28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err="1"/>
              <a:t>музыкант</a:t>
            </a:r>
            <a:r>
              <a:rPr lang="en-US" sz="2800" dirty="0"/>
              <a:t> (</a:t>
            </a:r>
            <a:r>
              <a:rPr lang="en-US" sz="2800" err="1"/>
              <a:t>что</a:t>
            </a:r>
            <a:r>
              <a:rPr lang="en-US" sz="2800" dirty="0"/>
              <a:t> </a:t>
            </a:r>
            <a:r>
              <a:rPr lang="en-US" sz="2800" err="1"/>
              <a:t>делает</a:t>
            </a:r>
            <a:r>
              <a:rPr lang="en-US" sz="2800" dirty="0"/>
              <a:t>?) </a:t>
            </a:r>
            <a:r>
              <a:rPr lang="en-US" sz="2800" i="1" err="1"/>
              <a:t>играет</a:t>
            </a:r>
            <a:r>
              <a:rPr lang="en-US" sz="2800" i="1" dirty="0"/>
              <a:t> </a:t>
            </a:r>
            <a:r>
              <a:rPr lang="en-US" sz="2800" i="1" err="1"/>
              <a:t>на</a:t>
            </a:r>
            <a:r>
              <a:rPr lang="en-US" sz="2800" i="1" dirty="0"/>
              <a:t> </a:t>
            </a:r>
            <a:r>
              <a:rPr lang="en-US" sz="2800" i="1" err="1"/>
              <a:t>скрипке</a:t>
            </a:r>
            <a:r>
              <a:rPr lang="en-US" sz="2800" dirty="0"/>
              <a:t>.</a:t>
            </a:r>
            <a:endParaRPr lang="en-US" sz="28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/>
              <a:t>Все</a:t>
            </a:r>
            <a:r>
              <a:rPr lang="en-US" sz="2800" dirty="0"/>
              <a:t> </a:t>
            </a:r>
            <a:r>
              <a:rPr lang="en-US" sz="2800" err="1"/>
              <a:t>эти</a:t>
            </a:r>
            <a:r>
              <a:rPr lang="en-US" sz="2800" dirty="0"/>
              <a:t> </a:t>
            </a:r>
            <a:r>
              <a:rPr lang="en-US" sz="2800" err="1"/>
              <a:t>глаголы</a:t>
            </a:r>
            <a:r>
              <a:rPr lang="en-US" sz="2800" dirty="0"/>
              <a:t> </a:t>
            </a:r>
            <a:r>
              <a:rPr lang="en-US" sz="2800" err="1"/>
              <a:t>обозначают</a:t>
            </a:r>
            <a:r>
              <a:rPr lang="en-US" sz="2800" dirty="0"/>
              <a:t> </a:t>
            </a:r>
            <a:r>
              <a:rPr lang="en-US" sz="2800" err="1"/>
              <a:t>действие</a:t>
            </a:r>
            <a:r>
              <a:rPr lang="en-US" sz="2800" dirty="0"/>
              <a:t>, </a:t>
            </a:r>
            <a:r>
              <a:rPr lang="en-US" sz="2800" err="1"/>
              <a:t>которое</a:t>
            </a:r>
            <a:r>
              <a:rPr lang="en-US" sz="2800" dirty="0"/>
              <a:t> </a:t>
            </a:r>
            <a:r>
              <a:rPr lang="en-US" sz="2800" err="1"/>
              <a:t>совершается</a:t>
            </a:r>
            <a:r>
              <a:rPr lang="en-US" sz="2800" dirty="0"/>
              <a:t> </a:t>
            </a:r>
            <a:r>
              <a:rPr lang="en-US" sz="2800" err="1"/>
              <a:t>сейчас</a:t>
            </a:r>
            <a:r>
              <a:rPr lang="en-US" sz="2800" dirty="0"/>
              <a:t>.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01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14A08-DBC2-4289-ABAC-4AC268EDF1A8}"/>
              </a:ext>
            </a:extLst>
          </p:cNvPr>
          <p:cNvSpPr txBox="1"/>
          <p:nvPr/>
        </p:nvSpPr>
        <p:spPr>
          <a:xfrm>
            <a:off x="195532" y="152400"/>
            <a:ext cx="10593237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Перечисленные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слова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обозначают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реальное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действие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в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настоящем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времени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и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отвечают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на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вопрос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r>
              <a:rPr lang="en-US" sz="3200" i="1" dirty="0" err="1">
                <a:solidFill>
                  <a:srgbClr val="333333"/>
                </a:solidFill>
                <a:latin typeface="inherit"/>
              </a:rPr>
              <a:t>что</a:t>
            </a:r>
            <a:r>
              <a:rPr lang="en-US" sz="3200" i="1" dirty="0">
                <a:solidFill>
                  <a:srgbClr val="333333"/>
                </a:solidFill>
                <a:latin typeface="inherit"/>
              </a:rPr>
              <a:t> </a:t>
            </a:r>
            <a:r>
              <a:rPr lang="en-US" sz="3200" i="1" dirty="0" err="1">
                <a:solidFill>
                  <a:srgbClr val="333333"/>
                </a:solidFill>
                <a:latin typeface="inherit"/>
              </a:rPr>
              <a:t>делает</a:t>
            </a:r>
            <a:r>
              <a:rPr lang="en-US" sz="3200" i="1" dirty="0">
                <a:solidFill>
                  <a:srgbClr val="333333"/>
                </a:solidFill>
                <a:latin typeface="inherit"/>
              </a:rPr>
              <a:t>?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Обратим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внимание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что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все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эти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глаголы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имеют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постоянный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грамматический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признак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  — </a:t>
            </a:r>
            <a:r>
              <a:rPr lang="en-US" sz="3200" dirty="0">
                <a:solidFill>
                  <a:srgbClr val="D046EB"/>
                </a:solidFill>
                <a:latin typeface="Arial"/>
                <a:cs typeface="Arial"/>
                <a:hlinkClick r:id="rId2"/>
              </a:rPr>
              <a:t>несовершенный вид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</a:p>
          <a:p>
            <a:endParaRPr lang="en-US" sz="3200" cap="all" dirty="0">
              <a:solidFill>
                <a:srgbClr val="FF9A20"/>
              </a:solidFill>
              <a:latin typeface="inherit"/>
            </a:endParaRPr>
          </a:p>
          <a:p>
            <a:r>
              <a:rPr lang="en-US" sz="3200" cap="all" dirty="0">
                <a:solidFill>
                  <a:srgbClr val="FF9A20"/>
                </a:solidFill>
                <a:latin typeface="inherit"/>
              </a:rPr>
              <a:t>ВАЖНО!</a:t>
            </a:r>
            <a:endParaRPr lang="en-US" sz="3200" dirty="0">
              <a:cs typeface="Calibri"/>
            </a:endParaRPr>
          </a:p>
          <a:p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Глаголы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совершенного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вида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не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образуют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форм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настоящего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Arial"/>
                <a:cs typeface="Arial"/>
              </a:rPr>
              <a:t>времени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lang="en-US" sz="3200">
              <a:cs typeface="Calibri"/>
            </a:endParaRPr>
          </a:p>
          <a:p>
            <a:endParaRPr lang="en-US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3" name="Picture 3" descr="Arrow&#10;&#10;Description automatically generated">
            <a:extLst>
              <a:ext uri="{FF2B5EF4-FFF2-40B4-BE49-F238E27FC236}">
                <a16:creationId xmlns:a16="http://schemas.microsoft.com/office/drawing/2014/main" id="{4B314C13-6A99-4824-97E0-C8B476EDA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419" y="3503023"/>
            <a:ext cx="2743200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5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B16B5-8EDE-4598-BC27-B4544312A901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Как</a:t>
            </a:r>
            <a:r>
              <a:rPr lang="en-US" sz="2800" b="1" dirty="0"/>
              <a:t> </a:t>
            </a:r>
            <a:r>
              <a:rPr lang="en-US" sz="2800" b="1" dirty="0" err="1"/>
              <a:t>образуется</a:t>
            </a:r>
            <a:r>
              <a:rPr lang="en-US" sz="2800" b="1" dirty="0"/>
              <a:t> </a:t>
            </a:r>
            <a:r>
              <a:rPr lang="en-US" sz="2800" b="1" dirty="0" err="1"/>
              <a:t>настоящее</a:t>
            </a:r>
            <a:r>
              <a:rPr lang="en-US" sz="2800" b="1" dirty="0"/>
              <a:t> </a:t>
            </a:r>
            <a:r>
              <a:rPr lang="en-US" sz="2800" b="1" dirty="0" err="1"/>
              <a:t>время</a:t>
            </a:r>
            <a:r>
              <a:rPr lang="en-US" sz="2800" b="1" dirty="0"/>
              <a:t> </a:t>
            </a:r>
            <a:r>
              <a:rPr lang="en-US" sz="2800" b="1" dirty="0" err="1"/>
              <a:t>глагола</a:t>
            </a:r>
            <a:r>
              <a:rPr lang="en-US" sz="2800" b="1" dirty="0"/>
              <a:t>?</a:t>
            </a:r>
            <a:endParaRPr lang="en-US" sz="2800" b="1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Чтобы</a:t>
            </a:r>
            <a:r>
              <a:rPr lang="en-US" sz="2800" dirty="0"/>
              <a:t> </a:t>
            </a:r>
            <a:r>
              <a:rPr lang="en-US" sz="2800" dirty="0" err="1"/>
              <a:t>понять</a:t>
            </a:r>
            <a:r>
              <a:rPr lang="en-US" sz="2800" dirty="0"/>
              <a:t>, </a:t>
            </a:r>
            <a:r>
              <a:rPr lang="en-US" sz="2800" dirty="0" err="1"/>
              <a:t>как</a:t>
            </a:r>
            <a:r>
              <a:rPr lang="en-US" sz="2800" dirty="0"/>
              <a:t> </a:t>
            </a:r>
            <a:r>
              <a:rPr lang="en-US" sz="2800" dirty="0" err="1"/>
              <a:t>образуется</a:t>
            </a:r>
            <a:r>
              <a:rPr lang="en-US" sz="2800" dirty="0"/>
              <a:t> </a:t>
            </a:r>
            <a:r>
              <a:rPr lang="en-US" sz="2800" dirty="0" err="1"/>
              <a:t>настоящее</a:t>
            </a:r>
            <a:r>
              <a:rPr lang="en-US" sz="2800" dirty="0"/>
              <a:t> </a:t>
            </a:r>
            <a:r>
              <a:rPr lang="en-US" sz="2800" dirty="0" err="1"/>
              <a:t>время</a:t>
            </a:r>
            <a:r>
              <a:rPr lang="en-US" sz="2800" dirty="0"/>
              <a:t> </a:t>
            </a:r>
            <a:r>
              <a:rPr lang="en-US" sz="2800" dirty="0" err="1"/>
              <a:t>глагола</a:t>
            </a:r>
            <a:r>
              <a:rPr lang="en-US" sz="2800" dirty="0"/>
              <a:t>, </a:t>
            </a:r>
            <a:r>
              <a:rPr lang="en-US" sz="2800" dirty="0" err="1"/>
              <a:t>укажем</a:t>
            </a:r>
            <a:r>
              <a:rPr lang="en-US" sz="2800" dirty="0"/>
              <a:t>, </a:t>
            </a:r>
            <a:r>
              <a:rPr lang="en-US" sz="2800" dirty="0" err="1"/>
              <a:t>что</a:t>
            </a:r>
            <a:r>
              <a:rPr lang="en-US" sz="2800" dirty="0"/>
              <a:t> в </a:t>
            </a:r>
            <a:r>
              <a:rPr lang="en-US" sz="2800" dirty="0" err="1"/>
              <a:t>русской</a:t>
            </a:r>
            <a:r>
              <a:rPr lang="en-US" sz="2800" dirty="0"/>
              <a:t> </a:t>
            </a:r>
            <a:r>
              <a:rPr lang="en-US" sz="2800" dirty="0" err="1"/>
              <a:t>грамматике</a:t>
            </a:r>
            <a:r>
              <a:rPr lang="en-US" sz="2800" dirty="0"/>
              <a:t> </a:t>
            </a:r>
            <a:r>
              <a:rPr lang="en-US" sz="2800" dirty="0" err="1"/>
              <a:t>глаголы</a:t>
            </a:r>
            <a:r>
              <a:rPr lang="en-US" sz="2800" dirty="0"/>
              <a:t> в </a:t>
            </a:r>
            <a:r>
              <a:rPr lang="en-US" sz="2800" dirty="0" err="1"/>
              <a:t>настоящем</a:t>
            </a:r>
            <a:r>
              <a:rPr lang="en-US" sz="2800" dirty="0"/>
              <a:t> </a:t>
            </a:r>
            <a:r>
              <a:rPr lang="en-US" sz="2800" dirty="0" err="1"/>
              <a:t>времени</a:t>
            </a:r>
            <a:r>
              <a:rPr lang="en-US" sz="2800" dirty="0"/>
              <a:t> </a:t>
            </a:r>
            <a:r>
              <a:rPr lang="en-US" sz="2800" dirty="0" err="1"/>
              <a:t>изменяются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лицам</a:t>
            </a:r>
            <a:r>
              <a:rPr lang="en-US" sz="2800" dirty="0"/>
              <a:t> и </a:t>
            </a:r>
            <a:r>
              <a:rPr lang="en-US" sz="2800" dirty="0" err="1"/>
              <a:t>числам</a:t>
            </a:r>
            <a:r>
              <a:rPr lang="en-US" sz="2800" dirty="0"/>
              <a:t>, </a:t>
            </a:r>
            <a:r>
              <a:rPr lang="en-US" sz="2800" dirty="0" err="1"/>
              <a:t>что</a:t>
            </a:r>
            <a:r>
              <a:rPr lang="en-US" sz="2800" dirty="0"/>
              <a:t> </a:t>
            </a:r>
            <a:r>
              <a:rPr lang="en-US" sz="2800" dirty="0" err="1"/>
              <a:t>называется</a:t>
            </a:r>
            <a:r>
              <a:rPr lang="en-US" sz="2800" dirty="0"/>
              <a:t> </a:t>
            </a:r>
            <a:r>
              <a:rPr lang="en-US" sz="2800" dirty="0" err="1"/>
              <a:t>спряжением</a:t>
            </a:r>
            <a:r>
              <a:rPr lang="en-US" sz="2800" dirty="0"/>
              <a:t>. В </a:t>
            </a:r>
            <a:r>
              <a:rPr lang="en-US" sz="2800" dirty="0" err="1"/>
              <a:t>зависимости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личных</a:t>
            </a:r>
            <a:r>
              <a:rPr lang="en-US" sz="2800" dirty="0"/>
              <a:t> </a:t>
            </a:r>
            <a:r>
              <a:rPr lang="en-US" sz="2800" dirty="0" err="1"/>
              <a:t>окончаний</a:t>
            </a:r>
            <a:r>
              <a:rPr lang="en-US" sz="2800" dirty="0"/>
              <a:t> </a:t>
            </a:r>
            <a:r>
              <a:rPr lang="en-US" sz="2800" dirty="0" err="1"/>
              <a:t>различают</a:t>
            </a:r>
            <a:r>
              <a:rPr lang="en-US" sz="2800" dirty="0"/>
              <a:t> </a:t>
            </a:r>
            <a:r>
              <a:rPr lang="en-US" sz="2800" dirty="0">
                <a:hlinkClick r:id="rId2"/>
              </a:rPr>
              <a:t>I и II спряжение глаголов </a:t>
            </a:r>
            <a:endParaRPr lang="en-US" sz="28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Понаблюдаем</a:t>
            </a:r>
            <a:r>
              <a:rPr lang="en-US" sz="2800" dirty="0"/>
              <a:t>, </a:t>
            </a:r>
            <a:r>
              <a:rPr lang="en-US" sz="2800" dirty="0" err="1"/>
              <a:t>как</a:t>
            </a:r>
            <a:r>
              <a:rPr lang="en-US" sz="2800" dirty="0"/>
              <a:t> </a:t>
            </a:r>
            <a:r>
              <a:rPr lang="en-US" sz="2800" dirty="0" err="1"/>
              <a:t>изменяется</a:t>
            </a:r>
            <a:r>
              <a:rPr lang="en-US" sz="2800" dirty="0"/>
              <a:t> в </a:t>
            </a:r>
            <a:r>
              <a:rPr lang="en-US" sz="2800" dirty="0" err="1"/>
              <a:t>настоящем</a:t>
            </a:r>
            <a:r>
              <a:rPr lang="en-US" sz="2800" dirty="0"/>
              <a:t> </a:t>
            </a:r>
            <a:r>
              <a:rPr lang="en-US" sz="2800" dirty="0" err="1"/>
              <a:t>времени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лицам</a:t>
            </a:r>
            <a:r>
              <a:rPr lang="en-US" sz="2800" dirty="0"/>
              <a:t> и </a:t>
            </a:r>
            <a:r>
              <a:rPr lang="en-US" sz="2800" dirty="0" err="1"/>
              <a:t>числам</a:t>
            </a:r>
            <a:r>
              <a:rPr lang="en-US" sz="2800" dirty="0"/>
              <a:t> </a:t>
            </a:r>
            <a:r>
              <a:rPr lang="en-US" sz="2800" dirty="0" err="1"/>
              <a:t>глаголы</a:t>
            </a:r>
            <a:r>
              <a:rPr lang="en-US" sz="2800" dirty="0"/>
              <a:t>: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4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8EB98-400E-4A55-B99C-2DECD60B70AC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171B3-92C4-46FE-B382-C86A0DFF1DAA}"/>
              </a:ext>
            </a:extLst>
          </p:cNvPr>
          <p:cNvSpPr txBox="1"/>
          <p:nvPr/>
        </p:nvSpPr>
        <p:spPr>
          <a:xfrm>
            <a:off x="986287" y="1187570"/>
            <a:ext cx="10823274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333333"/>
                </a:solidFill>
                <a:latin typeface="inherit"/>
              </a:rPr>
              <a:t>украшать</a:t>
            </a:r>
            <a:r>
              <a:rPr lang="en-US" sz="2800" b="1" dirty="0">
                <a:solidFill>
                  <a:srgbClr val="333333"/>
                </a:solidFill>
                <a:latin typeface="inherit"/>
              </a:rPr>
              <a:t> I </a:t>
            </a:r>
            <a:r>
              <a:rPr lang="en-US" sz="2800" b="1" dirty="0" err="1">
                <a:solidFill>
                  <a:srgbClr val="333333"/>
                </a:solidFill>
                <a:latin typeface="inherit"/>
              </a:rPr>
              <a:t>спряжение</a:t>
            </a:r>
            <a:endParaRPr lang="en-US" sz="2800" b="1" dirty="0">
              <a:solidFill>
                <a:srgbClr val="333333"/>
              </a:solidFill>
              <a:latin typeface="inherit"/>
            </a:endParaRPr>
          </a:p>
          <a:p>
            <a:pPr>
              <a:buChar char="•"/>
            </a:pP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1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лицо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 я (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что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делаю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?)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украша</a:t>
            </a: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ю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—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мы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что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делаем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?)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украша́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ем</a:t>
            </a:r>
            <a:endParaRPr lang="en-US" sz="28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Char char="•"/>
            </a:pP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2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лицо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ты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что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делаешь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?)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украша́</a:t>
            </a: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ешь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—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вы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что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делаете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?)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украша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́ете</a:t>
            </a:r>
            <a:endParaRPr lang="en-US" sz="28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Char char="•"/>
            </a:pP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3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лицо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он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что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делает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?)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украша́</a:t>
            </a: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ет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—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они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что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делают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?)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украша́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ют</a:t>
            </a:r>
            <a:endParaRPr lang="en-US" sz="28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b="1" dirty="0" err="1">
                <a:solidFill>
                  <a:srgbClr val="333333"/>
                </a:solidFill>
                <a:latin typeface="inherit"/>
              </a:rPr>
              <a:t>платить</a:t>
            </a:r>
            <a:r>
              <a:rPr lang="en-US" sz="2800" b="1" dirty="0">
                <a:solidFill>
                  <a:srgbClr val="333333"/>
                </a:solidFill>
                <a:latin typeface="inherit"/>
              </a:rPr>
              <a:t> II </a:t>
            </a:r>
            <a:r>
              <a:rPr lang="en-US" sz="2800" b="1" dirty="0" err="1">
                <a:solidFill>
                  <a:srgbClr val="333333"/>
                </a:solidFill>
                <a:latin typeface="inherit"/>
              </a:rPr>
              <a:t>спряжение</a:t>
            </a:r>
            <a:endParaRPr lang="en-US" sz="2800" b="1" dirty="0">
              <a:solidFill>
                <a:srgbClr val="333333"/>
              </a:solidFill>
              <a:latin typeface="inherit"/>
            </a:endParaRPr>
          </a:p>
          <a:p>
            <a:pPr>
              <a:buChar char="•"/>
            </a:pP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1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лицо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 я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плач</a:t>
            </a:r>
            <a:r>
              <a:rPr lang="en-US" sz="2800" dirty="0" err="1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—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мы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пла́т</a:t>
            </a: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им</a:t>
            </a:r>
            <a:endParaRPr lang="en-US" sz="2800" dirty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buChar char="•"/>
            </a:pP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2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лицо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ты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пла́т</a:t>
            </a: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ишь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—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вы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пла́т</a:t>
            </a: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ите</a:t>
            </a:r>
            <a:endParaRPr lang="en-US" sz="280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buChar char="•"/>
            </a:pP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3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лицо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он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пла́т</a:t>
            </a: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ит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 —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они</a:t>
            </a:r>
            <a:r>
              <a:rPr lang="en-US" sz="2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Arial"/>
                <a:cs typeface="Arial"/>
              </a:rPr>
              <a:t>пла́т</a:t>
            </a:r>
            <a:r>
              <a:rPr lang="en-US" sz="2800" dirty="0" err="1">
                <a:solidFill>
                  <a:schemeClr val="accent2"/>
                </a:solidFill>
                <a:latin typeface="Arial"/>
                <a:cs typeface="Arial"/>
              </a:rPr>
              <a:t>ят</a:t>
            </a:r>
            <a:endParaRPr lang="en-US" sz="28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21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FC2DB61-4703-418A-ABFF-FD200510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1" y="101712"/>
            <a:ext cx="11772178" cy="6654577"/>
          </a:xfrm>
          <a:prstGeom prst="rect">
            <a:avLst/>
          </a:prstGeom>
        </p:spPr>
      </p:pic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609489-2743-42C2-8918-B5BD946E6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86" y="3344159"/>
            <a:ext cx="4540369" cy="25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1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141</cp:revision>
  <dcterms:created xsi:type="dcterms:W3CDTF">2020-11-27T18:58:13Z</dcterms:created>
  <dcterms:modified xsi:type="dcterms:W3CDTF">2020-11-27T20:31:54Z</dcterms:modified>
</cp:coreProperties>
</file>