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2" r:id="rId4"/>
    <p:sldId id="261" r:id="rId5"/>
    <p:sldId id="260" r:id="rId6"/>
    <p:sldId id="263" r:id="rId7"/>
    <p:sldId id="264" r:id="rId8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82" y="-102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00226-C1A6-4A19-BC0E-E97968101103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C2464-B0BD-4031-8C7B-797F2F6FB2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29308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00226-C1A6-4A19-BC0E-E97968101103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C2464-B0BD-4031-8C7B-797F2F6FB2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2361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639"/>
            <a:ext cx="273641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639"/>
            <a:ext cx="800654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00226-C1A6-4A19-BC0E-E97968101103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C2464-B0BD-4031-8C7B-797F2F6FB2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04515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00226-C1A6-4A19-BC0E-E97968101103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C2464-B0BD-4031-8C7B-797F2F6FB2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19021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00226-C1A6-4A19-BC0E-E97968101103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C2464-B0BD-4031-8C7B-797F2F6FB2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32339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00226-C1A6-4A19-BC0E-E97968101103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C2464-B0BD-4031-8C7B-797F2F6FB2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61390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00226-C1A6-4A19-BC0E-E97968101103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C2464-B0BD-4031-8C7B-797F2F6FB2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84315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00226-C1A6-4A19-BC0E-E97968101103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C2464-B0BD-4031-8C7B-797F2F6FB2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83803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00226-C1A6-4A19-BC0E-E97968101103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C2464-B0BD-4031-8C7B-797F2F6FB2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43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00226-C1A6-4A19-BC0E-E97968101103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C2464-B0BD-4031-8C7B-797F2F6FB2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45159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00226-C1A6-4A19-BC0E-E97968101103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C2464-B0BD-4031-8C7B-797F2F6FB2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88740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00226-C1A6-4A19-BC0E-E97968101103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C2464-B0BD-4031-8C7B-797F2F6FB2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72593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2407" y="-603448"/>
            <a:ext cx="913994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2367" y="3284984"/>
            <a:ext cx="10337562" cy="576064"/>
          </a:xfrm>
        </p:spPr>
        <p:txBody>
          <a:bodyPr>
            <a:noAutofit/>
          </a:bodyPr>
          <a:lstStyle/>
          <a:p>
            <a:r>
              <a:rPr lang="sr-Cyrl-RS" sz="3600" b="1" dirty="0" smtClean="0">
                <a:latin typeface="+mn-lt"/>
              </a:rPr>
              <a:t>ИМЕНИЦЕ</a:t>
            </a:r>
            <a:r>
              <a:rPr lang="sr-Cyrl-RS" sz="3600" b="1" dirty="0" smtClean="0"/>
              <a:t>, ГЛАГОЛИ И ПРИДЈЕВИ</a:t>
            </a:r>
            <a:endParaRPr lang="en-US" sz="3600" b="1" dirty="0"/>
          </a:p>
        </p:txBody>
      </p:sp>
    </p:spTree>
    <p:extLst>
      <p:ext uri="{BB962C8B-B14F-4D97-AF65-F5344CB8AC3E}">
        <p14:creationId xmlns="" xmlns:p14="http://schemas.microsoft.com/office/powerpoint/2010/main" val="127663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8311" y="260648"/>
            <a:ext cx="29523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4400" b="1" dirty="0" smtClean="0"/>
              <a:t>ИМЕНИЦЕ</a:t>
            </a:r>
            <a:endParaRPr lang="en-US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40359" y="1124744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200" b="1" dirty="0" smtClean="0"/>
              <a:t>БИЋА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271" y="5445224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200" b="1" dirty="0" smtClean="0"/>
              <a:t>ПРЕДМЕТИ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288831" y="404664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200" b="1" dirty="0" smtClean="0"/>
              <a:t>ПОЈАВЕ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48271" y="2132856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/>
              <a:t>БИЉКЕ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760439" y="2132856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/>
              <a:t>ЖИВОТИЊЕ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136703" y="1484784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/>
              <a:t>ЉУДИ</a:t>
            </a:r>
            <a:endParaRPr lang="en-US" sz="24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824335" y="1628800"/>
            <a:ext cx="504056" cy="57606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048471" y="1700808"/>
            <a:ext cx="504056" cy="36004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8" idx="1"/>
          </p:cNvCxnSpPr>
          <p:nvPr/>
        </p:nvCxnSpPr>
        <p:spPr>
          <a:xfrm>
            <a:off x="2336503" y="1412776"/>
            <a:ext cx="1800200" cy="30284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263" y="2564904"/>
            <a:ext cx="1760439" cy="2249018"/>
          </a:xfrm>
          <a:prstGeom prst="rect">
            <a:avLst/>
          </a:prstGeom>
        </p:spPr>
      </p:pic>
      <p:pic>
        <p:nvPicPr>
          <p:cNvPr id="1027" name="Picture 3" descr="C:\Users\PC\AppData\Local\Microsoft\Windows\Temporary Internet Files\Content.IE5\HZZ31C6B\schmetterling-256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48471" y="3573016"/>
            <a:ext cx="1003176" cy="1003176"/>
          </a:xfrm>
          <a:prstGeom prst="rect">
            <a:avLst/>
          </a:prstGeom>
          <a:noFill/>
        </p:spPr>
      </p:pic>
      <p:pic>
        <p:nvPicPr>
          <p:cNvPr id="21" name="Picture 20" descr="oie_transparent - 2020-05-29T175858.21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24535" y="2780928"/>
            <a:ext cx="1894669" cy="1476080"/>
          </a:xfrm>
          <a:prstGeom prst="rect">
            <a:avLst/>
          </a:prstGeom>
        </p:spPr>
      </p:pic>
      <p:pic>
        <p:nvPicPr>
          <p:cNvPr id="23" name="Picture 22" descr="5b155b11a6fe73c6525fd8f7ea21582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4735" y="2276872"/>
            <a:ext cx="2088232" cy="2763836"/>
          </a:xfrm>
          <a:prstGeom prst="rect">
            <a:avLst/>
          </a:prstGeom>
        </p:spPr>
      </p:pic>
      <p:pic>
        <p:nvPicPr>
          <p:cNvPr id="24" name="Picture 23" descr="lopt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68551" y="5661248"/>
            <a:ext cx="864096" cy="864096"/>
          </a:xfrm>
          <a:prstGeom prst="rect">
            <a:avLst/>
          </a:prstGeom>
        </p:spPr>
      </p:pic>
      <p:pic>
        <p:nvPicPr>
          <p:cNvPr id="25" name="Picture 24" descr="cvijece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8271" y="4149080"/>
            <a:ext cx="710208" cy="710208"/>
          </a:xfrm>
          <a:prstGeom prst="rect">
            <a:avLst/>
          </a:prstGeom>
        </p:spPr>
      </p:pic>
      <p:pic>
        <p:nvPicPr>
          <p:cNvPr id="26" name="Picture 25" descr="cvijece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H="1">
            <a:off x="896343" y="4149080"/>
            <a:ext cx="792088" cy="792088"/>
          </a:xfrm>
          <a:prstGeom prst="rect">
            <a:avLst/>
          </a:prstGeom>
        </p:spPr>
      </p:pic>
      <p:pic>
        <p:nvPicPr>
          <p:cNvPr id="27" name="Picture 26" descr="kuca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656983" y="1916832"/>
            <a:ext cx="5504855" cy="5400769"/>
          </a:xfrm>
          <a:prstGeom prst="rect">
            <a:avLst/>
          </a:prstGeom>
        </p:spPr>
      </p:pic>
      <p:pic>
        <p:nvPicPr>
          <p:cNvPr id="28" name="Picture 27" descr="oie_transparent - 2020-05-29T180736.723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809111" y="-315416"/>
            <a:ext cx="4352727" cy="3024336"/>
          </a:xfrm>
          <a:prstGeom prst="rect">
            <a:avLst/>
          </a:prstGeom>
        </p:spPr>
      </p:pic>
      <p:pic>
        <p:nvPicPr>
          <p:cNvPr id="29" name="Picture 28" descr="2-books-connectd-clipart-6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568751" y="5229080"/>
            <a:ext cx="1368152" cy="1368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12161838" cy="4925144"/>
          </a:xfrm>
        </p:spPr>
        <p:txBody>
          <a:bodyPr>
            <a:normAutofit fontScale="92500" lnSpcReduction="20000"/>
          </a:bodyPr>
          <a:lstStyle/>
          <a:p>
            <a:pPr marL="0" indent="0" algn="r">
              <a:buNone/>
            </a:pPr>
            <a:endParaRPr lang="sr-Cyrl-RS" dirty="0" smtClean="0"/>
          </a:p>
          <a:p>
            <a:pPr marL="0" indent="0" algn="r">
              <a:buNone/>
            </a:pPr>
            <a:endParaRPr lang="sr-Cyrl-RS" dirty="0"/>
          </a:p>
          <a:p>
            <a:pPr marL="0" indent="0" algn="r">
              <a:buNone/>
            </a:pPr>
            <a:endParaRPr lang="sr-Cyrl-RS" dirty="0" smtClean="0"/>
          </a:p>
          <a:p>
            <a:pPr marL="0" indent="0" algn="r">
              <a:buNone/>
            </a:pPr>
            <a:endParaRPr lang="sr-Cyrl-RS" dirty="0"/>
          </a:p>
          <a:p>
            <a:pPr marL="0" indent="0" algn="r">
              <a:buNone/>
            </a:pPr>
            <a:endParaRPr lang="sr-Cyrl-RS" dirty="0" smtClean="0"/>
          </a:p>
          <a:p>
            <a:pPr marL="0" indent="0" algn="r">
              <a:buNone/>
            </a:pPr>
            <a:endParaRPr lang="en-US" b="1" dirty="0"/>
          </a:p>
          <a:p>
            <a:pPr marL="0" indent="0" algn="r">
              <a:buNone/>
            </a:pPr>
            <a:endParaRPr lang="sr-Cyrl-RS" dirty="0"/>
          </a:p>
          <a:p>
            <a:pPr marL="0" indent="0">
              <a:buNone/>
            </a:pPr>
            <a:endParaRPr lang="sr-Cyrl-RS" sz="2800" b="1" dirty="0" smtClean="0"/>
          </a:p>
          <a:p>
            <a:pPr marL="0" indent="0">
              <a:buNone/>
            </a:pPr>
            <a:endParaRPr lang="sr-Cyrl-RS" sz="2800" b="1" dirty="0"/>
          </a:p>
          <a:p>
            <a:pPr marL="0" indent="0">
              <a:buNone/>
            </a:pPr>
            <a:r>
              <a:rPr lang="en-US" sz="2800" b="1" dirty="0" smtClean="0"/>
              <a:t>                  </a:t>
            </a:r>
          </a:p>
          <a:p>
            <a:pPr marL="0" indent="0">
              <a:buNone/>
            </a:pPr>
            <a:r>
              <a:rPr lang="en-US" sz="2800" b="1" dirty="0" smtClean="0"/>
              <a:t>           </a:t>
            </a:r>
            <a:r>
              <a:rPr lang="sr-Cyrl-RS" sz="3500" b="1" dirty="0" smtClean="0"/>
              <a:t>Глаголи </a:t>
            </a:r>
            <a:r>
              <a:rPr lang="sr-Cyrl-RS" sz="3500" dirty="0" smtClean="0"/>
              <a:t>су ријечи које означавају радњу, стање и збивање.</a:t>
            </a:r>
            <a:endParaRPr lang="en-US" sz="3500" b="1" dirty="0"/>
          </a:p>
        </p:txBody>
      </p:sp>
      <p:sp>
        <p:nvSpPr>
          <p:cNvPr id="4" name="Rectangle 3"/>
          <p:cNvSpPr/>
          <p:nvPr/>
        </p:nvSpPr>
        <p:spPr>
          <a:xfrm>
            <a:off x="4352727" y="188640"/>
            <a:ext cx="3830926" cy="7452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800" b="1" dirty="0" smtClean="0"/>
              <a:t>ГЛАГОЛИ</a:t>
            </a:r>
            <a:endParaRPr lang="en-US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752327" y="1196752"/>
            <a:ext cx="3352060" cy="26530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Cyrl-RS" sz="2400" b="1" dirty="0" smtClean="0"/>
          </a:p>
          <a:p>
            <a:pPr algn="ctr"/>
            <a:endParaRPr lang="sr-Cyrl-RS" sz="2400" b="1" dirty="0"/>
          </a:p>
          <a:p>
            <a:pPr algn="ctr"/>
            <a:endParaRPr lang="sr-Cyrl-RS" sz="2400" b="1" dirty="0" smtClean="0"/>
          </a:p>
          <a:p>
            <a:pPr algn="ctr"/>
            <a:r>
              <a:rPr lang="sr-Cyrl-RS" sz="2400" b="1" dirty="0" smtClean="0"/>
              <a:t>РАДЊА</a:t>
            </a:r>
          </a:p>
          <a:p>
            <a:pPr algn="ctr"/>
            <a:r>
              <a:rPr lang="sr-Cyrl-RS" sz="2400" b="1" dirty="0" smtClean="0"/>
              <a:t>трчи</a:t>
            </a:r>
          </a:p>
          <a:p>
            <a:pPr algn="ctr"/>
            <a:r>
              <a:rPr lang="sr-Cyrl-RS" sz="2400" b="1" dirty="0" smtClean="0"/>
              <a:t>шије</a:t>
            </a:r>
          </a:p>
          <a:p>
            <a:pPr algn="ctr"/>
            <a:r>
              <a:rPr lang="sr-Cyrl-RS" sz="2400" b="1" dirty="0" smtClean="0"/>
              <a:t>игра</a:t>
            </a:r>
          </a:p>
          <a:p>
            <a:pPr algn="ctr"/>
            <a:r>
              <a:rPr lang="sr-Cyrl-RS" sz="2400" b="1" dirty="0" smtClean="0"/>
              <a:t>зида</a:t>
            </a:r>
          </a:p>
          <a:p>
            <a:pPr algn="ctr"/>
            <a:endParaRPr lang="sr-Cyrl-RS" sz="2400" b="1" dirty="0" smtClean="0"/>
          </a:p>
          <a:p>
            <a:pPr algn="ctr"/>
            <a:endParaRPr lang="sr-Cyrl-RS" sz="2400" b="1" dirty="0" smtClean="0"/>
          </a:p>
          <a:p>
            <a:pPr algn="ctr"/>
            <a:endParaRPr lang="sr-Cyrl-RS" sz="2400" b="1" dirty="0" smtClean="0"/>
          </a:p>
          <a:p>
            <a:pPr algn="ctr"/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4568751" y="1700808"/>
            <a:ext cx="3352060" cy="21958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Cyrl-RS" sz="2400" b="1" dirty="0" smtClean="0"/>
          </a:p>
          <a:p>
            <a:pPr algn="ctr"/>
            <a:endParaRPr lang="sr-Cyrl-RS" sz="2400" b="1" dirty="0"/>
          </a:p>
          <a:p>
            <a:pPr algn="ctr"/>
            <a:r>
              <a:rPr lang="sr-Cyrl-RS" sz="2400" b="1" dirty="0" smtClean="0"/>
              <a:t>СТАЊЕ</a:t>
            </a:r>
          </a:p>
          <a:p>
            <a:pPr algn="ctr"/>
            <a:r>
              <a:rPr lang="sr-Cyrl-RS" sz="2400" b="1" dirty="0"/>
              <a:t>л</a:t>
            </a:r>
            <a:r>
              <a:rPr lang="sr-Cyrl-RS" sz="2400" b="1" dirty="0" smtClean="0"/>
              <a:t>ежи</a:t>
            </a:r>
          </a:p>
          <a:p>
            <a:pPr algn="ctr"/>
            <a:r>
              <a:rPr lang="sr-Cyrl-RS" sz="2400" b="1" dirty="0"/>
              <a:t>м</a:t>
            </a:r>
            <a:r>
              <a:rPr lang="sr-Cyrl-RS" sz="2400" b="1" dirty="0" smtClean="0"/>
              <a:t>исли</a:t>
            </a:r>
          </a:p>
          <a:p>
            <a:pPr algn="ctr"/>
            <a:r>
              <a:rPr lang="sr-Cyrl-RS" sz="2400" b="1" dirty="0" smtClean="0"/>
              <a:t>спава</a:t>
            </a:r>
          </a:p>
          <a:p>
            <a:pPr algn="ctr"/>
            <a:r>
              <a:rPr lang="sr-Cyrl-RS" sz="2400" b="1" dirty="0" smtClean="0"/>
              <a:t>сједи</a:t>
            </a:r>
          </a:p>
          <a:p>
            <a:pPr algn="ctr"/>
            <a:endParaRPr lang="sr-Cyrl-RS" sz="2400" b="1" dirty="0" smtClean="0"/>
          </a:p>
          <a:p>
            <a:pPr algn="ctr"/>
            <a:endParaRPr lang="en-US" sz="2400" b="1" dirty="0"/>
          </a:p>
        </p:txBody>
      </p:sp>
      <p:sp>
        <p:nvSpPr>
          <p:cNvPr id="10" name="Rectangle 9"/>
          <p:cNvSpPr/>
          <p:nvPr/>
        </p:nvSpPr>
        <p:spPr>
          <a:xfrm>
            <a:off x="8457183" y="1124744"/>
            <a:ext cx="2873194" cy="25936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400" b="1" dirty="0" smtClean="0"/>
              <a:t>ЗБИВАЊЕ</a:t>
            </a:r>
          </a:p>
          <a:p>
            <a:pPr algn="ctr"/>
            <a:r>
              <a:rPr lang="sr-Cyrl-RS" sz="2400" b="1" dirty="0"/>
              <a:t>г</a:t>
            </a:r>
            <a:r>
              <a:rPr lang="sr-Cyrl-RS" sz="2400" b="1" dirty="0" smtClean="0"/>
              <a:t>рми</a:t>
            </a:r>
          </a:p>
          <a:p>
            <a:pPr algn="ctr"/>
            <a:r>
              <a:rPr lang="sr-Cyrl-RS" sz="2400" b="1" dirty="0"/>
              <a:t>д</a:t>
            </a:r>
            <a:r>
              <a:rPr lang="sr-Cyrl-RS" sz="2400" b="1" dirty="0" smtClean="0"/>
              <a:t>ува</a:t>
            </a:r>
          </a:p>
          <a:p>
            <a:pPr algn="ctr"/>
            <a:r>
              <a:rPr lang="sr-Cyrl-RS" sz="2400" b="1" dirty="0"/>
              <a:t>г</a:t>
            </a:r>
            <a:r>
              <a:rPr lang="sr-Cyrl-RS" sz="2400" b="1" dirty="0" smtClean="0"/>
              <a:t>рије</a:t>
            </a:r>
          </a:p>
          <a:p>
            <a:pPr algn="ctr"/>
            <a:r>
              <a:rPr lang="sr-Cyrl-RS" sz="2400" b="1" dirty="0" smtClean="0"/>
              <a:t>жубори</a:t>
            </a:r>
          </a:p>
          <a:p>
            <a:pPr algn="ctr"/>
            <a:endParaRPr lang="en-US" sz="2400" b="1" dirty="0"/>
          </a:p>
        </p:txBody>
      </p:sp>
      <p:pic>
        <p:nvPicPr>
          <p:cNvPr id="8" name="Picture 7" descr="oie_transparent - 2020-05-29T162851.91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4375" y="3573016"/>
            <a:ext cx="1604927" cy="2050554"/>
          </a:xfrm>
          <a:prstGeom prst="rect">
            <a:avLst/>
          </a:prstGeom>
        </p:spPr>
      </p:pic>
      <p:pic>
        <p:nvPicPr>
          <p:cNvPr id="11" name="Picture 10" descr="spav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2767" y="3789040"/>
            <a:ext cx="2703737" cy="1922658"/>
          </a:xfrm>
          <a:prstGeom prst="rect">
            <a:avLst/>
          </a:prstGeom>
        </p:spPr>
      </p:pic>
      <p:pic>
        <p:nvPicPr>
          <p:cNvPr id="12" name="Picture 11" descr="oie_transparent - 2020-05-24T173210.07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9033247" y="3717032"/>
            <a:ext cx="2572312" cy="16691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5728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_图片 4" descr="图片包含 事情, 镜子&#10;&#10;已生成高可信度的说明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098" r="10034" b="6836"/>
          <a:stretch>
            <a:fillRect/>
          </a:stretch>
        </p:blipFill>
        <p:spPr>
          <a:xfrm rot="5400000">
            <a:off x="-437362" y="1231200"/>
            <a:ext cx="5803514" cy="492879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5272"/>
            <a:ext cx="11553527" cy="65527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r-Cyrl-RS" b="1" dirty="0" smtClean="0"/>
              <a:t>ПРИДЈЕВИ</a:t>
            </a:r>
          </a:p>
          <a:p>
            <a:pPr marL="0" indent="0">
              <a:buNone/>
            </a:pPr>
            <a:r>
              <a:rPr lang="sr-Cyrl-RS" sz="2000" b="1" dirty="0" smtClean="0"/>
              <a:t>     </a:t>
            </a:r>
          </a:p>
        </p:txBody>
      </p:sp>
      <p:sp>
        <p:nvSpPr>
          <p:cNvPr id="4" name="Rectangle 3"/>
          <p:cNvSpPr/>
          <p:nvPr/>
        </p:nvSpPr>
        <p:spPr>
          <a:xfrm>
            <a:off x="-183777" y="2276872"/>
            <a:ext cx="5400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sz="2400" b="1" dirty="0" smtClean="0"/>
              <a:t>СЛИКАР СИМА</a:t>
            </a:r>
          </a:p>
          <a:p>
            <a:pPr algn="ctr"/>
            <a:r>
              <a:rPr lang="sr-Cyrl-RS" sz="2400" b="1" dirty="0" smtClean="0"/>
              <a:t>Мали Сима дара има. </a:t>
            </a:r>
          </a:p>
          <a:p>
            <a:pPr algn="ctr"/>
            <a:r>
              <a:rPr lang="sr-Cyrl-RS" sz="2400" b="1" dirty="0" smtClean="0"/>
              <a:t>Насликао бојицама:</a:t>
            </a:r>
          </a:p>
          <a:p>
            <a:pPr algn="ctr"/>
            <a:r>
              <a:rPr lang="sr-Cyrl-RS" sz="2400" b="1" dirty="0" smtClean="0"/>
              <a:t>смијешну краву - сву зелену, </a:t>
            </a:r>
          </a:p>
          <a:p>
            <a:pPr algn="ctr"/>
            <a:r>
              <a:rPr lang="sr-Cyrl-RS" sz="2400" b="1" dirty="0" smtClean="0"/>
              <a:t>бујну траву - сву црвену,</a:t>
            </a:r>
          </a:p>
          <a:p>
            <a:pPr algn="ctr"/>
            <a:r>
              <a:rPr lang="sr-Cyrl-RS" sz="2400" b="1" dirty="0" smtClean="0"/>
              <a:t>криву ријеку - наранџасту,</a:t>
            </a:r>
          </a:p>
          <a:p>
            <a:pPr algn="ctr"/>
            <a:r>
              <a:rPr lang="sr-Cyrl-RS" sz="2400" b="1" dirty="0" smtClean="0"/>
              <a:t>виту брезу - љубичасту, </a:t>
            </a:r>
          </a:p>
          <a:p>
            <a:pPr algn="ctr"/>
            <a:r>
              <a:rPr lang="sr-Cyrl-RS" sz="2400" b="1" dirty="0" smtClean="0"/>
              <a:t>смијешно прасе - мастиљаво</a:t>
            </a:r>
          </a:p>
          <a:p>
            <a:pPr algn="ctr"/>
            <a:r>
              <a:rPr lang="sr-Cyrl-RS" sz="2400" b="1" dirty="0" smtClean="0"/>
              <a:t>и на грани - бијелу врану.</a:t>
            </a:r>
          </a:p>
        </p:txBody>
      </p:sp>
      <p:sp>
        <p:nvSpPr>
          <p:cNvPr id="5" name="Rectangle 4"/>
          <p:cNvSpPr/>
          <p:nvPr/>
        </p:nvSpPr>
        <p:spPr>
          <a:xfrm>
            <a:off x="5720879" y="2492896"/>
            <a:ext cx="6080125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r-Cyrl-RS" sz="2400" b="1" dirty="0" smtClean="0"/>
              <a:t>Придјеви уз именице које је Сима нацртао :</a:t>
            </a:r>
          </a:p>
          <a:p>
            <a:pPr algn="ctr"/>
            <a:r>
              <a:rPr lang="sr-Cyrl-RS" sz="2400" b="1" dirty="0" smtClean="0">
                <a:solidFill>
                  <a:schemeClr val="accent6">
                    <a:lumMod val="75000"/>
                  </a:schemeClr>
                </a:solidFill>
              </a:rPr>
              <a:t>смијешна</a:t>
            </a:r>
            <a:r>
              <a:rPr lang="sr-Cyrl-RS" sz="2400" b="1" dirty="0" smtClean="0"/>
              <a:t> крава                 </a:t>
            </a:r>
            <a:r>
              <a:rPr lang="sr-Cyrl-RS" sz="2400" b="1" dirty="0" smtClean="0">
                <a:solidFill>
                  <a:schemeClr val="accent6">
                    <a:lumMod val="75000"/>
                  </a:schemeClr>
                </a:solidFill>
              </a:rPr>
              <a:t>бујна</a:t>
            </a:r>
            <a:r>
              <a:rPr lang="sr-Cyrl-RS" sz="2400" b="1" dirty="0" smtClean="0"/>
              <a:t> трава</a:t>
            </a:r>
          </a:p>
          <a:p>
            <a:pPr algn="ctr"/>
            <a:r>
              <a:rPr lang="sr-Cyrl-RS" sz="2400" b="1" dirty="0" smtClean="0">
                <a:solidFill>
                  <a:schemeClr val="accent6">
                    <a:lumMod val="75000"/>
                  </a:schemeClr>
                </a:solidFill>
              </a:rPr>
              <a:t>крива</a:t>
            </a:r>
            <a:r>
              <a:rPr lang="sr-Cyrl-RS" sz="2400" b="1" dirty="0" smtClean="0"/>
              <a:t> ријека                        </a:t>
            </a:r>
            <a:r>
              <a:rPr lang="sr-Cyrl-RS" sz="2400" b="1" dirty="0" smtClean="0">
                <a:solidFill>
                  <a:schemeClr val="accent6">
                    <a:lumMod val="75000"/>
                  </a:schemeClr>
                </a:solidFill>
              </a:rPr>
              <a:t>вита</a:t>
            </a:r>
            <a:r>
              <a:rPr lang="sr-Cyrl-RS" sz="2400" b="1" dirty="0" smtClean="0"/>
              <a:t> бреза</a:t>
            </a:r>
          </a:p>
          <a:p>
            <a:pPr algn="ctr"/>
            <a:r>
              <a:rPr lang="sr-Cyrl-RS" sz="2400" b="1" dirty="0" smtClean="0">
                <a:solidFill>
                  <a:schemeClr val="accent6">
                    <a:lumMod val="75000"/>
                  </a:schemeClr>
                </a:solidFill>
              </a:rPr>
              <a:t>смијешно</a:t>
            </a:r>
            <a:r>
              <a:rPr lang="sr-Cyrl-RS" sz="2400" b="1" dirty="0" smtClean="0"/>
              <a:t> прасе                   </a:t>
            </a:r>
            <a:r>
              <a:rPr lang="sr-Cyrl-RS" sz="2400" b="1" dirty="0" smtClean="0">
                <a:solidFill>
                  <a:schemeClr val="accent6">
                    <a:lumMod val="75000"/>
                  </a:schemeClr>
                </a:solidFill>
              </a:rPr>
              <a:t>бијела</a:t>
            </a:r>
            <a:r>
              <a:rPr lang="sr-Cyrl-RS" sz="2400" b="1" dirty="0" smtClean="0"/>
              <a:t> врана</a:t>
            </a:r>
          </a:p>
        </p:txBody>
      </p:sp>
      <p:sp>
        <p:nvSpPr>
          <p:cNvPr id="6" name="Rectangle 5"/>
          <p:cNvSpPr/>
          <p:nvPr/>
        </p:nvSpPr>
        <p:spPr>
          <a:xfrm>
            <a:off x="1616423" y="908720"/>
            <a:ext cx="90730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sz="2800" b="1" dirty="0" smtClean="0"/>
              <a:t>ПРИДЈЕВИ СУ РИЈЕЧИ КОЈЕ СТОЈЕ УЗ ИМЕНИЦУ И ОЗНАЧАВАЈУ НЕКУ ЊЕНУ ОСОБИНУ. </a:t>
            </a:r>
          </a:p>
        </p:txBody>
      </p:sp>
      <p:pic>
        <p:nvPicPr>
          <p:cNvPr id="8" name="Picture 7" descr="oie_transparent - 2020-05-29T164223.08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36703" y="4365104"/>
            <a:ext cx="2590275" cy="24928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3266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311" y="260648"/>
            <a:ext cx="10945654" cy="634082"/>
          </a:xfrm>
        </p:spPr>
        <p:txBody>
          <a:bodyPr>
            <a:normAutofit fontScale="90000"/>
          </a:bodyPr>
          <a:lstStyle/>
          <a:p>
            <a:r>
              <a:rPr lang="sr-Cyrl-RS" sz="2800" b="1" dirty="0" smtClean="0">
                <a:latin typeface="+mn-lt"/>
              </a:rPr>
              <a:t>1. </a:t>
            </a:r>
            <a:r>
              <a:rPr lang="sr-Cyrl-BA" sz="2800" b="1" dirty="0" smtClean="0">
                <a:latin typeface="+mn-lt"/>
              </a:rPr>
              <a:t>Подвуци зеленом бојом</a:t>
            </a:r>
            <a:r>
              <a:rPr lang="sr-Cyrl-RS" sz="2800" b="1" dirty="0" smtClean="0">
                <a:latin typeface="+mn-lt"/>
              </a:rPr>
              <a:t> именице</a:t>
            </a:r>
            <a:r>
              <a:rPr lang="en-US" sz="2800" b="1" dirty="0" smtClean="0">
                <a:latin typeface="+mn-lt"/>
              </a:rPr>
              <a:t>,</a:t>
            </a:r>
            <a:r>
              <a:rPr lang="sr-Cyrl-RS" sz="2800" b="1" dirty="0" smtClean="0">
                <a:latin typeface="+mn-lt"/>
              </a:rPr>
              <a:t> плавом бојом глаголе и придјеве наранџастом.</a:t>
            </a:r>
            <a:endParaRPr lang="en-US" sz="28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280" y="908720"/>
            <a:ext cx="11841558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Топло прољећно сунце обасјало је мали пропланак. Изникли су разнобојни цвјетови. Маслачак је прекрио ливаду. Весели врапци скакућу по високом дрвећу. Шарени лептири весело круже. Поспани медо се разбудио. </a:t>
            </a:r>
            <a:endParaRPr lang="en-US" sz="28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17946262"/>
              </p:ext>
            </p:extLst>
          </p:nvPr>
        </p:nvGraphicFramePr>
        <p:xfrm>
          <a:off x="752327" y="2492892"/>
          <a:ext cx="10009112" cy="43502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91283"/>
                <a:gridCol w="3026546"/>
                <a:gridCol w="3491283"/>
              </a:tblGrid>
              <a:tr h="4350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2400" dirty="0">
                          <a:solidFill>
                            <a:schemeClr val="tx1"/>
                          </a:solidFill>
                          <a:effectLst/>
                        </a:rPr>
                        <a:t>ИМЕНИЦЕ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214" marR="91214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2400" dirty="0">
                          <a:solidFill>
                            <a:schemeClr val="tx1"/>
                          </a:solidFill>
                          <a:effectLst/>
                        </a:rPr>
                        <a:t>ГЛАГОЛИ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214" marR="91214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2400" dirty="0">
                          <a:solidFill>
                            <a:schemeClr val="tx1"/>
                          </a:solidFill>
                          <a:effectLst/>
                        </a:rPr>
                        <a:t>ПРИДЈЕВИ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214" marR="91214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35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sr-Cyrl-RS" sz="2400" dirty="0" smtClean="0">
                          <a:solidFill>
                            <a:schemeClr val="tx1"/>
                          </a:solidFill>
                          <a:effectLst/>
                        </a:rPr>
                        <a:t>сунце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214" marR="91214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sr-Cyrl-RS" sz="2400" b="1" dirty="0" smtClean="0">
                          <a:solidFill>
                            <a:schemeClr val="tx1"/>
                          </a:solidFill>
                          <a:effectLst/>
                        </a:rPr>
                        <a:t>обасјало је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214" marR="91214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sr-Cyrl-RS" sz="2400" b="1" dirty="0" smtClean="0">
                          <a:solidFill>
                            <a:schemeClr val="tx1"/>
                          </a:solidFill>
                          <a:effectLst/>
                        </a:rPr>
                        <a:t>топло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214" marR="91214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35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sr-Cyrl-RS" sz="2400" dirty="0" smtClean="0">
                          <a:solidFill>
                            <a:schemeClr val="tx1"/>
                          </a:solidFill>
                          <a:effectLst/>
                        </a:rPr>
                        <a:t>пропланак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214" marR="91214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sr-Cyrl-RS" sz="2400" b="1" dirty="0" smtClean="0">
                          <a:solidFill>
                            <a:schemeClr val="tx1"/>
                          </a:solidFill>
                          <a:effectLst/>
                        </a:rPr>
                        <a:t>изникли су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214" marR="91214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sr-Cyrl-RS" sz="2400" b="1" dirty="0" smtClean="0">
                          <a:solidFill>
                            <a:schemeClr val="tx1"/>
                          </a:solidFill>
                          <a:effectLst/>
                        </a:rPr>
                        <a:t>прољећно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214" marR="91214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35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sr-Cyrl-RS" sz="2400" dirty="0" smtClean="0">
                          <a:solidFill>
                            <a:schemeClr val="tx1"/>
                          </a:solidFill>
                          <a:effectLst/>
                        </a:rPr>
                        <a:t>цвјетови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214" marR="91214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sr-Cyrl-RS" sz="2400" b="1" dirty="0" smtClean="0">
                          <a:solidFill>
                            <a:schemeClr val="tx1"/>
                          </a:solidFill>
                          <a:effectLst/>
                        </a:rPr>
                        <a:t>је прекрио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214" marR="91214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sr-Cyrl-RS" sz="2400" b="1" dirty="0" smtClean="0">
                          <a:solidFill>
                            <a:schemeClr val="tx1"/>
                          </a:solidFill>
                          <a:effectLst/>
                        </a:rPr>
                        <a:t>мали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214" marR="91214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35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sr-Cyrl-RS" sz="2400" dirty="0" smtClean="0">
                          <a:solidFill>
                            <a:schemeClr val="tx1"/>
                          </a:solidFill>
                          <a:effectLst/>
                        </a:rPr>
                        <a:t>маслачак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214" marR="91214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sr-Cyrl-RS" sz="2400" b="1" dirty="0" smtClean="0">
                          <a:solidFill>
                            <a:schemeClr val="tx1"/>
                          </a:solidFill>
                          <a:effectLst/>
                        </a:rPr>
                        <a:t>скакућу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214" marR="91214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sr-Cyrl-RS" sz="2400" b="1" dirty="0" smtClean="0">
                          <a:solidFill>
                            <a:schemeClr val="tx1"/>
                          </a:solidFill>
                          <a:effectLst/>
                        </a:rPr>
                        <a:t>разнобојни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214" marR="91214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35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sr-Cyrl-RS" sz="2400" dirty="0" smtClean="0">
                          <a:solidFill>
                            <a:schemeClr val="tx1"/>
                          </a:solidFill>
                          <a:effectLst/>
                        </a:rPr>
                        <a:t>ливада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214" marR="91214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sr-Cyrl-RS" sz="2400" b="1" dirty="0" smtClean="0">
                          <a:solidFill>
                            <a:schemeClr val="tx1"/>
                          </a:solidFill>
                          <a:effectLst/>
                        </a:rPr>
                        <a:t>круже</a:t>
                      </a:r>
                      <a:r>
                        <a:rPr lang="sr-Cyrl-RS" sz="24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214" marR="91214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sr-Cyrl-RS" sz="2400" b="1" dirty="0" smtClean="0">
                          <a:solidFill>
                            <a:schemeClr val="tx1"/>
                          </a:solidFill>
                          <a:effectLst/>
                        </a:rPr>
                        <a:t>весели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214" marR="91214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35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sr-Cyrl-RS" sz="2400" dirty="0" smtClean="0">
                          <a:solidFill>
                            <a:schemeClr val="tx1"/>
                          </a:solidFill>
                          <a:effectLst/>
                        </a:rPr>
                        <a:t>врапци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214" marR="91214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sr-Cyrl-RS" sz="2400" b="1" dirty="0" smtClean="0">
                          <a:solidFill>
                            <a:schemeClr val="tx1"/>
                          </a:solidFill>
                          <a:effectLst/>
                        </a:rPr>
                        <a:t>се разбудио 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214" marR="91214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sr-Cyrl-RS" sz="2400" b="1" dirty="0" smtClean="0">
                          <a:solidFill>
                            <a:schemeClr val="tx1"/>
                          </a:solidFill>
                          <a:effectLst/>
                        </a:rPr>
                        <a:t>високом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214" marR="91214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35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sr-Cyrl-RS" sz="2400" dirty="0" smtClean="0">
                          <a:solidFill>
                            <a:schemeClr val="tx1"/>
                          </a:solidFill>
                          <a:effectLst/>
                        </a:rPr>
                        <a:t>дрвеће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214" marR="91214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214" marR="91214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sr-Cyrl-RS" sz="2400" b="1" dirty="0" smtClean="0">
                          <a:solidFill>
                            <a:schemeClr val="tx1"/>
                          </a:solidFill>
                          <a:effectLst/>
                        </a:rPr>
                        <a:t>шарени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214" marR="91214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35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sr-Cyrl-RS" sz="2400" dirty="0" smtClean="0">
                          <a:solidFill>
                            <a:schemeClr val="tx1"/>
                          </a:solidFill>
                          <a:effectLst/>
                        </a:rPr>
                        <a:t>лептири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214" marR="91214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214" marR="91214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sr-Cyrl-RS" sz="2400" b="1" dirty="0" smtClean="0">
                          <a:solidFill>
                            <a:schemeClr val="tx1"/>
                          </a:solidFill>
                          <a:effectLst/>
                        </a:rPr>
                        <a:t>поспани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214" marR="91214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35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sr-Cyrl-RS" sz="2400" dirty="0" smtClean="0">
                          <a:solidFill>
                            <a:schemeClr val="tx1"/>
                          </a:solidFill>
                          <a:effectLst/>
                        </a:rPr>
                        <a:t>медо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214" marR="91214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214" marR="91214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214" marR="91214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2984575" y="1340768"/>
            <a:ext cx="1008112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512967" y="1340768"/>
            <a:ext cx="1728192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92287" y="1772816"/>
            <a:ext cx="1440160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904455" y="1772816"/>
            <a:ext cx="1440160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072807" y="1772816"/>
            <a:ext cx="1152128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521079" y="1772816"/>
            <a:ext cx="1152128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92287" y="2204864"/>
            <a:ext cx="1152128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912567" y="2204864"/>
            <a:ext cx="1368152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809111" y="2204864"/>
            <a:ext cx="864096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064695" y="1340768"/>
            <a:ext cx="1512168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8385175" y="1340768"/>
            <a:ext cx="1656184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488631" y="1772816"/>
            <a:ext cx="1512168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8745215" y="1772816"/>
            <a:ext cx="108012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360839" y="2204864"/>
            <a:ext cx="936104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745215" y="2204864"/>
            <a:ext cx="1944216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92287" y="1340768"/>
            <a:ext cx="936104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400399" y="1340768"/>
            <a:ext cx="144016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648871" y="1340768"/>
            <a:ext cx="792088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10113367" y="1340768"/>
            <a:ext cx="18002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296943" y="1772816"/>
            <a:ext cx="1152128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10329391" y="1772816"/>
            <a:ext cx="1368152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1616423" y="2204864"/>
            <a:ext cx="1152128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6440959" y="2204864"/>
            <a:ext cx="1224136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61568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757" y="116632"/>
            <a:ext cx="11923081" cy="64807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Cyrl-RS" sz="2800" dirty="0" smtClean="0"/>
              <a:t> 2. Повежи именице са придјевом.</a:t>
            </a:r>
          </a:p>
          <a:p>
            <a:pPr marL="0" indent="0">
              <a:buNone/>
            </a:pPr>
            <a:r>
              <a:rPr lang="sr-Cyrl-RS" sz="2800" dirty="0"/>
              <a:t> </a:t>
            </a:r>
            <a:r>
              <a:rPr lang="sr-Cyrl-RS" sz="2800" dirty="0" smtClean="0"/>
              <a:t>    банана                              висока</a:t>
            </a:r>
          </a:p>
          <a:p>
            <a:pPr marL="0" indent="0">
              <a:buNone/>
            </a:pPr>
            <a:r>
              <a:rPr lang="sr-Cyrl-RS" sz="2800" dirty="0"/>
              <a:t> </a:t>
            </a:r>
            <a:r>
              <a:rPr lang="sr-Cyrl-RS" sz="2800" dirty="0" smtClean="0"/>
              <a:t>    сова                                   бистра</a:t>
            </a:r>
          </a:p>
          <a:p>
            <a:pPr marL="0" indent="0">
              <a:buNone/>
            </a:pPr>
            <a:r>
              <a:rPr lang="sr-Cyrl-RS" sz="2800" dirty="0"/>
              <a:t> </a:t>
            </a:r>
            <a:r>
              <a:rPr lang="sr-Cyrl-RS" sz="2800" dirty="0" smtClean="0"/>
              <a:t>    лептир                              укусна </a:t>
            </a:r>
          </a:p>
          <a:p>
            <a:pPr marL="0" indent="0">
              <a:buNone/>
            </a:pPr>
            <a:r>
              <a:rPr lang="sr-Cyrl-RS" sz="2800" dirty="0"/>
              <a:t> </a:t>
            </a:r>
            <a:r>
              <a:rPr lang="sr-Cyrl-RS" sz="2800" dirty="0" smtClean="0"/>
              <a:t>    ријека                                 мудра</a:t>
            </a:r>
          </a:p>
          <a:p>
            <a:pPr marL="0" indent="0">
              <a:buNone/>
            </a:pPr>
            <a:r>
              <a:rPr lang="sr-Cyrl-RS" sz="2800" dirty="0"/>
              <a:t> </a:t>
            </a:r>
            <a:r>
              <a:rPr lang="sr-Cyrl-RS" sz="2800" dirty="0" smtClean="0"/>
              <a:t>    бреза                                  шарен</a:t>
            </a:r>
          </a:p>
          <a:p>
            <a:pPr marL="0" indent="0">
              <a:buNone/>
            </a:pPr>
            <a:endParaRPr lang="sr-Cyrl-RS" sz="2800" dirty="0" smtClean="0"/>
          </a:p>
          <a:p>
            <a:pPr marL="0" indent="0">
              <a:buNone/>
            </a:pPr>
            <a:r>
              <a:rPr lang="sr-Cyrl-RS" sz="2800" dirty="0" smtClean="0"/>
              <a:t>3. а)</a:t>
            </a:r>
            <a:r>
              <a:rPr lang="en-US" sz="2800" dirty="0" smtClean="0"/>
              <a:t> </a:t>
            </a:r>
            <a:r>
              <a:rPr lang="sr-Cyrl-RS" sz="2800" dirty="0" smtClean="0"/>
              <a:t>Уз наведени  глагол додај неколико именица.</a:t>
            </a:r>
          </a:p>
          <a:p>
            <a:pPr marL="0" indent="0">
              <a:buNone/>
            </a:pPr>
            <a:r>
              <a:rPr lang="sr-Cyrl-RS" sz="2800" dirty="0" smtClean="0"/>
              <a:t>     </a:t>
            </a:r>
            <a:r>
              <a:rPr lang="sr-Cyrl-RS" sz="2800" b="1" dirty="0" smtClean="0"/>
              <a:t> </a:t>
            </a:r>
            <a:r>
              <a:rPr lang="en-US" sz="2800" b="1" dirty="0" smtClean="0"/>
              <a:t>   </a:t>
            </a:r>
            <a:r>
              <a:rPr lang="sr-Cyrl-RS" sz="2800" b="1" dirty="0" smtClean="0"/>
              <a:t>скакуће</a:t>
            </a:r>
            <a:r>
              <a:rPr lang="sr-Cyrl-RS" sz="2800" dirty="0" smtClean="0"/>
              <a:t>:</a:t>
            </a:r>
          </a:p>
          <a:p>
            <a:pPr marL="0" indent="0">
              <a:buNone/>
            </a:pPr>
            <a:r>
              <a:rPr lang="sr-Cyrl-RS" sz="2800" dirty="0" smtClean="0"/>
              <a:t>    б) Именици додај неколико глагола.</a:t>
            </a:r>
          </a:p>
          <a:p>
            <a:pPr marL="0" indent="0">
              <a:buNone/>
            </a:pPr>
            <a:r>
              <a:rPr lang="sr-Cyrl-RS" sz="2800" dirty="0" smtClean="0"/>
              <a:t>       </a:t>
            </a:r>
            <a:r>
              <a:rPr lang="en-US" sz="2800" dirty="0" smtClean="0"/>
              <a:t>  </a:t>
            </a:r>
            <a:r>
              <a:rPr lang="sr-Cyrl-RS" sz="2800" b="1" dirty="0" smtClean="0"/>
              <a:t>ученик</a:t>
            </a:r>
            <a:r>
              <a:rPr lang="sr-Cyrl-RS" sz="2800" dirty="0" smtClean="0"/>
              <a:t>:</a:t>
            </a:r>
          </a:p>
          <a:p>
            <a:pPr marL="0" indent="0">
              <a:buNone/>
            </a:pPr>
            <a:r>
              <a:rPr lang="sr-Cyrl-RS" sz="2800" dirty="0" smtClean="0"/>
              <a:t>    в) Придјев</a:t>
            </a:r>
            <a:r>
              <a:rPr lang="sr-Cyrl-BA" sz="2800" dirty="0" smtClean="0"/>
              <a:t>у</a:t>
            </a:r>
            <a:r>
              <a:rPr lang="sr-Cyrl-RS" sz="2800" dirty="0" smtClean="0"/>
              <a:t> додај именице.</a:t>
            </a:r>
          </a:p>
          <a:p>
            <a:pPr marL="0" indent="0">
              <a:buNone/>
            </a:pPr>
            <a:r>
              <a:rPr lang="sr-Cyrl-RS" sz="2800" dirty="0" smtClean="0"/>
              <a:t>       </a:t>
            </a:r>
            <a:r>
              <a:rPr lang="en-US" sz="2800" dirty="0" smtClean="0"/>
              <a:t>  </a:t>
            </a:r>
            <a:r>
              <a:rPr lang="sr-Cyrl-RS" sz="2800" b="1" dirty="0" smtClean="0"/>
              <a:t>разиграни</a:t>
            </a:r>
            <a:r>
              <a:rPr lang="sr-Cyrl-RS" sz="2800" dirty="0" smtClean="0"/>
              <a:t>: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832447" y="836712"/>
            <a:ext cx="2304256" cy="93610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832447" y="1772816"/>
            <a:ext cx="2448272" cy="936104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832447" y="1340768"/>
            <a:ext cx="2232248" cy="936104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760439" y="908720"/>
            <a:ext cx="2376264" cy="1800200"/>
          </a:xfrm>
          <a:prstGeom prst="line">
            <a:avLst/>
          </a:prstGeom>
          <a:ln w="3810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472407" y="1340768"/>
            <a:ext cx="2736304" cy="936104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336503" y="3861048"/>
            <a:ext cx="19143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800" dirty="0" smtClean="0"/>
              <a:t>дјевојчица,</a:t>
            </a:r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4208711" y="3861048"/>
            <a:ext cx="13779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800" dirty="0" smtClean="0"/>
              <a:t>врабац,</a:t>
            </a:r>
            <a:endParaRPr lang="en-US" sz="2800" dirty="0"/>
          </a:p>
        </p:txBody>
      </p:sp>
      <p:sp>
        <p:nvSpPr>
          <p:cNvPr id="16" name="Rectangle 15"/>
          <p:cNvSpPr/>
          <p:nvPr/>
        </p:nvSpPr>
        <p:spPr>
          <a:xfrm>
            <a:off x="5504855" y="3861048"/>
            <a:ext cx="10498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800" dirty="0" smtClean="0"/>
              <a:t>жаба,</a:t>
            </a:r>
            <a:endParaRPr lang="en-US" sz="2800" dirty="0"/>
          </a:p>
        </p:txBody>
      </p:sp>
      <p:sp>
        <p:nvSpPr>
          <p:cNvPr id="17" name="Rectangle 16"/>
          <p:cNvSpPr/>
          <p:nvPr/>
        </p:nvSpPr>
        <p:spPr>
          <a:xfrm>
            <a:off x="6440959" y="3861048"/>
            <a:ext cx="15261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800" dirty="0" smtClean="0"/>
              <a:t>поточић,</a:t>
            </a:r>
            <a:endParaRPr lang="en-US" sz="2800" dirty="0"/>
          </a:p>
        </p:txBody>
      </p:sp>
      <p:sp>
        <p:nvSpPr>
          <p:cNvPr id="18" name="Rectangle 17"/>
          <p:cNvSpPr/>
          <p:nvPr/>
        </p:nvSpPr>
        <p:spPr>
          <a:xfrm>
            <a:off x="7881119" y="3861048"/>
            <a:ext cx="7088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800" dirty="0" smtClean="0"/>
              <a:t>зец</a:t>
            </a:r>
            <a:endParaRPr lang="en-US" sz="2800" dirty="0"/>
          </a:p>
        </p:txBody>
      </p:sp>
      <p:sp>
        <p:nvSpPr>
          <p:cNvPr id="19" name="Rectangle 18"/>
          <p:cNvSpPr/>
          <p:nvPr/>
        </p:nvSpPr>
        <p:spPr>
          <a:xfrm>
            <a:off x="2264495" y="4797152"/>
            <a:ext cx="9476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800" dirty="0" smtClean="0"/>
              <a:t>чита,</a:t>
            </a:r>
            <a:endParaRPr lang="en-US" sz="2800" dirty="0"/>
          </a:p>
        </p:txBody>
      </p:sp>
      <p:sp>
        <p:nvSpPr>
          <p:cNvPr id="20" name="Rectangle 19"/>
          <p:cNvSpPr/>
          <p:nvPr/>
        </p:nvSpPr>
        <p:spPr>
          <a:xfrm>
            <a:off x="6008911" y="4797152"/>
            <a:ext cx="9685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800" dirty="0" smtClean="0"/>
              <a:t>црта,</a:t>
            </a:r>
            <a:endParaRPr lang="en-US" sz="2800" dirty="0"/>
          </a:p>
        </p:txBody>
      </p:sp>
      <p:sp>
        <p:nvSpPr>
          <p:cNvPr id="21" name="Rectangle 20"/>
          <p:cNvSpPr/>
          <p:nvPr/>
        </p:nvSpPr>
        <p:spPr>
          <a:xfrm>
            <a:off x="3128591" y="4797152"/>
            <a:ext cx="12394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800" dirty="0" smtClean="0"/>
              <a:t>мисли,</a:t>
            </a:r>
            <a:endParaRPr lang="en-US" sz="2800" dirty="0"/>
          </a:p>
        </p:txBody>
      </p:sp>
      <p:sp>
        <p:nvSpPr>
          <p:cNvPr id="22" name="Rectangle 21"/>
          <p:cNvSpPr/>
          <p:nvPr/>
        </p:nvSpPr>
        <p:spPr>
          <a:xfrm>
            <a:off x="4280719" y="4797152"/>
            <a:ext cx="1799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800" dirty="0" smtClean="0"/>
              <a:t>разговара,</a:t>
            </a:r>
            <a:endParaRPr lang="en-US" sz="2800" dirty="0"/>
          </a:p>
        </p:txBody>
      </p:sp>
      <p:sp>
        <p:nvSpPr>
          <p:cNvPr id="23" name="Rectangle 22"/>
          <p:cNvSpPr/>
          <p:nvPr/>
        </p:nvSpPr>
        <p:spPr>
          <a:xfrm>
            <a:off x="6873007" y="4797152"/>
            <a:ext cx="10054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800" dirty="0" smtClean="0"/>
              <a:t>пише</a:t>
            </a:r>
            <a:endParaRPr lang="en-US" sz="2800" dirty="0"/>
          </a:p>
        </p:txBody>
      </p:sp>
      <p:sp>
        <p:nvSpPr>
          <p:cNvPr id="24" name="Rectangle 23"/>
          <p:cNvSpPr/>
          <p:nvPr/>
        </p:nvSpPr>
        <p:spPr>
          <a:xfrm>
            <a:off x="2768551" y="5733256"/>
            <a:ext cx="15392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800" dirty="0" smtClean="0"/>
              <a:t>лептири,</a:t>
            </a:r>
            <a:endParaRPr lang="en-US" sz="2800" dirty="0"/>
          </a:p>
        </p:txBody>
      </p:sp>
      <p:sp>
        <p:nvSpPr>
          <p:cNvPr id="25" name="Rectangle 24"/>
          <p:cNvSpPr/>
          <p:nvPr/>
        </p:nvSpPr>
        <p:spPr>
          <a:xfrm>
            <a:off x="5576863" y="5733256"/>
            <a:ext cx="11047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800" dirty="0" smtClean="0"/>
              <a:t>дјеца,</a:t>
            </a:r>
            <a:endParaRPr lang="en-US" sz="2800" dirty="0"/>
          </a:p>
        </p:txBody>
      </p:sp>
      <p:sp>
        <p:nvSpPr>
          <p:cNvPr id="26" name="Rectangle 25"/>
          <p:cNvSpPr/>
          <p:nvPr/>
        </p:nvSpPr>
        <p:spPr>
          <a:xfrm>
            <a:off x="6584975" y="5733256"/>
            <a:ext cx="13516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800" dirty="0" smtClean="0"/>
              <a:t>зечићи,</a:t>
            </a:r>
            <a:endParaRPr lang="en-US" sz="2800" dirty="0"/>
          </a:p>
        </p:txBody>
      </p:sp>
      <p:sp>
        <p:nvSpPr>
          <p:cNvPr id="27" name="Rectangle 26"/>
          <p:cNvSpPr/>
          <p:nvPr/>
        </p:nvSpPr>
        <p:spPr>
          <a:xfrm>
            <a:off x="4208711" y="5733256"/>
            <a:ext cx="14173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800" dirty="0" smtClean="0"/>
              <a:t>пилићи,</a:t>
            </a:r>
            <a:endParaRPr lang="en-US" sz="2800" dirty="0"/>
          </a:p>
        </p:txBody>
      </p:sp>
      <p:sp>
        <p:nvSpPr>
          <p:cNvPr id="28" name="Rectangle 27"/>
          <p:cNvSpPr/>
          <p:nvPr/>
        </p:nvSpPr>
        <p:spPr>
          <a:xfrm>
            <a:off x="7881119" y="5733256"/>
            <a:ext cx="13000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800" dirty="0" smtClean="0"/>
              <a:t>облаци</a:t>
            </a:r>
            <a:endParaRPr lang="en-US" sz="2800" dirty="0"/>
          </a:p>
        </p:txBody>
      </p:sp>
      <p:pic>
        <p:nvPicPr>
          <p:cNvPr id="29" name="Picture 28" descr="oie_transparent - 2020-05-23T154801.23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01199" y="188640"/>
            <a:ext cx="3758448" cy="37890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8515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92" y="332657"/>
            <a:ext cx="10945654" cy="626469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sr-Cyrl-RS" sz="2800" dirty="0" smtClean="0"/>
              <a:t>4. Прецртај ријеч која не припада низу: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r-Cyrl-RS" sz="2800" dirty="0" smtClean="0"/>
              <a:t>а) сова, Иван, поштар, пјева,</a:t>
            </a:r>
            <a:r>
              <a:rPr lang="en-US" sz="2800" dirty="0" smtClean="0"/>
              <a:t> </a:t>
            </a:r>
            <a:r>
              <a:rPr lang="sr-Cyrl-RS" sz="2800" dirty="0" smtClean="0"/>
              <a:t>ружа, Ружа </a:t>
            </a:r>
          </a:p>
          <a:p>
            <a:pPr marL="0" indent="0">
              <a:buNone/>
            </a:pPr>
            <a:r>
              <a:rPr lang="sr-Cyrl-RS" sz="2800" dirty="0" smtClean="0"/>
              <a:t>б) уредан, весела, скаче, црвена, мекано, мудра </a:t>
            </a:r>
          </a:p>
          <a:p>
            <a:pPr marL="0" indent="0">
              <a:buNone/>
            </a:pPr>
            <a:r>
              <a:rPr lang="sr-Cyrl-RS" sz="2800" dirty="0" smtClean="0"/>
              <a:t>в) сијече, пише, стоји, фијуче, чаша, грије</a:t>
            </a:r>
          </a:p>
          <a:p>
            <a:pPr marL="0" indent="0">
              <a:buNone/>
            </a:pPr>
            <a:endParaRPr lang="sr-Cyrl-RS" sz="2800" dirty="0"/>
          </a:p>
          <a:p>
            <a:pPr marL="0" indent="0">
              <a:lnSpc>
                <a:spcPct val="150000"/>
              </a:lnSpc>
              <a:buNone/>
            </a:pPr>
            <a:r>
              <a:rPr lang="sr-Cyrl-RS" sz="2800" dirty="0"/>
              <a:t>5</a:t>
            </a:r>
            <a:r>
              <a:rPr lang="en-US" sz="2800" dirty="0" smtClean="0"/>
              <a:t>. </a:t>
            </a:r>
            <a:r>
              <a:rPr lang="en-US" sz="2800" dirty="0" err="1"/>
              <a:t>Допуни</a:t>
            </a:r>
            <a:r>
              <a:rPr lang="en-US" sz="2800" dirty="0"/>
              <a:t> </a:t>
            </a:r>
            <a:r>
              <a:rPr lang="en-US" sz="2800" dirty="0" err="1"/>
              <a:t>реченице</a:t>
            </a:r>
            <a:r>
              <a:rPr lang="en-US" sz="2800" dirty="0"/>
              <a:t> </a:t>
            </a:r>
            <a:r>
              <a:rPr lang="sr-Cyrl-BA" sz="2800" dirty="0" smtClean="0"/>
              <a:t>одговарајућим</a:t>
            </a:r>
            <a:r>
              <a:rPr lang="en-US" sz="2800" dirty="0" smtClean="0"/>
              <a:t> </a:t>
            </a:r>
            <a:r>
              <a:rPr lang="en-US" sz="2800" dirty="0" err="1"/>
              <a:t>глаголима</a:t>
            </a:r>
            <a:r>
              <a:rPr lang="en-US" sz="2800" dirty="0" smtClean="0"/>
              <a:t>. </a:t>
            </a:r>
            <a:endParaRPr lang="sr-Cyrl-RS" sz="28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 err="1"/>
              <a:t>Ко</a:t>
            </a:r>
            <a:r>
              <a:rPr lang="en-US" sz="2800" dirty="0"/>
              <a:t> </a:t>
            </a:r>
            <a:r>
              <a:rPr lang="en-US" sz="2800" dirty="0" err="1"/>
              <a:t>другоме</a:t>
            </a:r>
            <a:r>
              <a:rPr lang="en-US" sz="2800" dirty="0"/>
              <a:t> </a:t>
            </a:r>
            <a:r>
              <a:rPr lang="en-US" sz="2800" dirty="0" err="1"/>
              <a:t>јаму</a:t>
            </a:r>
            <a:r>
              <a:rPr lang="en-US" sz="2800" dirty="0"/>
              <a:t> _______________, </a:t>
            </a:r>
            <a:r>
              <a:rPr lang="en-US" sz="2800" dirty="0" err="1"/>
              <a:t>сам</a:t>
            </a:r>
            <a:r>
              <a:rPr lang="en-US" sz="2800" dirty="0"/>
              <a:t> у </a:t>
            </a:r>
            <a:r>
              <a:rPr lang="en-US" sz="2800" dirty="0" err="1"/>
              <a:t>њу</a:t>
            </a:r>
            <a:r>
              <a:rPr lang="en-US" sz="2800" dirty="0"/>
              <a:t> </a:t>
            </a:r>
            <a:r>
              <a:rPr lang="en-US" sz="2800" dirty="0" err="1"/>
              <a:t>упада</a:t>
            </a:r>
            <a:r>
              <a:rPr lang="en-US" sz="2800" dirty="0"/>
              <a:t>. </a:t>
            </a:r>
            <a:endParaRPr lang="sr-Cyrl-BA" sz="2800" dirty="0" smtClean="0"/>
          </a:p>
          <a:p>
            <a:pPr marL="0" indent="0">
              <a:buNone/>
            </a:pPr>
            <a:r>
              <a:rPr lang="en-US" sz="2800" dirty="0" smtClean="0"/>
              <a:t>Л</a:t>
            </a:r>
            <a:r>
              <a:rPr lang="sr-Cyrl-RS" sz="2800" dirty="0"/>
              <a:t>иј</a:t>
            </a:r>
            <a:r>
              <a:rPr lang="en-US" sz="2800" dirty="0" err="1"/>
              <a:t>епа</a:t>
            </a:r>
            <a:r>
              <a:rPr lang="en-US" sz="2800" dirty="0"/>
              <a:t> р</a:t>
            </a:r>
            <a:r>
              <a:rPr lang="sr-Cyrl-RS" sz="2800" dirty="0"/>
              <a:t>иј</a:t>
            </a:r>
            <a:r>
              <a:rPr lang="en-US" sz="2800" dirty="0" err="1"/>
              <a:t>еч</a:t>
            </a:r>
            <a:r>
              <a:rPr lang="en-US" sz="2800" dirty="0"/>
              <a:t> </a:t>
            </a:r>
            <a:r>
              <a:rPr lang="sr-Cyrl-RS" sz="2800" dirty="0"/>
              <a:t>и </a:t>
            </a:r>
            <a:r>
              <a:rPr lang="en-US" sz="2800" dirty="0" err="1"/>
              <a:t>гвоздена</a:t>
            </a:r>
            <a:r>
              <a:rPr lang="en-US" sz="2800" dirty="0"/>
              <a:t> </a:t>
            </a:r>
            <a:r>
              <a:rPr lang="en-US" sz="2800" dirty="0" err="1"/>
              <a:t>врата</a:t>
            </a:r>
            <a:r>
              <a:rPr lang="en-US" sz="2800" dirty="0"/>
              <a:t> _______________ </a:t>
            </a:r>
            <a:r>
              <a:rPr lang="en-US" sz="2800" dirty="0" smtClean="0"/>
              <a:t>.</a:t>
            </a:r>
            <a:endParaRPr lang="sr-Cyrl-BA" sz="2800" dirty="0" smtClean="0"/>
          </a:p>
          <a:p>
            <a:pPr marL="0" indent="0">
              <a:buNone/>
            </a:pPr>
            <a:r>
              <a:rPr lang="en-US" sz="2800" dirty="0" smtClean="0"/>
              <a:t> </a:t>
            </a:r>
            <a:r>
              <a:rPr lang="en-US" sz="2800" dirty="0" err="1"/>
              <a:t>Испеци</a:t>
            </a:r>
            <a:r>
              <a:rPr lang="en-US" sz="2800" dirty="0"/>
              <a:t>, </a:t>
            </a:r>
            <a:r>
              <a:rPr lang="en-US" sz="2800" dirty="0" err="1"/>
              <a:t>па</a:t>
            </a:r>
            <a:r>
              <a:rPr lang="en-US" sz="2800" dirty="0"/>
              <a:t> __________________ . </a:t>
            </a:r>
            <a:endParaRPr lang="sr-Cyrl-RS" sz="2800" dirty="0"/>
          </a:p>
          <a:p>
            <a:pPr marL="0" indent="0">
              <a:buNone/>
            </a:pPr>
            <a:r>
              <a:rPr lang="en-US" sz="2800" dirty="0" err="1"/>
              <a:t>Ко</a:t>
            </a:r>
            <a:r>
              <a:rPr lang="en-US" sz="2800" dirty="0"/>
              <a:t> </a:t>
            </a:r>
            <a:r>
              <a:rPr lang="en-US" sz="2800" dirty="0" err="1"/>
              <a:t>рано</a:t>
            </a:r>
            <a:r>
              <a:rPr lang="en-US" sz="2800" dirty="0"/>
              <a:t> __________ , </a:t>
            </a:r>
            <a:r>
              <a:rPr lang="en-US" sz="2800" dirty="0" err="1"/>
              <a:t>дв</a:t>
            </a:r>
            <a:r>
              <a:rPr lang="sr-Cyrl-RS" sz="2800" dirty="0"/>
              <a:t>иј</a:t>
            </a:r>
            <a:r>
              <a:rPr lang="en-US" sz="2800" dirty="0"/>
              <a:t>е </a:t>
            </a:r>
            <a:r>
              <a:rPr lang="en-US" sz="2800" dirty="0" err="1"/>
              <a:t>среће</a:t>
            </a:r>
            <a:r>
              <a:rPr lang="en-US" sz="2800" dirty="0"/>
              <a:t> ____________</a:t>
            </a:r>
            <a:r>
              <a:rPr lang="sr-Cyrl-RS" sz="2800" dirty="0"/>
              <a:t>.</a:t>
            </a:r>
          </a:p>
          <a:p>
            <a:pPr marL="0" indent="0">
              <a:buNone/>
            </a:pPr>
            <a:endParaRPr lang="sr-Cyrl-RS" sz="2800" dirty="0" smtClean="0"/>
          </a:p>
          <a:p>
            <a:pPr marL="0" indent="0">
              <a:buNone/>
            </a:pPr>
            <a:endParaRPr lang="sr-Cyrl-RS" sz="2800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064695" y="1484784"/>
            <a:ext cx="86409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488631" y="2060848"/>
            <a:ext cx="86409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216823" y="2564904"/>
            <a:ext cx="86409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848671" y="4149080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/>
              <a:t>копа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5936903" y="4725144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/>
              <a:t>отвара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3200599" y="5229200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/>
              <a:t>реци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2192487" y="5733256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/>
              <a:t>рани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6224935" y="5733256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/>
              <a:t>граби</a:t>
            </a:r>
            <a:endParaRPr lang="en-US" sz="2800" dirty="0"/>
          </a:p>
        </p:txBody>
      </p:sp>
      <p:pic>
        <p:nvPicPr>
          <p:cNvPr id="16" name="Picture 15" descr="oie_transparent - 2020-05-29T172512.583.png"/>
          <p:cNvPicPr>
            <a:picLocks noChangeAspect="1"/>
          </p:cNvPicPr>
          <p:nvPr/>
        </p:nvPicPr>
        <p:blipFill>
          <a:blip r:embed="rId3" cstate="print"/>
          <a:srcRect r="1401" b="8001"/>
          <a:stretch>
            <a:fillRect/>
          </a:stretch>
        </p:blipFill>
        <p:spPr>
          <a:xfrm flipH="1">
            <a:off x="8946184" y="2924944"/>
            <a:ext cx="2732079" cy="39330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5904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353</Words>
  <Application>Microsoft Office PowerPoint</Application>
  <PresentationFormat>Custom</PresentationFormat>
  <Paragraphs>133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ИМЕНИЦЕ, ГЛАГОЛИ И ПРИДЈЕВИ</vt:lpstr>
      <vt:lpstr>Slide 2</vt:lpstr>
      <vt:lpstr>Slide 3</vt:lpstr>
      <vt:lpstr>Slide 4</vt:lpstr>
      <vt:lpstr>1. Подвуци зеленом бојом именице, плавом бојом глаголе и придјеве наранџастом.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ИМЕНИЦЕ, ГЛАГОЛИ И ПРИДЈЕВИ</dc:title>
  <dc:creator>WINDOWS 10</dc:creator>
  <cp:lastModifiedBy>PC</cp:lastModifiedBy>
  <cp:revision>26</cp:revision>
  <dcterms:created xsi:type="dcterms:W3CDTF">2020-05-28T14:59:34Z</dcterms:created>
  <dcterms:modified xsi:type="dcterms:W3CDTF">2020-05-31T08:20:15Z</dcterms:modified>
</cp:coreProperties>
</file>