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3" r:id="rId4"/>
    <p:sldId id="257" r:id="rId5"/>
    <p:sldId id="264" r:id="rId6"/>
    <p:sldId id="260" r:id="rId7"/>
    <p:sldId id="259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9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7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8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0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5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1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3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EB25-0318-4E97-BD76-25B8B6DB4D2B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750E-62E5-4EDD-B1FA-9F4F8DBB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7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38244" y="75489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sr-Cyrl-BA" sz="9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</a:t>
            </a:r>
            <a:r>
              <a:rPr lang="sr-Cyrl-BA" sz="6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</a:t>
            </a:r>
            <a:r>
              <a:rPr lang="sr-Cyrl-BA" sz="9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</a:t>
            </a:r>
            <a:r>
              <a:rPr lang="sr-Cyrl-BA" sz="6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мј</a:t>
            </a:r>
            <a:r>
              <a:rPr lang="sr-Cyrl-BA" sz="9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ер</a:t>
            </a:r>
            <a:r>
              <a:rPr lang="sr-Cyrl-BA" sz="8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</a:t>
            </a:r>
            <a:endParaRPr lang="en-US" sz="8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8" y="4085139"/>
            <a:ext cx="2908998" cy="2218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37" y="3966386"/>
            <a:ext cx="3034380" cy="2337160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5845324" y="4614728"/>
            <a:ext cx="333286" cy="341831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 flipH="1" flipV="1">
            <a:off x="5845324" y="5418033"/>
            <a:ext cx="333286" cy="36746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.00116 L -1.875E-6 -0.071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4759" y="796531"/>
            <a:ext cx="1056260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Знање о размјени потребно нам је у свакодневном животу.</a:t>
            </a:r>
          </a:p>
          <a:p>
            <a:endParaRPr lang="sr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B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Желимо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 некуда путовати и снаћи се на карти, морамо знати у којој је размјери направљена та карта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B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Желимо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 окречити зидове тачно одређеном нијансом, боје морамо помијешати у одређеној размјери.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B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Насљедство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зарада дијеле се у одређеној размјери.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Екрани телевизора и монитори израђују се у одређеној размјери.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грађевинарству требамо у одређеној размјери помијешати цемент, пијесак и воду како бисмо добили бетон.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математици се размјера користи и у аритметици и у геометрији.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Размјера нам је потребна и у астрономији, физици, хемији и другим наукама.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17" y="4752472"/>
            <a:ext cx="999744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0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480" y="319906"/>
            <a:ext cx="108275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географским картама представљене су читаве државе на једном листу папира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79" y="788374"/>
            <a:ext cx="7571573" cy="4829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3484" y="5524219"/>
                <a:ext cx="1073351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приказаној карти Свијета стоји запис </a:t>
                </a:r>
                <a14:m>
                  <m:oMath xmlns:m="http://schemas.openxmlformats.org/officeDocument/2006/math"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1:29 000 000</m:t>
                    </m:r>
                  </m:oMath>
                </a14:m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што значи да једном центиметру са карте</a:t>
                </a:r>
              </a:p>
              <a:p>
                <a:pPr algn="ctr"/>
                <a:r>
                  <a:rPr lang="sr-Cyrl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дговара 29 000 000 центиметара, односно 290 километара, у природи.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4" y="5524219"/>
                <a:ext cx="10733517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511" t="-4310" r="-39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49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7615"/>
            <a:ext cx="10515600" cy="964295"/>
          </a:xfrm>
        </p:spPr>
        <p:txBody>
          <a:bodyPr/>
          <a:lstStyle/>
          <a:p>
            <a:r>
              <a:rPr lang="sr-Cyrl-BA" b="1" i="1" u="sng" dirty="0" smtClean="0">
                <a:solidFill>
                  <a:srgbClr val="C00000"/>
                </a:solidFill>
              </a:rPr>
              <a:t>Размјера</a:t>
            </a:r>
            <a:endParaRPr lang="en-US" b="1" i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1994764"/>
                <a:ext cx="10515600" cy="327101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sr-Cyrl-BA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Најједноставнији</a:t>
                </a:r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облик подразумијева да је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количник узајамно простих бројева.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Према томе, неопходно је извршити проширивања и скраћивања упоређиваних бројева, све док не добијемо количник узајамно простих бројева.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Тај количник задржавамо у облику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рјеђе у облику разломка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али не у облику децималног </a:t>
                </a:r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броја.</a:t>
                </a:r>
                <a:endParaRPr lang="sr-Latn-B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sr-Cyrl-BA" sz="26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читамо</a:t>
                </a:r>
                <a:r>
                  <a:rPr lang="sr-Latn-BA" sz="26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sr-Latn-BA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sr-Latn-BA" sz="2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„</a:t>
                </a:r>
                <a14:m>
                  <m:oMath xmlns:m="http://schemas.openxmlformats.org/officeDocument/2006/math">
                    <m:r>
                      <a:rPr lang="sr-Latn-BA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sr-Latn-BA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напрема </m:t>
                    </m:r>
                    <m:r>
                      <a:rPr lang="sr-Latn-BA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sr-Latn-BA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sr-Cyrl-BA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sr-Cyrl-BA" sz="2000" b="1" i="1" u="sng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примјер</a:t>
                </a:r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ако је број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три пута већи од броја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Cyrl-BA" sz="2000" dirty="0" smtClean="0"/>
                  <a:t>, онда је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=3:1</m:t>
                    </m:r>
                  </m:oMath>
                </a14:m>
                <a:r>
                  <a:rPr lang="sr-Cyrl-BA" sz="2000" dirty="0" smtClean="0"/>
                  <a:t>, или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=1:3</m:t>
                    </m:r>
                  </m:oMath>
                </a14:m>
                <a:r>
                  <a:rPr lang="sr-Cyrl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r-Cyrl-BA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994764"/>
                <a:ext cx="10515600" cy="3271017"/>
              </a:xfrm>
              <a:blipFill rotWithShape="0"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89435" y="1098325"/>
            <a:ext cx="1001312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Размјера је најједноставнији облик количника двију истоимених величина.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410">
            <a:off x="9201982" y="5158374"/>
            <a:ext cx="1505897" cy="1570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18216">
            <a:off x="9488736" y="5574111"/>
            <a:ext cx="1007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1400" i="1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Узајамно </a:t>
            </a:r>
            <a:endParaRPr lang="sr-Latn-BA" sz="1400" i="1" dirty="0" smtClean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sr-Cyrl-BA" sz="1400" i="1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п</a:t>
            </a:r>
            <a:r>
              <a:rPr lang="sr-Cyrl-BA" sz="1400" i="1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рости</a:t>
            </a:r>
            <a:endParaRPr lang="sr-Latn-BA" sz="1400" i="1" dirty="0" smtClean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sr-Cyrl-BA" sz="1400" i="1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бројеви!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841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23844" y="264921"/>
                <a:ext cx="102805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sr-Cyrl-BA" b="1" i="1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Примјер </a:t>
                </a:r>
                <a:r>
                  <a:rPr lang="sr-Latn-BA" b="1" i="1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sr-Cyrl-BA" b="1" i="1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sr-Cyrl-BA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Напиши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размјеру датих величина 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 и 150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sr-Latn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sr-Latn-BA" b="0" dirty="0" smtClean="0"/>
                  <a:t>                    </a:t>
                </a:r>
                <a:r>
                  <a:rPr lang="sr-Cyrl-BA" b="0" dirty="0" smtClean="0"/>
                  <a:t>    </a:t>
                </a:r>
                <a:r>
                  <a:rPr lang="sr-Latn-BA" b="0" dirty="0" smtClean="0"/>
                  <a:t> </a:t>
                </a:r>
                <a14:m>
                  <m:oMath xmlns:m="http://schemas.openxmlformats.org/officeDocument/2006/math">
                    <m:r>
                      <a:rPr lang="sr-Latn-BA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:150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=2 000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:150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=40:3</m:t>
                    </m:r>
                  </m:oMath>
                </a14:m>
                <a:endParaRPr lang="sr-Cyrl-BA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4" y="264921"/>
                <a:ext cx="10280590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3844" y="1629091"/>
            <a:ext cx="5802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 2: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Користећи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датом картом, одреди растојање      	    од Београда до Новога сада.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8" y="1629091"/>
            <a:ext cx="4382487" cy="5156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557">
            <a:off x="4750688" y="5173455"/>
            <a:ext cx="1835623" cy="14540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23845" y="2716262"/>
                <a:ext cx="580259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Прво уочимо размјеру на карти </a:t>
                </a:r>
                <a:r>
                  <a:rPr lang="sr-Cyrl-BA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1:3 000 000</a:t>
                </a:r>
                <a:r>
                  <a:rPr lang="sr-Cyrl-B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sr-Cyrl-B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Шта то нама говори?</a:t>
                </a:r>
              </a:p>
              <a:p>
                <a:endParaRPr lang="sr-Cyrl-BA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r-Latn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Cyrl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Cyrl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Cyrl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sr-Cyrl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Cyrl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sr-Latn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sr-Latn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Latn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r>
                        <a:rPr lang="sr-Latn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r>
                        <a:rPr lang="sr-Latn-BA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sr-Latn-BA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endParaRPr lang="sr-Cyrl-BA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Cyrl-BA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Дакле, закључујемо, растојање у природи је </a:t>
                </a:r>
                <a14:m>
                  <m:oMath xmlns:m="http://schemas.openxmlformats.org/officeDocument/2006/math">
                    <m:r>
                      <a:rPr lang="sr-Cyrl-BA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9 000 000 </m:t>
                    </m:r>
                    <m:r>
                      <a:rPr lang="sr-Latn-BA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sr-Cyrl-BA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sr-Cyrl-BA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Растојања између градова, најчешће изражавамо у километрима. Претворимо:</a:t>
                </a:r>
                <a:endParaRPr lang="sr-Cyrl-BA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Cyrl-BA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sr-Cyrl-BA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BA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sr-Cyrl-BA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sr-Cyrl-BA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𝟎𝟎𝟎</m:t>
                      </m:r>
                      <m:r>
                        <a:rPr lang="sr-Cyrl-BA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sr-Cyrl-BA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𝟎𝟎𝟎</m:t>
                      </m:r>
                      <m:r>
                        <a:rPr lang="sr-Cyrl-BA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sr-Latn-BA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𝒄𝒎</m:t>
                      </m:r>
                      <m:r>
                        <a:rPr lang="sr-Latn-BA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BA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sr-Latn-BA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𝒌𝒎</m:t>
                      </m:r>
                    </m:oMath>
                  </m:oMathPara>
                </a14:m>
                <a:endParaRPr lang="sr-Cyrl-BA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r-Cyrl-BA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Cyrl-BA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Растојање између Београда и Новога Сада </a:t>
                </a:r>
              </a:p>
              <a:p>
                <a:r>
                  <a:rPr lang="sr-Cyrl-BA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 </a:t>
                </a:r>
                <a14:m>
                  <m:oMath xmlns:m="http://schemas.openxmlformats.org/officeDocument/2006/math">
                    <m:r>
                      <a:rPr lang="sr-Latn-BA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sr-Latn-BA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sr-Cyrl-BA" sz="1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sr-Cyrl-BA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5" y="2716262"/>
                <a:ext cx="5802592" cy="3539430"/>
              </a:xfrm>
              <a:prstGeom prst="rect">
                <a:avLst/>
              </a:prstGeom>
              <a:blipFill rotWithShape="0">
                <a:blip r:embed="rId5"/>
                <a:stretch>
                  <a:fillRect l="-840" t="-1034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 rot="507778">
                <a:off x="4747036" y="5373137"/>
                <a:ext cx="176811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r-Latn-BA" sz="1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sr-Latn-BA" sz="1400" b="0" i="1" smtClean="0">
                          <a:latin typeface="Cambria Math" panose="02040503050406030204" pitchFamily="18" charset="0"/>
                        </a:rPr>
                        <m:t>=1000</m:t>
                      </m:r>
                      <m:r>
                        <a:rPr lang="sr-Latn-BA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sr-Latn-BA" sz="1400" dirty="0"/>
              </a:p>
              <a:p>
                <a:pPr algn="ctr"/>
                <a:r>
                  <a:rPr lang="sr-Latn-BA" sz="1400" i="0" dirty="0" smtClean="0">
                    <a:latin typeface="+mj-lt"/>
                  </a:rPr>
                  <a:t>1m=100cm</a:t>
                </a:r>
                <a:r>
                  <a:rPr lang="sr-Cyrl-BA" sz="1400" dirty="0" smtClean="0"/>
                  <a:t/>
                </a:r>
                <a:br>
                  <a:rPr lang="sr-Cyrl-BA" sz="1400" dirty="0" smtClean="0"/>
                </a:br>
                <a:r>
                  <a:rPr lang="sr-Cyrl-BA" sz="1400" dirty="0" smtClean="0"/>
                  <a:t/>
                </a:r>
                <a:br>
                  <a:rPr lang="sr-Cyrl-BA" sz="1400" dirty="0" smtClean="0"/>
                </a:br>
                <a:r>
                  <a:rPr lang="sr-Latn-BA" sz="1400" dirty="0" smtClean="0"/>
                  <a:t>1kg=1000g</a:t>
                </a:r>
                <a:endParaRPr lang="sr-Cyrl-BA" sz="1400" dirty="0" smtClean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07778">
                <a:off x="4747036" y="5373137"/>
                <a:ext cx="1768117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38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63" y="1271398"/>
            <a:ext cx="5494945" cy="4011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33688" y="383987"/>
                <a:ext cx="1116640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Cyrl-BA" b="1" i="1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Примјер </a:t>
                </a:r>
                <a:r>
                  <a:rPr lang="sr-Latn-BA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sr-Cyrl-BA" b="1" i="1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Нека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 мјеста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sr-Latn-BA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Cyrl-B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и</m:t>
                    </m:r>
                    <m:r>
                      <a:rPr lang="sr-Latn-B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међусобно удаљена 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sr-Latn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Растојање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између тих мјеста на мапи износи 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sr-Latn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којој размјери је мапа нацртана?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8" y="383987"/>
                <a:ext cx="1116640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43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634488" y="3025306"/>
                <a:ext cx="49450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:20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:2 000 000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=1:500 000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488" y="3025306"/>
                <a:ext cx="494506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51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1473" y="168572"/>
            <a:ext cx="10515600" cy="942381"/>
          </a:xfrm>
        </p:spPr>
        <p:txBody>
          <a:bodyPr/>
          <a:lstStyle/>
          <a:p>
            <a:r>
              <a:rPr lang="sr-Cyrl-BA" b="1" i="1" u="sng" dirty="0" smtClean="0">
                <a:solidFill>
                  <a:srgbClr val="C00000"/>
                </a:solidFill>
              </a:rPr>
              <a:t>Још једна примјена размјере</a:t>
            </a:r>
            <a:endParaRPr lang="en-US" b="1" i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89660" y="1435693"/>
                <a:ext cx="9327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b="1" i="1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Примјер </a:t>
                </a:r>
                <a:r>
                  <a:rPr lang="sr-Latn-BA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sr-Cyrl-BA" b="1" i="1" u="sng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sr-Latn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Бојан и Павле зарадили су 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5000</m:t>
                    </m:r>
                  </m:oMath>
                </a14:m>
                <a:r>
                  <a:rPr lang="sr-Cyrl-BA" dirty="0" smtClean="0"/>
                  <a:t> динара и треба да их подијеле у размјери 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</a:rPr>
                      <m:t>3:2</m:t>
                    </m:r>
                  </m:oMath>
                </a14:m>
                <a:r>
                  <a:rPr lang="sr-Cyrl-BA" dirty="0" smtClean="0"/>
                  <a:t>. Колико ће динара добити сваки од њих?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60" y="1435693"/>
                <a:ext cx="932707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588" t="-66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0" y="2299128"/>
            <a:ext cx="4494575" cy="1748235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2586270" y="1808460"/>
            <a:ext cx="307649" cy="3606325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8-Point Star 10"/>
          <p:cNvSpPr/>
          <p:nvPr/>
        </p:nvSpPr>
        <p:spPr>
          <a:xfrm>
            <a:off x="1825191" y="2808322"/>
            <a:ext cx="507558" cy="407749"/>
          </a:xfrm>
          <a:prstGeom prst="star8">
            <a:avLst/>
          </a:prstGeom>
          <a:solidFill>
            <a:srgbClr val="00B0F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3k</a:t>
            </a:r>
            <a:endParaRPr lang="en-US" sz="1200" dirty="0"/>
          </a:p>
        </p:txBody>
      </p:sp>
      <p:sp>
        <p:nvSpPr>
          <p:cNvPr id="12" name="7-Point Star 11"/>
          <p:cNvSpPr/>
          <p:nvPr/>
        </p:nvSpPr>
        <p:spPr>
          <a:xfrm>
            <a:off x="3568280" y="2827550"/>
            <a:ext cx="607529" cy="40774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399" y="3736563"/>
            <a:ext cx="92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5 000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4085" y="2172776"/>
                <a:ext cx="212778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Б:П=3:2</m:t>
                      </m:r>
                    </m:oMath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Б=3</m:t>
                      </m:r>
                      <m:r>
                        <a:rPr lang="sr-Latn-BA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sr-Cyrl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П=2</m:t>
                      </m:r>
                      <m:r>
                        <a:rPr lang="sr-Latn-BA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sr-Cyrl-BA" sz="2000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085" y="2172776"/>
                <a:ext cx="2127786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5988676" y="3143738"/>
            <a:ext cx="1893195" cy="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988676" y="3279192"/>
                <a:ext cx="3928056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Б+П=3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Cyrl-BA" sz="2000" b="0" i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=5000</m:t>
                    </m:r>
                  </m:oMath>
                </a14:m>
                <a:r>
                  <a:rPr lang="sr-Cyrl-BA" sz="2000" b="0" dirty="0" smtClean="0"/>
                  <a:t> дин</a:t>
                </a:r>
              </a:p>
              <a:p>
                <a:r>
                  <a:rPr lang="sr-Cyrl-BA" sz="20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=5000 </m:t>
                    </m:r>
                  </m:oMath>
                </a14:m>
                <a:r>
                  <a:rPr lang="sr-Cyrl-BA" sz="2000" dirty="0" smtClean="0"/>
                  <a:t>дин</a:t>
                </a:r>
              </a:p>
              <a:p>
                <a:r>
                  <a:rPr lang="sr-Cyrl-BA" sz="2000" b="0" dirty="0" smtClean="0"/>
                  <a:t>                            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=5000 дин:5</m:t>
                    </m:r>
                  </m:oMath>
                </a14:m>
                <a:endParaRPr lang="sr-Cyrl-BA" sz="2000" b="0" dirty="0" smtClean="0"/>
              </a:p>
              <a:p>
                <a:r>
                  <a:rPr lang="sr-Cyrl-BA" sz="2000" b="0" dirty="0" smtClean="0"/>
                  <a:t>                            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Cyrl-BA" sz="2000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sr-Cyrl-BA" sz="2000" b="0" dirty="0" smtClean="0"/>
                  <a:t> дин</a:t>
                </a:r>
              </a:p>
              <a:p>
                <a:endParaRPr lang="sr-Cyrl-BA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Б=3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 дин=3000 дин</m:t>
                      </m:r>
                    </m:oMath>
                    <m:oMath xmlns:m="http://schemas.openxmlformats.org/officeDocument/2006/math"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П=2∙1000 дин=2000 дин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676" y="3279192"/>
                <a:ext cx="3928056" cy="2215991"/>
              </a:xfrm>
              <a:prstGeom prst="rect">
                <a:avLst/>
              </a:prstGeom>
              <a:blipFill rotWithShape="0">
                <a:blip r:embed="rId5"/>
                <a:stretch>
                  <a:fillRect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9074" y="4953625"/>
                <a:ext cx="2455745" cy="715089"/>
              </a:xfrm>
              <a:prstGeom prst="roundRect">
                <a:avLst/>
              </a:prstGeom>
              <a:solidFill>
                <a:srgbClr val="FFFF00"/>
              </a:solidFill>
              <a:ln w="38100">
                <a:solidFill>
                  <a:srgbClr val="00B0F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sr-Cyrl-BA" i="1" dirty="0" smtClean="0">
                    <a:latin typeface="Arial Narrow" panose="020B0606020202030204" pitchFamily="34" charset="0"/>
                  </a:rPr>
                  <a:t> је „заједничка мјера“ или заједнички дио</a:t>
                </a:r>
                <a:endParaRPr lang="en-US" i="1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74" y="4953625"/>
                <a:ext cx="2455745" cy="71508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16200000">
            <a:off x="1234949" y="2775316"/>
            <a:ext cx="140697" cy="717850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5341" y="2763816"/>
            <a:ext cx="34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k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62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/>
      <p:bldP spid="14" grpId="0"/>
      <p:bldP spid="18" grpId="0"/>
      <p:bldP spid="19" grpId="0" animBg="1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580" y="692209"/>
            <a:ext cx="706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домаћу задаћу: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580" y="1828800"/>
            <a:ext cx="499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Збирка задатака, страна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97.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Задаци: 714. а;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720.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452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Cambria Math</vt:lpstr>
      <vt:lpstr>Century Schoolbook</vt:lpstr>
      <vt:lpstr>Times New Roman</vt:lpstr>
      <vt:lpstr>Wingdings</vt:lpstr>
      <vt:lpstr>Office Theme</vt:lpstr>
      <vt:lpstr>Размјера</vt:lpstr>
      <vt:lpstr>PowerPoint Presentation</vt:lpstr>
      <vt:lpstr>PowerPoint Presentation</vt:lpstr>
      <vt:lpstr>Размјера</vt:lpstr>
      <vt:lpstr>PowerPoint Presentation</vt:lpstr>
      <vt:lpstr>PowerPoint Presentation</vt:lpstr>
      <vt:lpstr>Још једна примјена размјере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Размјера</dc:title>
  <dc:creator>Vladana Blagojević</dc:creator>
  <cp:lastModifiedBy>Vladana Blagojević</cp:lastModifiedBy>
  <cp:revision>43</cp:revision>
  <dcterms:created xsi:type="dcterms:W3CDTF">2020-04-16T17:14:35Z</dcterms:created>
  <dcterms:modified xsi:type="dcterms:W3CDTF">2020-04-18T21:06:53Z</dcterms:modified>
</cp:coreProperties>
</file>