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74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099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184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809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98400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2090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7255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3472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8714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768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455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9854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356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188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490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93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542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619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2A32E02-634E-4C46-9E31-E0BC8BFC538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2C5D-249D-4891-8FA0-92E396B0A0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1650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3457623-9AE2-436A-8DA1-9B1FD35804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66000">
                <a:schemeClr val="accent1">
                  <a:lumMod val="60000"/>
                  <a:lumOff val="40000"/>
                </a:schemeClr>
              </a:gs>
              <a:gs pos="78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DAAB83-7A6D-4BB1-8A21-8B4E8487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533" y="2185824"/>
            <a:ext cx="5935442" cy="1099636"/>
          </a:xfrm>
        </p:spPr>
        <p:txBody>
          <a:bodyPr/>
          <a:lstStyle/>
          <a:p>
            <a:pPr algn="ctr"/>
            <a:r>
              <a:rPr lang="sr-Cyrl-RS" sz="3200" dirty="0"/>
              <a:t>ХРИСТОС ВАСКРСЕ!</a:t>
            </a:r>
            <a:br>
              <a:rPr lang="sr-Cyrl-RS" sz="3200" dirty="0"/>
            </a:br>
            <a:r>
              <a:rPr lang="sr-Cyrl-RS" sz="3200" dirty="0"/>
              <a:t>ВАИСТИНУ ВАСКРСЕ!</a:t>
            </a: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6C74CAA-BF92-4D5B-8492-06B134AB28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1349" y="366126"/>
            <a:ext cx="4876892" cy="612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20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E5CCFB-902A-4417-8ABD-FD88E765D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473" y="3295651"/>
            <a:ext cx="7914617" cy="1057274"/>
          </a:xfrm>
        </p:spPr>
        <p:txBody>
          <a:bodyPr/>
          <a:lstStyle/>
          <a:p>
            <a:r>
              <a:rPr lang="sr-Cyrl-RS" sz="6000" dirty="0"/>
              <a:t>СВЕТИ </a:t>
            </a:r>
            <a:r>
              <a:rPr lang="sr-Cyrl-BA" sz="6000" dirty="0" smtClean="0"/>
              <a:t>АРХАНГЕЛ</a:t>
            </a:r>
            <a:r>
              <a:rPr lang="sr-Cyrl-RS" sz="6000" dirty="0" smtClean="0"/>
              <a:t> МИХАИЛО</a:t>
            </a:r>
            <a:endParaRPr lang="en-GB" sz="6000" dirty="0"/>
          </a:p>
        </p:txBody>
      </p:sp>
      <p:pic>
        <p:nvPicPr>
          <p:cNvPr id="1027" name="Picture 3" descr="C:\Users\HPProBook\Desktop\SVETI ARHANGEL MIHAIL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9526" y="1124390"/>
            <a:ext cx="3448050" cy="456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288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D4ABD4-576C-483B-BF30-1207FF48B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106" y="893202"/>
            <a:ext cx="6613450" cy="5234643"/>
          </a:xfrm>
        </p:spPr>
        <p:txBody>
          <a:bodyPr>
            <a:noAutofit/>
          </a:bodyPr>
          <a:lstStyle/>
          <a:p>
            <a:r>
              <a:rPr lang="sr-Cyrl-BA" dirty="0" smtClean="0"/>
              <a:t>Бог је поред видљивог материјалног свијета, створио и невидљиви свијет</a:t>
            </a:r>
            <a:r>
              <a:rPr lang="sr-Cyrl-RS" dirty="0" smtClean="0"/>
              <a:t>.</a:t>
            </a:r>
            <a:endParaRPr lang="sr-Cyrl-RS" dirty="0"/>
          </a:p>
          <a:p>
            <a:r>
              <a:rPr lang="sr-Cyrl-RS" dirty="0" smtClean="0"/>
              <a:t>Њега чине бестјелесне силе, које називамо анђели. </a:t>
            </a:r>
            <a:endParaRPr lang="sr-Cyrl-RS" dirty="0"/>
          </a:p>
          <a:p>
            <a:r>
              <a:rPr lang="sr-Cyrl-RS" dirty="0" smtClean="0"/>
              <a:t>О њиховом служењу Богу писао је Свети Дионисије Аропагит</a:t>
            </a:r>
            <a:r>
              <a:rPr lang="sr-Cyrl-RS" dirty="0" smtClean="0"/>
              <a:t>. Његов </a:t>
            </a:r>
            <a:r>
              <a:rPr lang="sr-Cyrl-RS" dirty="0" smtClean="0"/>
              <a:t>познати спис о анђелима се зове </a:t>
            </a:r>
            <a:r>
              <a:rPr lang="sr-Cyrl-RS" i="1" dirty="0" smtClean="0"/>
              <a:t>О небеској јерархији</a:t>
            </a:r>
            <a:r>
              <a:rPr lang="sr-Cyrl-RS" dirty="0" smtClean="0"/>
              <a:t>.</a:t>
            </a:r>
            <a:endParaRPr lang="sr-Cyrl-RS" dirty="0"/>
          </a:p>
          <a:p>
            <a:r>
              <a:rPr lang="sr-Cyrl-RS" dirty="0" smtClean="0"/>
              <a:t>Из ове књиге сазнајемо да су бестјелесне силе </a:t>
            </a:r>
            <a:r>
              <a:rPr lang="sr-Cyrl-RS" dirty="0" smtClean="0"/>
              <a:t>подијељене </a:t>
            </a:r>
            <a:r>
              <a:rPr lang="sr-Cyrl-RS" dirty="0" smtClean="0"/>
              <a:t>у девет чинова</a:t>
            </a:r>
            <a:r>
              <a:rPr lang="sr-Cyrl-RS" dirty="0" smtClean="0"/>
              <a:t>: анђели</a:t>
            </a:r>
            <a:r>
              <a:rPr lang="sr-Cyrl-RS" dirty="0" smtClean="0"/>
              <a:t>, арханђели, начала, власти, силе, господства, престоли, херувими и серафими. </a:t>
            </a:r>
            <a:endParaRPr lang="sr-Cyrl-RS" dirty="0"/>
          </a:p>
          <a:p>
            <a:r>
              <a:rPr lang="sr-Cyrl-RS" dirty="0" smtClean="0"/>
              <a:t>Остали чинови</a:t>
            </a:r>
            <a:r>
              <a:rPr lang="sr-Cyrl-RS" dirty="0" smtClean="0"/>
              <a:t>, осим </a:t>
            </a:r>
            <a:r>
              <a:rPr lang="sr-Cyrl-RS" dirty="0" smtClean="0"/>
              <a:t>арханђела и </a:t>
            </a:r>
            <a:r>
              <a:rPr lang="sr-Cyrl-RS" dirty="0" smtClean="0"/>
              <a:t>анђела, </a:t>
            </a:r>
            <a:r>
              <a:rPr lang="sr-Cyrl-RS" dirty="0" smtClean="0"/>
              <a:t>су људима мало познати.</a:t>
            </a:r>
            <a:endParaRPr lang="sr-Cyrl-RS" dirty="0"/>
          </a:p>
          <a:p>
            <a:r>
              <a:rPr lang="sr-Cyrl-RS" dirty="0" smtClean="0"/>
              <a:t>Најпознатији међу </a:t>
            </a:r>
            <a:r>
              <a:rPr lang="sr-Cyrl-RS" dirty="0" smtClean="0"/>
              <a:t>арханђелима су </a:t>
            </a:r>
            <a:r>
              <a:rPr lang="sr-Cyrl-RS" dirty="0" smtClean="0"/>
              <a:t>Гаврило и Михаило.</a:t>
            </a:r>
            <a:endParaRPr lang="sr-Cyrl-R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6624" y="1490662"/>
            <a:ext cx="4572001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617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ACA680-2AC5-4C50-B6D4-966ED42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75" y="1073889"/>
            <a:ext cx="5511209" cy="5599813"/>
          </a:xfrm>
        </p:spPr>
        <p:txBody>
          <a:bodyPr/>
          <a:lstStyle/>
          <a:p>
            <a:r>
              <a:rPr lang="sr-Cyrl-RS" dirty="0" smtClean="0"/>
              <a:t>Гаврило на јеврејском језику значи човјек Божији и донио је благу </a:t>
            </a:r>
            <a:r>
              <a:rPr lang="sr-Cyrl-RS" dirty="0" smtClean="0"/>
              <a:t>вијест </a:t>
            </a:r>
            <a:r>
              <a:rPr lang="sr-Cyrl-RS" dirty="0" smtClean="0"/>
              <a:t>о Христовом рођењу.</a:t>
            </a:r>
            <a:endParaRPr lang="sr-Cyrl-RS" dirty="0"/>
          </a:p>
          <a:p>
            <a:r>
              <a:rPr lang="sr-Cyrl-RS" dirty="0" smtClean="0"/>
              <a:t>Михаило на јеврејском значи ко је као Бог </a:t>
            </a:r>
            <a:r>
              <a:rPr lang="sr-Cyrl-RS" dirty="0" smtClean="0"/>
              <a:t>и </a:t>
            </a:r>
            <a:r>
              <a:rPr lang="sr-Cyrl-RS" dirty="0" smtClean="0"/>
              <a:t>главни је ратник духовне војске. Он је окупио за борбу небеске силе, када се сатана са демонима побунио против Бога и почео да чини зло.</a:t>
            </a:r>
            <a:endParaRPr lang="sr-Cyrl-RS" dirty="0"/>
          </a:p>
          <a:p>
            <a:r>
              <a:rPr lang="sr-Cyrl-BA" dirty="0" smtClean="0"/>
              <a:t>Сатана значи супарник или непријатељ, а демони или ђаволи значи они који кидају и уништавају</a:t>
            </a:r>
            <a:r>
              <a:rPr lang="sr-Cyrl-RS" dirty="0" smtClean="0"/>
              <a:t>.</a:t>
            </a:r>
            <a:endParaRPr lang="sr-Cyrl-RS" dirty="0"/>
          </a:p>
          <a:p>
            <a:r>
              <a:rPr lang="sr-Cyrl-RS" dirty="0" smtClean="0"/>
              <a:t>Свето писмо и Свето предање нас уче да последња побједа припада Богу и онима који су уз Њега.</a:t>
            </a:r>
            <a:endParaRPr lang="sr-Cyrl-RS" dirty="0"/>
          </a:p>
          <a:p>
            <a:endParaRPr lang="sr-Cyrl-RS" dirty="0"/>
          </a:p>
          <a:p>
            <a:endParaRPr lang="sr-Cyrl-R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5550" y="1981200"/>
            <a:ext cx="53340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125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A47A63-FA3A-444C-8A79-66B3068F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671" y="1648268"/>
            <a:ext cx="8619295" cy="33468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Јављање бестјелесних сила се описује као материјално</a:t>
            </a:r>
            <a:r>
              <a:rPr lang="sr-Cyrl-RS" dirty="0" smtClean="0"/>
              <a:t>. Ови </a:t>
            </a:r>
            <a:r>
              <a:rPr lang="sr-Cyrl-RS" dirty="0" smtClean="0"/>
              <a:t>описи су симболички, јер анђели немају тијела нити материјална својства. </a:t>
            </a:r>
          </a:p>
          <a:p>
            <a:r>
              <a:rPr lang="sr-Cyrl-RS" dirty="0" smtClean="0"/>
              <a:t>Правилно поштовање анђела, објаснили су Свети оци на сабору у Лаодикији (Мала Азија) у четвртом вијеку.</a:t>
            </a:r>
          </a:p>
          <a:p>
            <a:r>
              <a:rPr lang="sr-Cyrl-RS" dirty="0" smtClean="0"/>
              <a:t>Празник Светог архангела Михаила и бестјелесних сила слави се 21</a:t>
            </a:r>
            <a:r>
              <a:rPr lang="sr-Cyrl-RS" dirty="0" smtClean="0"/>
              <a:t>. новембра.</a:t>
            </a:r>
            <a:endParaRPr lang="sr-Cyrl-R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6351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6ACA36-82ED-42AB-B707-B375E577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8882"/>
          </a:xfrm>
        </p:spPr>
        <p:txBody>
          <a:bodyPr/>
          <a:lstStyle/>
          <a:p>
            <a:r>
              <a:rPr lang="sr-Cyrl-RS" dirty="0" smtClean="0"/>
              <a:t>Питања</a:t>
            </a:r>
            <a:r>
              <a:rPr lang="sr-Latn-BA" dirty="0" smtClean="0"/>
              <a:t>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6BC379-11DB-4294-A368-DB54E3D07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41721"/>
            <a:ext cx="8946541" cy="46543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Шта су бестјелесне силе ?</a:t>
            </a:r>
            <a:endParaRPr lang="sr-Cyrl-RS" dirty="0"/>
          </a:p>
          <a:p>
            <a:pPr marL="457200" indent="-457200">
              <a:buFont typeface="+mj-lt"/>
              <a:buAutoNum type="arabicPeriod"/>
            </a:pPr>
            <a:endParaRPr lang="sr-Cyrl-RS" dirty="0"/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Колико има чинова анђела?</a:t>
            </a:r>
            <a:endParaRPr lang="sr-Cyrl-RS" dirty="0"/>
          </a:p>
          <a:p>
            <a:pPr marL="457200" indent="-457200">
              <a:buFont typeface="+mj-lt"/>
              <a:buAutoNum type="arabicPeriod"/>
            </a:pPr>
            <a:endParaRPr lang="sr-Cyrl-RS" dirty="0"/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Ко је Свети архангел Михаило?</a:t>
            </a:r>
            <a:endParaRPr lang="sr-Cyrl-RS" dirty="0"/>
          </a:p>
          <a:p>
            <a:pPr marL="457200" indent="-457200">
              <a:buFont typeface="+mj-lt"/>
              <a:buAutoNum type="arabicPeriod"/>
            </a:pPr>
            <a:endParaRPr lang="sr-Cyrl-RS" dirty="0"/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Ко и када је објаснио правилно поштовање анђела?</a:t>
            </a: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r>
              <a:rPr lang="sr-Cyrl-RS" dirty="0">
                <a:highlight>
                  <a:srgbClr val="C0C0C0"/>
                </a:highlight>
              </a:rPr>
              <a:t>Задаци</a:t>
            </a:r>
            <a:r>
              <a:rPr lang="sr-Cyrl-RS" dirty="0" smtClean="0">
                <a:highlight>
                  <a:srgbClr val="C0C0C0"/>
                </a:highlight>
              </a:rPr>
              <a:t>:</a:t>
            </a:r>
            <a:endParaRPr lang="sr-Cyrl-RS" dirty="0"/>
          </a:p>
          <a:p>
            <a:pPr lvl="1"/>
            <a:r>
              <a:rPr lang="sr-Cyrl-RS" dirty="0" smtClean="0"/>
              <a:t>Ријеши укрштене ријечи у </a:t>
            </a:r>
            <a:r>
              <a:rPr lang="sr-Cyrl-RS" dirty="0" smtClean="0"/>
              <a:t>радној </a:t>
            </a:r>
            <a:r>
              <a:rPr lang="sr-Cyrl-RS" dirty="0" smtClean="0"/>
              <a:t>свесци на </a:t>
            </a:r>
            <a:r>
              <a:rPr lang="sr-Cyrl-RS" dirty="0" smtClean="0"/>
              <a:t>страни 29!</a:t>
            </a:r>
            <a:endParaRPr lang="sr-Cyrl-R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3138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</TotalTime>
  <Words>282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ХРИСТОС ВАСКРСЕ! ВАИСТИНУ ВАСКРСЕ!</vt:lpstr>
      <vt:lpstr>СВЕТИ АРХАНГЕЛ МИХАИЛО</vt:lpstr>
      <vt:lpstr>Slide 3</vt:lpstr>
      <vt:lpstr>Slide 4</vt:lpstr>
      <vt:lpstr>Slide 5</vt:lpstr>
      <vt:lpstr>Питања: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СВЕТИ ВЕЛИКОМУЧЕНИК ДИМИТРИЈЕ</dc:title>
  <dc:creator>petra trion</dc:creator>
  <cp:lastModifiedBy>Slavoljub Lukic</cp:lastModifiedBy>
  <cp:revision>17</cp:revision>
  <dcterms:created xsi:type="dcterms:W3CDTF">2020-04-07T19:20:02Z</dcterms:created>
  <dcterms:modified xsi:type="dcterms:W3CDTF">2020-04-21T06:41:26Z</dcterms:modified>
</cp:coreProperties>
</file>