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8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09728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67C2-3974-48E2-80D8-FDCD382D8A6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7E1D-889F-49D7-A394-74B1DEFE2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18" y="2560732"/>
            <a:ext cx="10363200" cy="1470025"/>
          </a:xfrm>
        </p:spPr>
        <p:txBody>
          <a:bodyPr/>
          <a:lstStyle/>
          <a:p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ОБИМ</a:t>
            </a:r>
            <a:r>
              <a:rPr lang="sr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ПРАВОУГАОНИКА И    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381" y="5287356"/>
            <a:ext cx="4182856" cy="412125"/>
          </a:xfrm>
        </p:spPr>
        <p:txBody>
          <a:bodyPr>
            <a:normAutofit fontScale="92500" lnSpcReduction="10000"/>
          </a:bodyPr>
          <a:lstStyle/>
          <a:p>
            <a:r>
              <a:rPr lang="sr-Cyrl-BA" sz="2400" dirty="0" smtClean="0"/>
              <a:t>МАТЕМАТИКА </a:t>
            </a:r>
            <a:r>
              <a:rPr lang="sr-Cyrl-BA" sz="2400" dirty="0"/>
              <a:t>4.РАЗРЕД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92008"/>
            <a:ext cx="4303058" cy="16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30" y="748552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ПРАВОУГАОНИК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</a:t>
            </a:r>
          </a:p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тјемена</a:t>
            </a:r>
          </a:p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странице</a:t>
            </a:r>
            <a:endParaRPr lang="sr-Cyrl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Наспрамне странице су једнаке.</a:t>
            </a:r>
            <a:endParaRPr lang="sr-Latn-B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2" y="1044387"/>
            <a:ext cx="2185147" cy="263562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11381" y="5287356"/>
            <a:ext cx="4182856" cy="41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/>
              <a:t>МАТЕМАТИКА 4.РАЗРЕД</a:t>
            </a:r>
            <a:endParaRPr lang="en-US" sz="240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914400"/>
            <a:ext cx="10972800" cy="990600"/>
          </a:xfrm>
        </p:spPr>
        <p:txBody>
          <a:bodyPr/>
          <a:lstStyle/>
          <a:p>
            <a:r>
              <a:rPr lang="sr-Cyrl-B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Cyrl-B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ВАДРАТ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угла</a:t>
            </a:r>
          </a:p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тјемена</a:t>
            </a:r>
          </a:p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странице</a:t>
            </a:r>
          </a:p>
          <a:p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Наспарамне и сусједне странице су једнаке</a:t>
            </a:r>
            <a:r>
              <a:rPr lang="sr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753036"/>
            <a:ext cx="2810436" cy="256164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11381" y="5287356"/>
            <a:ext cx="4182856" cy="41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/>
              <a:t>МАТЕМАТИКА 4.РАЗРЕД</a:t>
            </a:r>
            <a:endParaRPr lang="en-US" sz="240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64" y="953969"/>
            <a:ext cx="10972800" cy="29998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Обим је збир свих страница једне 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геометријск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облика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Обим обиљежавамо великим словом </a:t>
            </a:r>
            <a:r>
              <a:rPr lang="sr-Cyrl-B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dirty="0">
                <a:solidFill>
                  <a:schemeClr val="bg1"/>
                </a:solidFill>
              </a:rPr>
              <a:t>       </a:t>
            </a:r>
            <a:r>
              <a:rPr lang="sr-Cyrl-BA" dirty="0">
                <a:solidFill>
                  <a:schemeClr val="bg1"/>
                </a:solidFill>
              </a:rPr>
              <a:t>  </a:t>
            </a:r>
            <a:r>
              <a:rPr lang="sr-Cyrl-BA" dirty="0" smtClean="0">
                <a:solidFill>
                  <a:schemeClr val="bg1"/>
                </a:solidFill>
              </a:rPr>
              <a:t>                  </a:t>
            </a:r>
            <a:r>
              <a:rPr lang="sr-Cyrl-BA" sz="3600" dirty="0">
                <a:solidFill>
                  <a:schemeClr val="bg1"/>
                </a:solidFill>
              </a:rPr>
              <a:t/>
            </a:r>
            <a:br>
              <a:rPr lang="sr-Cyrl-BA" sz="3600" dirty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                                                                                               </a:t>
            </a:r>
            <a:r>
              <a:rPr lang="sr-Latn-BA" sz="3600" dirty="0">
                <a:solidFill>
                  <a:schemeClr val="bg1"/>
                </a:solidFill>
              </a:rPr>
              <a:t/>
            </a:r>
            <a:br>
              <a:rPr lang="sr-Latn-BA" sz="3600" dirty="0">
                <a:solidFill>
                  <a:schemeClr val="bg1"/>
                </a:solidFill>
              </a:rPr>
            </a:br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ОБИМ ПРАВОУГАОНИКА  О = </a:t>
            </a:r>
            <a:r>
              <a:rPr lang="sr-Latn-BA" sz="36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sr-Latn-BA" sz="3600" dirty="0" smtClean="0">
                <a:solidFill>
                  <a:schemeClr val="bg1"/>
                </a:solidFill>
              </a:rPr>
              <a:t>· </a:t>
            </a:r>
            <a:r>
              <a:rPr lang="sr-Latn-BA" sz="3600" dirty="0">
                <a:solidFill>
                  <a:schemeClr val="bg1"/>
                </a:solidFill>
              </a:rPr>
              <a:t>a + </a:t>
            </a:r>
            <a:r>
              <a:rPr lang="sr-Latn-BA" sz="36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sr-Latn-BA" sz="3600" dirty="0" smtClean="0">
                <a:solidFill>
                  <a:schemeClr val="bg1"/>
                </a:solidFill>
              </a:rPr>
              <a:t>· </a:t>
            </a:r>
            <a:r>
              <a:rPr lang="sr-Latn-BA" sz="3600" dirty="0">
                <a:solidFill>
                  <a:schemeClr val="bg1"/>
                </a:solidFill>
              </a:rPr>
              <a:t>b = </a:t>
            </a:r>
            <a:r>
              <a:rPr lang="sr-Latn-BA" sz="36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sr-Latn-BA" sz="3600" dirty="0" smtClean="0">
                <a:solidFill>
                  <a:schemeClr val="bg1"/>
                </a:solidFill>
              </a:rPr>
              <a:t>·</a:t>
            </a:r>
            <a:r>
              <a:rPr lang="sr-Cyrl-BA" sz="3600" dirty="0" smtClean="0">
                <a:solidFill>
                  <a:schemeClr val="bg1"/>
                </a:solidFill>
              </a:rPr>
              <a:t> </a:t>
            </a:r>
            <a:r>
              <a:rPr lang="sr-Latn-BA" sz="3600" dirty="0">
                <a:solidFill>
                  <a:schemeClr val="bg1"/>
                </a:solidFill>
              </a:rPr>
              <a:t>(</a:t>
            </a:r>
            <a:r>
              <a:rPr lang="sr-Latn-BA" sz="3600" dirty="0" smtClean="0">
                <a:solidFill>
                  <a:schemeClr val="bg1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sr-Latn-BA" sz="3600" dirty="0" smtClean="0">
                <a:solidFill>
                  <a:schemeClr val="bg1"/>
                </a:solidFill>
              </a:rPr>
              <a:t>+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sr-Latn-BA" sz="3600" dirty="0" smtClean="0">
                <a:solidFill>
                  <a:schemeClr val="bg1"/>
                </a:solidFill>
              </a:rPr>
              <a:t>b)</a:t>
            </a:r>
            <a:r>
              <a:rPr lang="sr-Latn-BA" sz="3600" dirty="0">
                <a:solidFill>
                  <a:schemeClr val="bg1"/>
                </a:solidFill>
              </a:rPr>
              <a:t/>
            </a:r>
            <a:br>
              <a:rPr lang="sr-Latn-BA" sz="3600" dirty="0">
                <a:solidFill>
                  <a:schemeClr val="bg1"/>
                </a:solidFill>
              </a:rPr>
            </a:br>
            <a:endParaRPr lang="sr-Cyrl-R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БИМ КВАДРАТА  О = </a:t>
            </a:r>
            <a:r>
              <a:rPr lang="sr-Cyrl-BA" sz="3600" dirty="0" smtClean="0">
                <a:solidFill>
                  <a:schemeClr val="bg1"/>
                </a:solidFill>
              </a:rPr>
              <a:t>4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sr-Cyrl-BA" sz="3600" dirty="0" smtClean="0">
                <a:solidFill>
                  <a:schemeClr val="bg1"/>
                </a:solidFill>
              </a:rPr>
              <a:t>· а</a:t>
            </a:r>
            <a:r>
              <a:rPr lang="sr-Cyrl-BA" sz="3600" dirty="0">
                <a:solidFill>
                  <a:schemeClr val="bg1"/>
                </a:solidFill>
              </a:rPr>
              <a:t/>
            </a:r>
            <a:br>
              <a:rPr lang="sr-Cyrl-BA" sz="3600" dirty="0">
                <a:solidFill>
                  <a:schemeClr val="bg1"/>
                </a:solidFill>
              </a:rPr>
            </a:br>
            <a:r>
              <a:rPr lang="sr-Cyrl-BA" sz="3600" dirty="0">
                <a:solidFill>
                  <a:schemeClr val="bg1"/>
                </a:solidFill>
              </a:rPr>
              <a:t> </a:t>
            </a:r>
            <a:r>
              <a:rPr lang="sr-Latn-BA" sz="3600" dirty="0">
                <a:solidFill>
                  <a:schemeClr val="bg1"/>
                </a:solidFill>
              </a:rPr>
              <a:t>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89460" y="1811217"/>
            <a:ext cx="605117" cy="104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68531" y="3810873"/>
            <a:ext cx="766482" cy="634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11381" y="5287356"/>
            <a:ext cx="4182856" cy="41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/>
              <a:t>МАТЕМАТИКА 4.РАЗРЕД</a:t>
            </a:r>
            <a:endParaRPr lang="en-US" sz="240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44381" y="14418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4381" y="292107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4587" y="394333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3683" y="394333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4135" y="446843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4135" y="344154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28758" y="215098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9903" y="215098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800" y="857935"/>
            <a:ext cx="1109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Израчунај обим правоугаоника чије су странице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13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cm, a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560" y="1809234"/>
            <a:ext cx="161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13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380" y="2241034"/>
            <a:ext cx="279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4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= 40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1139" y="2876034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1758577"/>
            <a:ext cx="564029" cy="766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57271" y="236803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359" y="191083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2279" y="3244334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a + 2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6306" y="3739634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 · 13 cm + 2 · 40cm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5828" y="4209534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26 cm + 80 cm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2430" y="4666734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106 cm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7706" y="3168134"/>
            <a:ext cx="2265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= 2 · (а +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5504" y="3726934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 · (13 cm + 40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8958" y="4171434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 ·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cm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0084" y="4654034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106 cm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794" y="2740212"/>
            <a:ext cx="2449606" cy="29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Subtitle 2"/>
          <p:cNvSpPr txBox="1">
            <a:spLocks/>
          </p:cNvSpPr>
          <p:nvPr/>
        </p:nvSpPr>
        <p:spPr>
          <a:xfrm>
            <a:off x="2511381" y="5287356"/>
            <a:ext cx="4182856" cy="412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/>
              <a:t>МАТЕМАТИКА 4.РАЗРЕД</a:t>
            </a:r>
            <a:endParaRPr lang="en-US" sz="240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9035"/>
            <a:ext cx="106045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Колика дужина рама је потребна да се урами слика квадратног облика, 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чија је страница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1175606" y="1606034"/>
            <a:ext cx="15424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endParaRPr lang="en-US" sz="25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19094" y="2003612"/>
            <a:ext cx="1465730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87085" y="1936234"/>
            <a:ext cx="8996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?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1394012"/>
            <a:ext cx="1219200" cy="109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1042" y="1606034"/>
            <a:ext cx="14077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 4 · a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3789450" y="1987034"/>
            <a:ext cx="21387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 4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cm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3787484" y="2317234"/>
            <a:ext cx="179087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 192 cm</a:t>
            </a:r>
            <a:endParaRPr lang="en-US" sz="2500" dirty="0"/>
          </a:p>
        </p:txBody>
      </p:sp>
      <p:sp>
        <p:nvSpPr>
          <p:cNvPr id="10" name="Rectangle 9"/>
          <p:cNvSpPr/>
          <p:nvPr/>
        </p:nvSpPr>
        <p:spPr>
          <a:xfrm>
            <a:off x="685800" y="2686735"/>
            <a:ext cx="10731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дговор: </a:t>
            </a:r>
            <a:r>
              <a:rPr lang="sr-Cyrl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би се урамила слика квадратног облика потребан је рам дужине 192 </a:t>
            </a:r>
            <a:r>
              <a:rPr lang="sr-Latn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736600" y="3245535"/>
            <a:ext cx="104013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Колика је дужина странице квадрата ако је његов обим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m 6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dm?</a:t>
            </a:r>
            <a:endParaRPr lang="en-US" sz="2500" dirty="0"/>
          </a:p>
        </p:txBody>
      </p:sp>
      <p:sp>
        <p:nvSpPr>
          <p:cNvPr id="12" name="Rectangle 11"/>
          <p:cNvSpPr/>
          <p:nvPr/>
        </p:nvSpPr>
        <p:spPr>
          <a:xfrm>
            <a:off x="1057882" y="3688834"/>
            <a:ext cx="31309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9 m 6 dm = 96 dm</a:t>
            </a:r>
            <a:endParaRPr lang="en-US" sz="2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93694" y="4099112"/>
            <a:ext cx="2983006" cy="156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42945" y="4044434"/>
            <a:ext cx="8114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?</a:t>
            </a:r>
            <a:endParaRPr lang="en-US" sz="2500" dirty="0"/>
          </a:p>
        </p:txBody>
      </p:sp>
      <p:sp>
        <p:nvSpPr>
          <p:cNvPr id="16" name="Rectangle 15"/>
          <p:cNvSpPr/>
          <p:nvPr/>
        </p:nvSpPr>
        <p:spPr>
          <a:xfrm>
            <a:off x="2359959" y="4384488"/>
            <a:ext cx="1008529" cy="8068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81042" y="3714234"/>
            <a:ext cx="14077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 4 · a</a:t>
            </a:r>
            <a:endParaRPr lang="en-US" sz="2500" dirty="0"/>
          </a:p>
        </p:txBody>
      </p:sp>
      <p:sp>
        <p:nvSpPr>
          <p:cNvPr id="18" name="Rectangle 17"/>
          <p:cNvSpPr/>
          <p:nvPr/>
        </p:nvSpPr>
        <p:spPr>
          <a:xfrm>
            <a:off x="5095460" y="4120634"/>
            <a:ext cx="18277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96dm = 4 · a</a:t>
            </a:r>
            <a:endParaRPr lang="en-US" sz="2500" dirty="0"/>
          </a:p>
        </p:txBody>
      </p:sp>
      <p:sp>
        <p:nvSpPr>
          <p:cNvPr id="19" name="Rectangle 18"/>
          <p:cNvSpPr/>
          <p:nvPr/>
        </p:nvSpPr>
        <p:spPr>
          <a:xfrm>
            <a:off x="5073018" y="4476234"/>
            <a:ext cx="18902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96 dm : 4</a:t>
            </a:r>
            <a:endParaRPr lang="en-US" sz="2500" dirty="0"/>
          </a:p>
        </p:txBody>
      </p:sp>
      <p:sp>
        <p:nvSpPr>
          <p:cNvPr id="20" name="Rectangle 19"/>
          <p:cNvSpPr/>
          <p:nvPr/>
        </p:nvSpPr>
        <p:spPr>
          <a:xfrm>
            <a:off x="5090040" y="4831834"/>
            <a:ext cx="15600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 24 dm</a:t>
            </a:r>
            <a:endParaRPr lang="en-US" sz="2500" dirty="0"/>
          </a:p>
        </p:txBody>
      </p:sp>
      <p:sp>
        <p:nvSpPr>
          <p:cNvPr id="21" name="Rectangle 20"/>
          <p:cNvSpPr/>
          <p:nvPr/>
        </p:nvSpPr>
        <p:spPr>
          <a:xfrm>
            <a:off x="7831237" y="3714234"/>
            <a:ext cx="31277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dm = 4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sr-Cyrl-R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500" dirty="0"/>
          </a:p>
        </p:txBody>
      </p:sp>
      <p:sp>
        <p:nvSpPr>
          <p:cNvPr id="22" name="Rectangle 21"/>
          <p:cNvSpPr/>
          <p:nvPr/>
        </p:nvSpPr>
        <p:spPr>
          <a:xfrm>
            <a:off x="8405590" y="4222234"/>
            <a:ext cx="22284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dm =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500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511381" y="5287356"/>
            <a:ext cx="4182856" cy="412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/>
              <a:t>МАТЕМАТИКА 4.РАЗРЕД</a:t>
            </a:r>
            <a:endParaRPr lang="en-US" sz="240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/>
      <p:bldP spid="12" grpId="0"/>
      <p:bldP spid="15" grpId="0"/>
      <p:bldP spid="16" grpId="0" animBg="1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627" y="641024"/>
            <a:ext cx="10198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Школско двориште има облик правоугаоника. Дужина дворишта је 45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обим 2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Израчунај </a:t>
            </a:r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ширину школског дворишта.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8648" y="1580634"/>
            <a:ext cx="14093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8534" y="1974334"/>
            <a:ext cx="16786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210 m</a:t>
            </a:r>
            <a:endParaRPr lang="en-US" sz="27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66588" y="2430929"/>
            <a:ext cx="1748118" cy="134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6033" y="2444234"/>
            <a:ext cx="8803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?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6470" y="1504434"/>
            <a:ext cx="24224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 · a + 2 · b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5492" y="1898134"/>
            <a:ext cx="359585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m = 2 · 45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+ 2 · b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5492" y="2298268"/>
            <a:ext cx="31341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m = 90 m + 2 · b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7649" y="2605923"/>
            <a:ext cx="31117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· b =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– 90 m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8532" y="2964934"/>
            <a:ext cx="2063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·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3751" y="3313712"/>
            <a:ext cx="20441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120 m : 2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1836" y="3612634"/>
            <a:ext cx="14285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5627" y="3993634"/>
            <a:ext cx="48942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210 m = 2 · 45 m + 2 · 60 m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4622" y="4361934"/>
            <a:ext cx="34612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m = 90 m +  120 m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3744" y="4755634"/>
            <a:ext cx="2303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Latn-B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210 m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004" y="2646370"/>
            <a:ext cx="4083540" cy="2497130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2511381" y="5287356"/>
            <a:ext cx="4182856" cy="412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/>
              <a:t>МАТЕМАТИКА 4.РАЗРЕД</a:t>
            </a:r>
            <a:endParaRPr lang="en-US" sz="240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0690" y="586742"/>
            <a:ext cx="10287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Обим правоугаоника и квадрата је исти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износи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r>
              <a:rPr lang="sr-Latn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Дужина једне странице правоугаоника је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пута мања од дужине странице квадрата. Израчунај дужину друге странице правоугаоника.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1818" y="1853770"/>
            <a:ext cx="14879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=  4 · а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31688" y="2762624"/>
            <a:ext cx="1761565" cy="134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18884" y="2317234"/>
            <a:ext cx="17107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= 184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9053" y="2749034"/>
            <a:ext cx="6511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а=?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5129" y="2138082"/>
            <a:ext cx="645459" cy="52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2502" y="3333234"/>
            <a:ext cx="20505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 · а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468" y="3779301"/>
            <a:ext cx="20329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184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9053" y="4155475"/>
            <a:ext cx="166618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46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471" y="2001909"/>
            <a:ext cx="22717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 · a + 2 · b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0038" y="2380734"/>
            <a:ext cx="17107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184 cm</a:t>
            </a:r>
            <a:endParaRPr lang="en-US" sz="25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02100" y="3149600"/>
            <a:ext cx="2920332" cy="379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27553" y="2650736"/>
            <a:ext cx="31098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46 cm : 2 =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5695" y="3104276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?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470" y="3397793"/>
            <a:ext cx="37195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cm = 2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 + 2 · b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470" y="3718028"/>
            <a:ext cx="34966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cm = 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 + 2 · b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29853" y="4037783"/>
            <a:ext cx="32624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· b =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–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4963" y="4422344"/>
            <a:ext cx="24624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· b =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 </a:t>
            </a:r>
            <a:endParaRPr lang="sr-Latn-BA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 = 138 cm : 2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4768" y="5176269"/>
            <a:ext cx="14798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4051" y="2065764"/>
            <a:ext cx="309282" cy="623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61627" y="1961634"/>
            <a:ext cx="43444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cm = 2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+ 2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48934" y="2418834"/>
            <a:ext cx="35686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cm = 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 + 1</a:t>
            </a:r>
            <a:r>
              <a:rPr lang="sr-Cyrl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59743" y="2926834"/>
            <a:ext cx="24336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cm = 184 cm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9235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САМОСТАЛАН  РАД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0188"/>
            <a:ext cx="10972800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Израчунај обим спортског терена ако је његова ширина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дужина 40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квадрата је 9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пута ће бити већи обим новог квадрата ако страницу повећамо 6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пута?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647" y="4276165"/>
            <a:ext cx="1845766" cy="135441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11381" y="5287356"/>
            <a:ext cx="4182856" cy="41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/>
              <a:t>МАТЕМАТИКА 4.РАЗРЕД</a:t>
            </a:r>
            <a:endParaRPr lang="en-US" sz="240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-PowerPoint-Template-27380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Classroom-PowerPoint-Template-27380</Template>
  <TotalTime>381</TotalTime>
  <Words>567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Classroom-PowerPoint-Template-27380</vt:lpstr>
      <vt:lpstr>ОБИМ ПРАВОУГАОНИКА И     КВАДРАТА</vt:lpstr>
      <vt:lpstr> ПРАВОУГАОНИК</vt:lpstr>
      <vt:lpstr> KВАДРАТ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ЗАДАЦИ ЗА САМОСТАЛАН  РАД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marina_uciteljica@yahoo.com</cp:lastModifiedBy>
  <cp:revision>52</cp:revision>
  <dcterms:created xsi:type="dcterms:W3CDTF">2020-04-12T16:51:44Z</dcterms:created>
  <dcterms:modified xsi:type="dcterms:W3CDTF">2020-04-20T12:13:03Z</dcterms:modified>
</cp:coreProperties>
</file>