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0" clrIdx="0">
    <p:extLst>
      <p:ext uri="{19B8F6BF-5375-455C-9EA6-DF929625EA0E}">
        <p15:presenceInfo xmlns="" xmlns:p15="http://schemas.microsoft.com/office/powerpoint/2012/main" userId="Koris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511" y="3640055"/>
            <a:ext cx="9404723" cy="958070"/>
          </a:xfrm>
        </p:spPr>
        <p:txBody>
          <a:bodyPr/>
          <a:lstStyle/>
          <a:p>
            <a:r>
              <a:rPr lang="sr-Cyrl-RS" sz="4400" b="1" dirty="0" smtClean="0">
                <a:solidFill>
                  <a:schemeClr val="tx1"/>
                </a:solidFill>
              </a:rPr>
              <a:t>ДЕВЕТИ ЧЛАН СИМВОЛА ВЈЕРЕ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775698" y="4463495"/>
            <a:ext cx="8562862" cy="774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b="1" dirty="0" smtClean="0">
                <a:solidFill>
                  <a:schemeClr val="tx1"/>
                </a:solidFill>
              </a:rPr>
              <a:t>У  једну, свету,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sr-Cyrl-RS" sz="2800" b="1" dirty="0" smtClean="0">
                <a:solidFill>
                  <a:schemeClr val="tx1"/>
                </a:solidFill>
              </a:rPr>
              <a:t>саборну и апостолску Цркву.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65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15122"/>
            <a:ext cx="7483127" cy="5133277"/>
          </a:xfrm>
        </p:spPr>
        <p:txBody>
          <a:bodyPr>
            <a:normAutofit/>
          </a:bodyPr>
          <a:lstStyle/>
          <a:p>
            <a:r>
              <a:rPr lang="sr-Cyrl-RS" sz="2400" b="1" dirty="0"/>
              <a:t> </a:t>
            </a:r>
            <a:r>
              <a:rPr lang="sr-Cyrl-RS" sz="2400" b="1" dirty="0" smtClean="0"/>
              <a:t>Господ Исус Христос је основао Цркву, као заједницу хришћана са Собом.</a:t>
            </a:r>
          </a:p>
          <a:p>
            <a:r>
              <a:rPr lang="sr-Cyrl-RS" sz="2400" b="1" dirty="0" smtClean="0"/>
              <a:t>Црква је једна, јер је и Христос један.</a:t>
            </a:r>
          </a:p>
          <a:p>
            <a:r>
              <a:rPr lang="sr-Cyrl-RS" sz="2400" b="1" dirty="0" smtClean="0"/>
              <a:t>Црква је света, јер је свет </a:t>
            </a:r>
            <a:r>
              <a:rPr lang="sr-Cyrl-RS" sz="2400" b="1" dirty="0" smtClean="0"/>
              <a:t>Христос</a:t>
            </a:r>
            <a:r>
              <a:rPr lang="en-US" sz="2400" b="1" dirty="0" smtClean="0"/>
              <a:t>,</a:t>
            </a:r>
            <a:r>
              <a:rPr lang="sr-Cyrl-RS" sz="2400" b="1" dirty="0" smtClean="0"/>
              <a:t> </a:t>
            </a:r>
            <a:r>
              <a:rPr lang="sr-Cyrl-RS" sz="2400" b="1" dirty="0" smtClean="0"/>
              <a:t>њ</a:t>
            </a:r>
            <a:r>
              <a:rPr lang="sr-Cyrl-RS" sz="2400" b="1" dirty="0" smtClean="0"/>
              <a:t>ен </a:t>
            </a:r>
            <a:r>
              <a:rPr lang="sr-Cyrl-RS" sz="2400" b="1" dirty="0" smtClean="0"/>
              <a:t>Оснивач и Глава.</a:t>
            </a:r>
          </a:p>
          <a:p>
            <a:r>
              <a:rPr lang="sr-Cyrl-RS" sz="2400" b="1" dirty="0" smtClean="0"/>
              <a:t>Црква је саборна, јер Дух Свети сабира у Цркви све хришћане у једно Тијело Христово. У Христу је јединство Бога и Човјека.</a:t>
            </a:r>
          </a:p>
          <a:p>
            <a:r>
              <a:rPr lang="sr-Cyrl-RS" sz="2400" b="1" dirty="0" smtClean="0"/>
              <a:t>Апостолска је зато што су </a:t>
            </a:r>
            <a:r>
              <a:rPr lang="en-US" sz="2400" b="1" dirty="0" smtClean="0"/>
              <a:t>A</a:t>
            </a:r>
            <a:r>
              <a:rPr lang="sr-Cyrl-RS" sz="2400" b="1" dirty="0" smtClean="0"/>
              <a:t>постоли од Бога добили благослов да проповиједају и шире науку Христову.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128" y="1115122"/>
            <a:ext cx="2419814" cy="36241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051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973" y="618416"/>
            <a:ext cx="9215364" cy="2804053"/>
          </a:xfrm>
        </p:spPr>
        <p:txBody>
          <a:bodyPr/>
          <a:lstStyle/>
          <a:p>
            <a:r>
              <a:rPr lang="sr-Cyrl-RS" b="1" dirty="0" smtClean="0"/>
              <a:t>Апостоли су постављали своје </a:t>
            </a:r>
            <a:r>
              <a:rPr lang="sr-Cyrl-RS" b="1" dirty="0" smtClean="0"/>
              <a:t>насљедник</a:t>
            </a:r>
            <a:r>
              <a:rPr lang="sr-Cyrl-RS" b="1" dirty="0" smtClean="0"/>
              <a:t>е</a:t>
            </a:r>
            <a:r>
              <a:rPr lang="sr-Cyrl-RS" b="1" dirty="0" smtClean="0"/>
              <a:t>, </a:t>
            </a:r>
            <a:r>
              <a:rPr lang="sr-Cyrl-RS" b="1" dirty="0" smtClean="0"/>
              <a:t>епископе или владике, да </a:t>
            </a:r>
            <a:r>
              <a:rPr lang="sr-Cyrl-RS" b="1" dirty="0" smtClean="0"/>
              <a:t>пазе и воде </a:t>
            </a:r>
            <a:r>
              <a:rPr lang="sr-Cyrl-RS" b="1" dirty="0" smtClean="0"/>
              <a:t>Цркву, </a:t>
            </a:r>
            <a:r>
              <a:rPr lang="sr-Cyrl-RS" b="1" dirty="0" smtClean="0"/>
              <a:t>свако у свом мјесту.</a:t>
            </a:r>
          </a:p>
          <a:p>
            <a:r>
              <a:rPr lang="sr-Cyrl-RS" b="1" dirty="0" smtClean="0"/>
              <a:t>Апостолско насљеђе</a:t>
            </a:r>
            <a:r>
              <a:rPr lang="en-US" b="1" dirty="0" smtClean="0"/>
              <a:t> </a:t>
            </a:r>
            <a:r>
              <a:rPr lang="sr-Cyrl-RS" b="1" dirty="0" smtClean="0"/>
              <a:t>је</a:t>
            </a:r>
            <a:r>
              <a:rPr lang="en-US" b="1" dirty="0" smtClean="0"/>
              <a:t> </a:t>
            </a:r>
            <a:r>
              <a:rPr lang="sr-Cyrl-RS" b="1" dirty="0" smtClean="0"/>
              <a:t>непрекинути низ насљедника </a:t>
            </a:r>
            <a:r>
              <a:rPr lang="sr-Cyrl-RS" b="1" dirty="0" smtClean="0"/>
              <a:t>апостола све </a:t>
            </a:r>
            <a:r>
              <a:rPr lang="sr-Cyrl-RS" b="1" dirty="0" smtClean="0"/>
              <a:t>до данас.</a:t>
            </a:r>
          </a:p>
          <a:p>
            <a:r>
              <a:rPr lang="sr-Cyrl-RS" b="1" dirty="0" smtClean="0"/>
              <a:t>Сви хришћани треба да се држе свог епископа, као насљедника </a:t>
            </a:r>
            <a:r>
              <a:rPr lang="en-US" b="1" dirty="0" smtClean="0"/>
              <a:t>A</a:t>
            </a:r>
            <a:r>
              <a:rPr lang="sr-Cyrl-RS" b="1" dirty="0" smtClean="0"/>
              <a:t>постола и иконе Христове.</a:t>
            </a:r>
          </a:p>
          <a:p>
            <a:r>
              <a:rPr lang="sr-Cyrl-RS" b="1" dirty="0" smtClean="0"/>
              <a:t>Свети Игњатије Богоносац каже: „Гдје је епископ, ту је и Црква.</a:t>
            </a:r>
            <a:r>
              <a:rPr lang="sr-Latn-RS" b="1" dirty="0" smtClean="0"/>
              <a:t>”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142" y="3565441"/>
            <a:ext cx="3055433" cy="29996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90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1852876"/>
          </a:xfrm>
        </p:spPr>
        <p:txBody>
          <a:bodyPr>
            <a:normAutofit/>
          </a:bodyPr>
          <a:lstStyle/>
          <a:p>
            <a:r>
              <a:rPr lang="sr-Cyrl-RS" sz="2400" b="1" dirty="0" smtClean="0"/>
              <a:t>Обојите илустрацију у уџбенику на страни 45</a:t>
            </a:r>
            <a:r>
              <a:rPr lang="sr-Latn-RS" sz="2400" b="1" dirty="0" smtClean="0"/>
              <a:t>!</a:t>
            </a:r>
            <a:endParaRPr lang="sr-Cyrl-RS" sz="2400" b="1" dirty="0" smtClean="0"/>
          </a:p>
          <a:p>
            <a:r>
              <a:rPr lang="sr-Cyrl-RS" sz="2400" b="1" dirty="0" smtClean="0"/>
              <a:t>Одговорите на питања у уџбенику на страни 46</a:t>
            </a:r>
            <a:r>
              <a:rPr lang="sr-Latn-RS" sz="2400" b="1" dirty="0" smtClean="0"/>
              <a:t>!</a:t>
            </a:r>
            <a:endParaRPr lang="sr-Cyrl-RS" sz="2400" b="1" dirty="0" smtClean="0"/>
          </a:p>
          <a:p>
            <a:r>
              <a:rPr lang="sr-Cyrl-RS" sz="2400" b="1" dirty="0" smtClean="0"/>
              <a:t>У Радној свесци одговорите на питања на страни 28</a:t>
            </a:r>
            <a:r>
              <a:rPr lang="sr-Latn-RS" sz="2400" b="1" dirty="0" smtClean="0"/>
              <a:t>!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9227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</TotalTime>
  <Words>187</Words>
  <Application>Microsoft Office PowerPoint</Application>
  <PresentationFormat>Custom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</vt:lpstr>
      <vt:lpstr>ДЕВЕТИ ЧЛАН СИМВОЛА ВЈЕРЕ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ДЕВЕТИ ЧЛАН СИМВОЛА ВЈЕРЕ</dc:title>
  <dc:creator>Korisnik</dc:creator>
  <cp:lastModifiedBy>Slavoljub Lukic</cp:lastModifiedBy>
  <cp:revision>8</cp:revision>
  <dcterms:created xsi:type="dcterms:W3CDTF">2020-03-21T14:43:25Z</dcterms:created>
  <dcterms:modified xsi:type="dcterms:W3CDTF">2020-04-13T08:34:51Z</dcterms:modified>
</cp:coreProperties>
</file>