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8" r:id="rId2"/>
    <p:sldId id="260" r:id="rId3"/>
    <p:sldId id="261" r:id="rId4"/>
    <p:sldId id="263" r:id="rId5"/>
    <p:sldId id="264" r:id="rId6"/>
    <p:sldId id="265" r:id="rId7"/>
    <p:sldId id="266" r:id="rId8"/>
    <p:sldId id="267" r:id="rId9"/>
  </p:sldIdLst>
  <p:sldSz cx="12190413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434" autoAdjust="0"/>
  </p:normalViewPr>
  <p:slideViewPr>
    <p:cSldViewPr>
      <p:cViewPr varScale="1">
        <p:scale>
          <a:sx n="70" d="100"/>
          <a:sy n="70" d="100"/>
        </p:scale>
        <p:origin x="714" y="72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3802" y="1122363"/>
            <a:ext cx="9142810" cy="2387600"/>
          </a:xfrm>
        </p:spPr>
        <p:txBody>
          <a:bodyPr anchor="b"/>
          <a:lstStyle>
            <a:lvl1pPr algn="ctr">
              <a:defRPr sz="5999"/>
            </a:lvl1pPr>
          </a:lstStyle>
          <a:p>
            <a:r>
              <a:rPr lang="en-US" smtClean="0"/>
              <a:t>Click to edit Master title style</a:t>
            </a:r>
            <a:endParaRPr lang="sr-Latn-R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3802" y="3602038"/>
            <a:ext cx="914281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54" indent="0" algn="ctr">
              <a:buNone/>
              <a:defRPr sz="2000"/>
            </a:lvl2pPr>
            <a:lvl3pPr marL="914309" indent="0" algn="ctr">
              <a:buNone/>
              <a:defRPr sz="1800"/>
            </a:lvl3pPr>
            <a:lvl4pPr marL="1371463" indent="0" algn="ctr">
              <a:buNone/>
              <a:defRPr sz="1600"/>
            </a:lvl4pPr>
            <a:lvl5pPr marL="1828617" indent="0" algn="ctr">
              <a:buNone/>
              <a:defRPr sz="1600"/>
            </a:lvl5pPr>
            <a:lvl6pPr marL="2285771" indent="0" algn="ctr">
              <a:buNone/>
              <a:defRPr sz="1600"/>
            </a:lvl6pPr>
            <a:lvl7pPr marL="2742926" indent="0" algn="ctr">
              <a:buNone/>
              <a:defRPr sz="1600"/>
            </a:lvl7pPr>
            <a:lvl8pPr marL="3200080" indent="0" algn="ctr">
              <a:buNone/>
              <a:defRPr sz="1600"/>
            </a:lvl8pPr>
            <a:lvl9pPr marL="3657234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sr-Latn-R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7F5BA3-9653-42DC-88FE-5C25D09FA3FC}" type="datetimeFigureOut">
              <a:rPr lang="en-US" smtClean="0"/>
              <a:pPr/>
              <a:t>2/28/2021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AC219-7E37-4709-94E8-7BB90B808F4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73961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r-Latn-R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r-Latn-R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7F5BA3-9653-42DC-88FE-5C25D09FA3FC}" type="datetimeFigureOut">
              <a:rPr lang="en-US" smtClean="0"/>
              <a:pPr/>
              <a:t>2/28/2021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AC219-7E37-4709-94E8-7BB90B808F4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51292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3764" y="365125"/>
            <a:ext cx="2628558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sr-Latn-R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091" y="365125"/>
            <a:ext cx="7733293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r-Latn-R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7F5BA3-9653-42DC-88FE-5C25D09FA3FC}" type="datetimeFigureOut">
              <a:rPr lang="en-US" smtClean="0"/>
              <a:pPr/>
              <a:t>2/28/2021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AC219-7E37-4709-94E8-7BB90B808F4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20048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r-Latn-R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r-Latn-R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7F5BA3-9653-42DC-88FE-5C25D09FA3FC}" type="datetimeFigureOut">
              <a:rPr lang="en-US" smtClean="0"/>
              <a:pPr/>
              <a:t>2/28/2021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AC219-7E37-4709-94E8-7BB90B808F4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90239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742" y="1709739"/>
            <a:ext cx="10514231" cy="2852737"/>
          </a:xfrm>
        </p:spPr>
        <p:txBody>
          <a:bodyPr anchor="b"/>
          <a:lstStyle>
            <a:lvl1pPr>
              <a:defRPr sz="5999"/>
            </a:lvl1pPr>
          </a:lstStyle>
          <a:p>
            <a:r>
              <a:rPr lang="en-US" smtClean="0"/>
              <a:t>Click to edit Master title style</a:t>
            </a:r>
            <a:endParaRPr lang="sr-Latn-R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742" y="4589464"/>
            <a:ext cx="10514231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154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09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46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61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77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292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08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23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7F5BA3-9653-42DC-88FE-5C25D09FA3FC}" type="datetimeFigureOut">
              <a:rPr lang="en-US" smtClean="0"/>
              <a:pPr/>
              <a:t>2/28/2021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AC219-7E37-4709-94E8-7BB90B808F4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40750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r-Latn-R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091" y="1825625"/>
            <a:ext cx="5180926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r-Latn-R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1396" y="1825625"/>
            <a:ext cx="5180926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r-Latn-R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7F5BA3-9653-42DC-88FE-5C25D09FA3FC}" type="datetimeFigureOut">
              <a:rPr lang="en-US" smtClean="0"/>
              <a:pPr/>
              <a:t>2/28/2021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AC219-7E37-4709-94E8-7BB90B808F4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28522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679" y="365126"/>
            <a:ext cx="10514231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sr-Latn-R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679" y="1681163"/>
            <a:ext cx="5157116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54" indent="0">
              <a:buNone/>
              <a:defRPr sz="2000" b="1"/>
            </a:lvl2pPr>
            <a:lvl3pPr marL="914309" indent="0">
              <a:buNone/>
              <a:defRPr sz="1800" b="1"/>
            </a:lvl3pPr>
            <a:lvl4pPr marL="1371463" indent="0">
              <a:buNone/>
              <a:defRPr sz="1600" b="1"/>
            </a:lvl4pPr>
            <a:lvl5pPr marL="1828617" indent="0">
              <a:buNone/>
              <a:defRPr sz="1600" b="1"/>
            </a:lvl5pPr>
            <a:lvl6pPr marL="2285771" indent="0">
              <a:buNone/>
              <a:defRPr sz="1600" b="1"/>
            </a:lvl6pPr>
            <a:lvl7pPr marL="2742926" indent="0">
              <a:buNone/>
              <a:defRPr sz="1600" b="1"/>
            </a:lvl7pPr>
            <a:lvl8pPr marL="3200080" indent="0">
              <a:buNone/>
              <a:defRPr sz="1600" b="1"/>
            </a:lvl8pPr>
            <a:lvl9pPr marL="3657234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679" y="2505075"/>
            <a:ext cx="5157116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r-Latn-R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1397" y="1681163"/>
            <a:ext cx="5182513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54" indent="0">
              <a:buNone/>
              <a:defRPr sz="2000" b="1"/>
            </a:lvl2pPr>
            <a:lvl3pPr marL="914309" indent="0">
              <a:buNone/>
              <a:defRPr sz="1800" b="1"/>
            </a:lvl3pPr>
            <a:lvl4pPr marL="1371463" indent="0">
              <a:buNone/>
              <a:defRPr sz="1600" b="1"/>
            </a:lvl4pPr>
            <a:lvl5pPr marL="1828617" indent="0">
              <a:buNone/>
              <a:defRPr sz="1600" b="1"/>
            </a:lvl5pPr>
            <a:lvl6pPr marL="2285771" indent="0">
              <a:buNone/>
              <a:defRPr sz="1600" b="1"/>
            </a:lvl6pPr>
            <a:lvl7pPr marL="2742926" indent="0">
              <a:buNone/>
              <a:defRPr sz="1600" b="1"/>
            </a:lvl7pPr>
            <a:lvl8pPr marL="3200080" indent="0">
              <a:buNone/>
              <a:defRPr sz="1600" b="1"/>
            </a:lvl8pPr>
            <a:lvl9pPr marL="3657234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1397" y="2505075"/>
            <a:ext cx="5182513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r-Latn-R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7F5BA3-9653-42DC-88FE-5C25D09FA3FC}" type="datetimeFigureOut">
              <a:rPr lang="en-US" smtClean="0"/>
              <a:pPr/>
              <a:t>2/28/2021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AC219-7E37-4709-94E8-7BB90B808F4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26049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r-Latn-R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7F5BA3-9653-42DC-88FE-5C25D09FA3FC}" type="datetimeFigureOut">
              <a:rPr lang="en-US" smtClean="0"/>
              <a:pPr/>
              <a:t>2/28/2021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AC219-7E37-4709-94E8-7BB90B808F4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91048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7F5BA3-9653-42DC-88FE-5C25D09FA3FC}" type="datetimeFigureOut">
              <a:rPr lang="en-US" smtClean="0"/>
              <a:pPr/>
              <a:t>2/28/2021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AC219-7E37-4709-94E8-7BB90B808F4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01894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679" y="457200"/>
            <a:ext cx="393172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sr-Latn-R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2513" y="987426"/>
            <a:ext cx="6171397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r-Latn-R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679" y="2057400"/>
            <a:ext cx="393172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54" indent="0">
              <a:buNone/>
              <a:defRPr sz="1400"/>
            </a:lvl2pPr>
            <a:lvl3pPr marL="914309" indent="0">
              <a:buNone/>
              <a:defRPr sz="1200"/>
            </a:lvl3pPr>
            <a:lvl4pPr marL="1371463" indent="0">
              <a:buNone/>
              <a:defRPr sz="1000"/>
            </a:lvl4pPr>
            <a:lvl5pPr marL="1828617" indent="0">
              <a:buNone/>
              <a:defRPr sz="1000"/>
            </a:lvl5pPr>
            <a:lvl6pPr marL="2285771" indent="0">
              <a:buNone/>
              <a:defRPr sz="1000"/>
            </a:lvl6pPr>
            <a:lvl7pPr marL="2742926" indent="0">
              <a:buNone/>
              <a:defRPr sz="1000"/>
            </a:lvl7pPr>
            <a:lvl8pPr marL="3200080" indent="0">
              <a:buNone/>
              <a:defRPr sz="1000"/>
            </a:lvl8pPr>
            <a:lvl9pPr marL="3657234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7F5BA3-9653-42DC-88FE-5C25D09FA3FC}" type="datetimeFigureOut">
              <a:rPr lang="en-US" smtClean="0"/>
              <a:pPr/>
              <a:t>2/28/2021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AC219-7E37-4709-94E8-7BB90B808F4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57757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679" y="457200"/>
            <a:ext cx="393172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sr-Latn-R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2513" y="987426"/>
            <a:ext cx="6171397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154" indent="0">
              <a:buNone/>
              <a:defRPr sz="2800"/>
            </a:lvl2pPr>
            <a:lvl3pPr marL="914309" indent="0">
              <a:buNone/>
              <a:defRPr sz="2400"/>
            </a:lvl3pPr>
            <a:lvl4pPr marL="1371463" indent="0">
              <a:buNone/>
              <a:defRPr sz="2000"/>
            </a:lvl4pPr>
            <a:lvl5pPr marL="1828617" indent="0">
              <a:buNone/>
              <a:defRPr sz="2000"/>
            </a:lvl5pPr>
            <a:lvl6pPr marL="2285771" indent="0">
              <a:buNone/>
              <a:defRPr sz="2000"/>
            </a:lvl6pPr>
            <a:lvl7pPr marL="2742926" indent="0">
              <a:buNone/>
              <a:defRPr sz="2000"/>
            </a:lvl7pPr>
            <a:lvl8pPr marL="3200080" indent="0">
              <a:buNone/>
              <a:defRPr sz="2000"/>
            </a:lvl8pPr>
            <a:lvl9pPr marL="3657234" indent="0">
              <a:buNone/>
              <a:defRPr sz="2000"/>
            </a:lvl9pPr>
          </a:lstStyle>
          <a:p>
            <a:endParaRPr lang="sr-Latn-R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679" y="2057400"/>
            <a:ext cx="393172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54" indent="0">
              <a:buNone/>
              <a:defRPr sz="1400"/>
            </a:lvl2pPr>
            <a:lvl3pPr marL="914309" indent="0">
              <a:buNone/>
              <a:defRPr sz="1200"/>
            </a:lvl3pPr>
            <a:lvl4pPr marL="1371463" indent="0">
              <a:buNone/>
              <a:defRPr sz="1000"/>
            </a:lvl4pPr>
            <a:lvl5pPr marL="1828617" indent="0">
              <a:buNone/>
              <a:defRPr sz="1000"/>
            </a:lvl5pPr>
            <a:lvl6pPr marL="2285771" indent="0">
              <a:buNone/>
              <a:defRPr sz="1000"/>
            </a:lvl6pPr>
            <a:lvl7pPr marL="2742926" indent="0">
              <a:buNone/>
              <a:defRPr sz="1000"/>
            </a:lvl7pPr>
            <a:lvl8pPr marL="3200080" indent="0">
              <a:buNone/>
              <a:defRPr sz="1000"/>
            </a:lvl8pPr>
            <a:lvl9pPr marL="3657234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7F5BA3-9653-42DC-88FE-5C25D09FA3FC}" type="datetimeFigureOut">
              <a:rPr lang="en-US" smtClean="0"/>
              <a:pPr/>
              <a:t>2/28/2021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AC219-7E37-4709-94E8-7BB90B808F4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02346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091" y="365126"/>
            <a:ext cx="10514231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sr-Latn-R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091" y="1825625"/>
            <a:ext cx="10514231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r-Latn-R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091" y="6356351"/>
            <a:ext cx="274284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7F5BA3-9653-42DC-88FE-5C25D09FA3FC}" type="datetimeFigureOut">
              <a:rPr lang="en-US" smtClean="0"/>
              <a:pPr/>
              <a:t>2/28/2021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075" y="6356351"/>
            <a:ext cx="411426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09479" y="6356351"/>
            <a:ext cx="274284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AAC219-7E37-4709-94E8-7BB90B808F4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50149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309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77" indent="-228577" algn="l" defTabSz="914309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31" indent="-228577" algn="l" defTabSz="914309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886" indent="-228577" algn="l" defTabSz="914309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040" indent="-228577" algn="l" defTabSz="914309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194" indent="-228577" algn="l" defTabSz="914309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349" indent="-228577" algn="l" defTabSz="914309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503" indent="-228577" algn="l" defTabSz="914309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657" indent="-228577" algn="l" defTabSz="914309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811" indent="-228577" algn="l" defTabSz="914309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RS"/>
      </a:defPPr>
      <a:lvl1pPr marL="0" algn="l" defTabSz="91430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54" algn="l" defTabSz="91430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09" algn="l" defTabSz="91430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63" algn="l" defTabSz="91430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617" algn="l" defTabSz="91430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771" algn="l" defTabSz="91430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926" algn="l" defTabSz="91430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80" algn="l" defTabSz="91430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234" algn="l" defTabSz="91430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220688" cy="6858000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67014" y="1772816"/>
            <a:ext cx="7488832" cy="3528392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sr-Cyrl-BA" sz="48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Српски језик </a:t>
            </a:r>
            <a:r>
              <a:rPr lang="sr-Latn-RS" sz="48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- </a:t>
            </a:r>
            <a:r>
              <a:rPr lang="sr-Cyrl-BA" sz="48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2. разред</a:t>
            </a:r>
          </a:p>
          <a:p>
            <a:pPr>
              <a:buNone/>
            </a:pPr>
            <a:endParaRPr lang="sr-Latn-RS" sz="4800" b="1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buNone/>
            </a:pPr>
            <a:r>
              <a:rPr lang="sr-Cyrl-BA" sz="48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          „Лав и миш“</a:t>
            </a:r>
          </a:p>
          <a:p>
            <a:pPr>
              <a:buNone/>
            </a:pPr>
            <a:endParaRPr lang="sr-Cyrl-BA" sz="4800" b="1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buNone/>
            </a:pPr>
            <a:r>
              <a:rPr lang="sr-Cyrl-BA" sz="48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                           Езоп </a:t>
            </a:r>
            <a:endParaRPr lang="en-US" sz="48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387" y="571483"/>
            <a:ext cx="10971372" cy="4525963"/>
          </a:xfrm>
        </p:spPr>
        <p:txBody>
          <a:bodyPr/>
          <a:lstStyle/>
          <a:p>
            <a:pPr>
              <a:buNone/>
            </a:pPr>
            <a:r>
              <a:rPr lang="sr-Cyrl-RS" dirty="0" smtClean="0">
                <a:latin typeface="Calibri" pitchFamily="34" charset="0"/>
                <a:cs typeface="Arial" pitchFamily="34" charset="0"/>
              </a:rPr>
              <a:t>   Кроз занимљиву игру мало - велико упознаћемо животиње које су најчешће ликови у баснама. </a:t>
            </a:r>
          </a:p>
          <a:p>
            <a:pPr>
              <a:buNone/>
            </a:pPr>
            <a:r>
              <a:rPr lang="sr-Cyrl-RS" dirty="0">
                <a:latin typeface="Calibri" pitchFamily="34" charset="0"/>
                <a:cs typeface="Arial" pitchFamily="34" charset="0"/>
              </a:rPr>
              <a:t> </a:t>
            </a:r>
            <a:r>
              <a:rPr lang="sr-Cyrl-RS" dirty="0" smtClean="0">
                <a:latin typeface="Calibri" pitchFamily="34" charset="0"/>
                <a:cs typeface="Arial" pitchFamily="34" charset="0"/>
              </a:rPr>
              <a:t>  Које животиње су мале и изгледају слабо?</a:t>
            </a:r>
          </a:p>
          <a:p>
            <a:pPr>
              <a:buNone/>
            </a:pPr>
            <a:r>
              <a:rPr lang="sr-Cyrl-RS" dirty="0" smtClean="0">
                <a:latin typeface="Calibri" pitchFamily="34" charset="0"/>
                <a:cs typeface="Arial" pitchFamily="34" charset="0"/>
              </a:rPr>
              <a:t> </a:t>
            </a:r>
            <a:endParaRPr lang="en-US" dirty="0">
              <a:latin typeface="Calibri" pitchFamily="34" charset="0"/>
              <a:cs typeface="Arial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712" y="3787493"/>
            <a:ext cx="3612947" cy="258145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2055" y="2060847"/>
            <a:ext cx="3185017" cy="318501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00415" y="1752172"/>
            <a:ext cx="2615451" cy="478801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9541" y="3296762"/>
            <a:ext cx="2826893" cy="186963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1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149" y="642921"/>
            <a:ext cx="10971372" cy="4525963"/>
          </a:xfrm>
        </p:spPr>
        <p:txBody>
          <a:bodyPr/>
          <a:lstStyle/>
          <a:p>
            <a:pPr>
              <a:buNone/>
            </a:pPr>
            <a:r>
              <a:rPr lang="sr-Cyrl-RS" dirty="0" smtClean="0">
                <a:latin typeface="Calibri" pitchFamily="34" charset="0"/>
              </a:rPr>
              <a:t>Које животиње су велике и изгледају снажно?</a:t>
            </a:r>
            <a:endParaRPr lang="en-US" dirty="0">
              <a:latin typeface="Calibri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00808"/>
            <a:ext cx="3816424" cy="479855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8104" y="1295671"/>
            <a:ext cx="2906981" cy="487939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2683" y="361670"/>
            <a:ext cx="4009271" cy="400927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68658" y="2366306"/>
            <a:ext cx="5877272" cy="587727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The Lion and the Mous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465" y="0"/>
            <a:ext cx="1220911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8542" y="116632"/>
            <a:ext cx="11714307" cy="6741368"/>
          </a:xfrm>
        </p:spPr>
        <p:txBody>
          <a:bodyPr>
            <a:normAutofit fontScale="55000" lnSpcReduction="20000"/>
          </a:bodyPr>
          <a:lstStyle/>
          <a:p>
            <a:pPr>
              <a:buNone/>
            </a:pPr>
            <a:r>
              <a:rPr lang="sr-Cyrl-RS" sz="5100" b="1" dirty="0" smtClean="0">
                <a:latin typeface="Calibri" pitchFamily="34" charset="0"/>
              </a:rPr>
              <a:t>Поновимо: </a:t>
            </a:r>
            <a:endParaRPr lang="sr-Latn-RS" sz="5100" b="1" dirty="0" smtClean="0">
              <a:latin typeface="Calibri" pitchFamily="34" charset="0"/>
            </a:endParaRPr>
          </a:p>
          <a:p>
            <a:pPr>
              <a:buNone/>
            </a:pPr>
            <a:endParaRPr lang="sr-Cyrl-RS" sz="5100" b="1" dirty="0" smtClean="0">
              <a:latin typeface="Calibri" pitchFamily="34" charset="0"/>
            </a:endParaRPr>
          </a:p>
          <a:p>
            <a:pPr>
              <a:buNone/>
            </a:pPr>
            <a:r>
              <a:rPr lang="sr-Cyrl-RS" sz="4400" b="1" dirty="0" smtClean="0">
                <a:latin typeface="Calibri" pitchFamily="34" charset="0"/>
              </a:rPr>
              <a:t>1. Шта су басне?</a:t>
            </a:r>
          </a:p>
          <a:p>
            <a:pPr>
              <a:buNone/>
            </a:pPr>
            <a:r>
              <a:rPr lang="sr-Cyrl-RS" sz="4400" b="1" dirty="0" smtClean="0">
                <a:latin typeface="Calibri" pitchFamily="34" charset="0"/>
              </a:rPr>
              <a:t>Басне су кратке приче у којима су ликови</a:t>
            </a:r>
          </a:p>
          <a:p>
            <a:pPr>
              <a:buNone/>
            </a:pPr>
            <a:r>
              <a:rPr lang="sr-Cyrl-RS" sz="4400" b="1" dirty="0" smtClean="0">
                <a:latin typeface="Calibri" pitchFamily="34" charset="0"/>
              </a:rPr>
              <a:t>животиње.</a:t>
            </a:r>
            <a:endParaRPr lang="sr-Latn-RS" sz="4400" b="1" dirty="0" smtClean="0">
              <a:latin typeface="Calibri" pitchFamily="34" charset="0"/>
            </a:endParaRPr>
          </a:p>
          <a:p>
            <a:pPr>
              <a:buNone/>
            </a:pPr>
            <a:endParaRPr lang="sr-Cyrl-RS" sz="4400" b="1" dirty="0" smtClean="0">
              <a:latin typeface="Calibri" pitchFamily="34" charset="0"/>
            </a:endParaRPr>
          </a:p>
          <a:p>
            <a:pPr>
              <a:buNone/>
            </a:pPr>
            <a:r>
              <a:rPr lang="sr-Cyrl-RS" sz="4400" b="1" dirty="0" smtClean="0">
                <a:latin typeface="Calibri" pitchFamily="34" charset="0"/>
              </a:rPr>
              <a:t>2. Ко су главни ликови у овој басни?</a:t>
            </a:r>
          </a:p>
          <a:p>
            <a:pPr>
              <a:buNone/>
            </a:pPr>
            <a:r>
              <a:rPr lang="sr-Cyrl-RS" sz="4400" b="1" dirty="0" smtClean="0">
                <a:latin typeface="Calibri" pitchFamily="34" charset="0"/>
              </a:rPr>
              <a:t>Главни ликови су лав и миш.</a:t>
            </a:r>
            <a:endParaRPr lang="sr-Latn-RS" sz="4400" b="1" dirty="0" smtClean="0">
              <a:latin typeface="Calibri" pitchFamily="34" charset="0"/>
            </a:endParaRPr>
          </a:p>
          <a:p>
            <a:pPr>
              <a:buNone/>
            </a:pPr>
            <a:endParaRPr lang="sr-Cyrl-RS" sz="4400" b="1" dirty="0" smtClean="0">
              <a:latin typeface="Calibri" pitchFamily="34" charset="0"/>
            </a:endParaRPr>
          </a:p>
          <a:p>
            <a:pPr>
              <a:buNone/>
            </a:pPr>
            <a:r>
              <a:rPr lang="sr-Cyrl-RS" sz="4400" b="1" dirty="0" smtClean="0">
                <a:latin typeface="Calibri" pitchFamily="34" charset="0"/>
              </a:rPr>
              <a:t>3. Шта је радио лав?</a:t>
            </a:r>
          </a:p>
          <a:p>
            <a:pPr>
              <a:buNone/>
            </a:pPr>
            <a:r>
              <a:rPr lang="sr-Cyrl-RS" sz="4400" b="1" dirty="0" smtClean="0">
                <a:latin typeface="Calibri" pitchFamily="34" charset="0"/>
              </a:rPr>
              <a:t>Лав је спавао. </a:t>
            </a:r>
            <a:endParaRPr lang="sr-Latn-RS" sz="4400" b="1" dirty="0" smtClean="0">
              <a:latin typeface="Calibri" pitchFamily="34" charset="0"/>
            </a:endParaRPr>
          </a:p>
          <a:p>
            <a:pPr>
              <a:buNone/>
            </a:pPr>
            <a:endParaRPr lang="sr-Cyrl-RS" sz="4400" b="1" dirty="0" smtClean="0">
              <a:latin typeface="Calibri" pitchFamily="34" charset="0"/>
            </a:endParaRPr>
          </a:p>
          <a:p>
            <a:pPr>
              <a:buNone/>
            </a:pPr>
            <a:r>
              <a:rPr lang="sr-Cyrl-RS" sz="4400" b="1" dirty="0" smtClean="0">
                <a:latin typeface="Calibri" pitchFamily="34" charset="0"/>
              </a:rPr>
              <a:t>4. Ко је преко њега претрчао?</a:t>
            </a:r>
          </a:p>
          <a:p>
            <a:pPr>
              <a:buNone/>
            </a:pPr>
            <a:r>
              <a:rPr lang="sr-Cyrl-RS" sz="4400" b="1" dirty="0" smtClean="0">
                <a:latin typeface="Calibri" pitchFamily="34" charset="0"/>
              </a:rPr>
              <a:t>Преко лава је претрчао миш.</a:t>
            </a:r>
            <a:endParaRPr lang="sr-Latn-RS" sz="4400" b="1" dirty="0" smtClean="0">
              <a:latin typeface="Calibri" pitchFamily="34" charset="0"/>
            </a:endParaRPr>
          </a:p>
          <a:p>
            <a:pPr>
              <a:buNone/>
            </a:pPr>
            <a:endParaRPr lang="sr-Cyrl-RS" sz="4400" b="1" dirty="0" smtClean="0">
              <a:latin typeface="Calibri" pitchFamily="34" charset="0"/>
            </a:endParaRPr>
          </a:p>
          <a:p>
            <a:pPr>
              <a:buNone/>
            </a:pPr>
            <a:r>
              <a:rPr lang="sr-Cyrl-RS" sz="4400" b="1" dirty="0" smtClean="0">
                <a:latin typeface="Calibri" pitchFamily="34" charset="0"/>
              </a:rPr>
              <a:t>5. Шта је лав урадио?</a:t>
            </a:r>
          </a:p>
          <a:p>
            <a:pPr>
              <a:buNone/>
            </a:pPr>
            <a:r>
              <a:rPr lang="sr-Cyrl-RS" sz="4400" b="1" dirty="0" smtClean="0">
                <a:latin typeface="Calibri" pitchFamily="34" charset="0"/>
              </a:rPr>
              <a:t>Лав је ухватио миша и хтио да га поједе. </a:t>
            </a:r>
            <a:endParaRPr lang="sr-Cyrl-RS" b="1" dirty="0" smtClean="0">
              <a:latin typeface="Calibri" pitchFamily="34" charset="0"/>
            </a:endParaRPr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0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0" dur="10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5" dur="10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0" dur="1000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5" dur="1000"/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0" dur="1000"/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4566" y="427103"/>
            <a:ext cx="11161848" cy="6408711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sr-Cyrl-RS" sz="2400" dirty="0" smtClean="0">
                <a:latin typeface="Calibri" pitchFamily="34" charset="0"/>
              </a:rPr>
              <a:t>6. Шта је миш замолио лава?</a:t>
            </a:r>
          </a:p>
          <a:p>
            <a:pPr>
              <a:buNone/>
            </a:pPr>
            <a:r>
              <a:rPr lang="sr-Cyrl-RS" sz="2400" dirty="0" smtClean="0">
                <a:latin typeface="Calibri" pitchFamily="34" charset="0"/>
              </a:rPr>
              <a:t>Миш је замолио лава да му поштеди живот.</a:t>
            </a:r>
            <a:endParaRPr lang="sr-Latn-RS" sz="2400" dirty="0" smtClean="0">
              <a:latin typeface="Calibri" pitchFamily="34" charset="0"/>
            </a:endParaRPr>
          </a:p>
          <a:p>
            <a:pPr>
              <a:buNone/>
            </a:pPr>
            <a:endParaRPr lang="sr-Cyrl-RS" sz="2400" dirty="0" smtClean="0">
              <a:latin typeface="Calibri" pitchFamily="34" charset="0"/>
            </a:endParaRPr>
          </a:p>
          <a:p>
            <a:pPr>
              <a:buNone/>
            </a:pPr>
            <a:r>
              <a:rPr lang="sr-Cyrl-RS" sz="2400" dirty="0" smtClean="0">
                <a:latin typeface="Calibri" pitchFamily="34" charset="0"/>
              </a:rPr>
              <a:t>7. Зашто се лав насмијао таквој понуди?</a:t>
            </a:r>
          </a:p>
          <a:p>
            <a:pPr>
              <a:buNone/>
            </a:pPr>
            <a:r>
              <a:rPr lang="sr-Cyrl-RS" sz="2400" dirty="0" smtClean="0">
                <a:latin typeface="Calibri" pitchFamily="34" charset="0"/>
              </a:rPr>
              <a:t>Лав се насмијао зато што није сматрао да је</a:t>
            </a:r>
          </a:p>
          <a:p>
            <a:pPr>
              <a:buNone/>
            </a:pPr>
            <a:r>
              <a:rPr lang="sr-Cyrl-RS" sz="2400" dirty="0" smtClean="0">
                <a:latin typeface="Calibri" pitchFamily="34" charset="0"/>
              </a:rPr>
              <a:t>миш велики залогај за њега. </a:t>
            </a:r>
            <a:r>
              <a:rPr lang="ru-RU" sz="2400" dirty="0" smtClean="0">
                <a:latin typeface="Calibri" pitchFamily="34" charset="0"/>
              </a:rPr>
              <a:t>Није</a:t>
            </a:r>
            <a:r>
              <a:rPr lang="sr-Cyrl-RS" sz="2400" dirty="0" smtClean="0">
                <a:latin typeface="Calibri" pitchFamily="34" charset="0"/>
              </a:rPr>
              <a:t> хтио да призна да ће му икада бити</a:t>
            </a:r>
          </a:p>
          <a:p>
            <a:pPr>
              <a:buNone/>
            </a:pPr>
            <a:r>
              <a:rPr lang="sr-Cyrl-RS" sz="2400" dirty="0" smtClean="0">
                <a:latin typeface="Calibri" pitchFamily="34" charset="0"/>
              </a:rPr>
              <a:t>потребна помоћ коју му миш нуди.</a:t>
            </a:r>
            <a:endParaRPr lang="sr-Latn-RS" sz="2400" dirty="0" smtClean="0">
              <a:latin typeface="Calibri" pitchFamily="34" charset="0"/>
            </a:endParaRPr>
          </a:p>
          <a:p>
            <a:pPr>
              <a:buNone/>
            </a:pPr>
            <a:endParaRPr lang="sr-Cyrl-RS" sz="2400" dirty="0" smtClean="0">
              <a:latin typeface="Calibri" pitchFamily="34" charset="0"/>
            </a:endParaRPr>
          </a:p>
          <a:p>
            <a:pPr>
              <a:buNone/>
            </a:pPr>
            <a:r>
              <a:rPr lang="sr-Cyrl-RS" sz="2400" dirty="0" smtClean="0">
                <a:latin typeface="Calibri" pitchFamily="34" charset="0"/>
              </a:rPr>
              <a:t>8. Како су ловци ухватили лава?</a:t>
            </a:r>
          </a:p>
          <a:p>
            <a:pPr>
              <a:buNone/>
            </a:pPr>
            <a:r>
              <a:rPr lang="sr-Cyrl-RS" sz="2400" dirty="0" smtClean="0">
                <a:latin typeface="Calibri" pitchFamily="34" charset="0"/>
              </a:rPr>
              <a:t>Ловци су ухватили лава уз помоћ мреже. </a:t>
            </a:r>
            <a:endParaRPr lang="sr-Latn-RS" sz="2400" dirty="0" smtClean="0">
              <a:latin typeface="Calibri" pitchFamily="34" charset="0"/>
            </a:endParaRPr>
          </a:p>
          <a:p>
            <a:pPr>
              <a:buNone/>
            </a:pPr>
            <a:endParaRPr lang="sr-Cyrl-RS" sz="2400" dirty="0" smtClean="0">
              <a:latin typeface="Calibri" pitchFamily="34" charset="0"/>
            </a:endParaRPr>
          </a:p>
          <a:p>
            <a:pPr>
              <a:buNone/>
            </a:pPr>
            <a:r>
              <a:rPr lang="sr-Cyrl-RS" sz="2400" dirty="0" smtClean="0">
                <a:latin typeface="Calibri" pitchFamily="34" charset="0"/>
              </a:rPr>
              <a:t>9. Како је миш помогао лаву?</a:t>
            </a:r>
          </a:p>
          <a:p>
            <a:pPr>
              <a:buNone/>
            </a:pPr>
            <a:r>
              <a:rPr lang="sr-Cyrl-RS" sz="2400" dirty="0" smtClean="0">
                <a:latin typeface="Calibri" pitchFamily="34" charset="0"/>
              </a:rPr>
              <a:t>Миш је био сналажљив и прегризао мрежу. </a:t>
            </a:r>
          </a:p>
          <a:p>
            <a:pPr>
              <a:buNone/>
            </a:pP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27254" y="3188997"/>
            <a:ext cx="5256584" cy="350614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1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3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8" dur="1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3" dur="10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8" dur="10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-2" y="0"/>
            <a:ext cx="12190414" cy="6858000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396" y="620688"/>
            <a:ext cx="10971372" cy="6048671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sr-Cyrl-RS" b="1" dirty="0" smtClean="0">
                <a:latin typeface="Calibri" pitchFamily="34" charset="0"/>
              </a:rPr>
              <a:t>10. Зашто је миш помогао лаву?</a:t>
            </a:r>
          </a:p>
          <a:p>
            <a:pPr>
              <a:buNone/>
            </a:pPr>
            <a:r>
              <a:rPr lang="sr-Cyrl-RS" b="1" dirty="0" smtClean="0">
                <a:latin typeface="Calibri" pitchFamily="34" charset="0"/>
              </a:rPr>
              <a:t>Миш је био захвалан зато што му је лав  поштедио</a:t>
            </a:r>
          </a:p>
          <a:p>
            <a:pPr>
              <a:buNone/>
            </a:pPr>
            <a:r>
              <a:rPr lang="sr-Cyrl-RS" b="1" dirty="0" smtClean="0">
                <a:latin typeface="Calibri" pitchFamily="34" charset="0"/>
              </a:rPr>
              <a:t>живот и одлучио је да испуни своје обећање.</a:t>
            </a:r>
            <a:endParaRPr lang="sr-Latn-RS" b="1" dirty="0" smtClean="0">
              <a:latin typeface="Calibri" pitchFamily="34" charset="0"/>
            </a:endParaRPr>
          </a:p>
          <a:p>
            <a:pPr>
              <a:buNone/>
            </a:pPr>
            <a:endParaRPr lang="sr-Cyrl-RS" b="1" dirty="0" smtClean="0">
              <a:latin typeface="Calibri" pitchFamily="34" charset="0"/>
            </a:endParaRPr>
          </a:p>
          <a:p>
            <a:pPr>
              <a:buNone/>
            </a:pPr>
            <a:r>
              <a:rPr lang="sr-Cyrl-RS" b="1" dirty="0" smtClean="0">
                <a:latin typeface="Calibri" pitchFamily="34" charset="0"/>
              </a:rPr>
              <a:t>11. Шта је миш на крају рекао лаву?</a:t>
            </a:r>
          </a:p>
          <a:p>
            <a:pPr>
              <a:buNone/>
            </a:pPr>
            <a:r>
              <a:rPr lang="sr-Cyrl-RS" b="1" dirty="0" smtClean="0">
                <a:latin typeface="Calibri" pitchFamily="34" charset="0"/>
              </a:rPr>
              <a:t>Миш је рекао</a:t>
            </a:r>
            <a:r>
              <a:rPr lang="sr-Cyrl-RS" b="1" smtClean="0">
                <a:latin typeface="Calibri" pitchFamily="34" charset="0"/>
              </a:rPr>
              <a:t>: </a:t>
            </a:r>
            <a:r>
              <a:rPr lang="sr-Cyrl-RS" b="1" smtClean="0">
                <a:latin typeface="Calibri" pitchFamily="34" charset="0"/>
              </a:rPr>
              <a:t>„</a:t>
            </a:r>
            <a:r>
              <a:rPr lang="sr-Cyrl-RS" b="1" smtClean="0">
                <a:latin typeface="Calibri" pitchFamily="34" charset="0"/>
              </a:rPr>
              <a:t>Ти </a:t>
            </a:r>
            <a:r>
              <a:rPr lang="sr-Cyrl-RS" b="1" dirty="0" smtClean="0">
                <a:latin typeface="Calibri" pitchFamily="34" charset="0"/>
              </a:rPr>
              <a:t>си ми се смијао и ниси </a:t>
            </a:r>
          </a:p>
          <a:p>
            <a:pPr>
              <a:buNone/>
            </a:pPr>
            <a:r>
              <a:rPr lang="ru-RU" b="1" dirty="0" smtClean="0">
                <a:latin typeface="Calibri" pitchFamily="34" charset="0"/>
              </a:rPr>
              <a:t>в</a:t>
            </a:r>
            <a:r>
              <a:rPr lang="sr-Cyrl-RS" b="1" dirty="0" smtClean="0">
                <a:latin typeface="Calibri" pitchFamily="34" charset="0"/>
              </a:rPr>
              <a:t>јеровао да и слаби могу помоћи јакима”.</a:t>
            </a:r>
            <a:endParaRPr lang="sr-Latn-RS" b="1" dirty="0" smtClean="0">
              <a:latin typeface="Calibri" pitchFamily="34" charset="0"/>
            </a:endParaRPr>
          </a:p>
          <a:p>
            <a:pPr>
              <a:buNone/>
            </a:pPr>
            <a:endParaRPr lang="sr-Cyrl-RS" b="1" dirty="0" smtClean="0">
              <a:latin typeface="Calibri" pitchFamily="34" charset="0"/>
            </a:endParaRPr>
          </a:p>
          <a:p>
            <a:pPr>
              <a:buNone/>
            </a:pPr>
            <a:r>
              <a:rPr lang="sr-Cyrl-RS" b="1" dirty="0" smtClean="0">
                <a:latin typeface="Calibri" pitchFamily="34" charset="0"/>
              </a:rPr>
              <a:t>12. Шта смо научили из ове басне?</a:t>
            </a:r>
          </a:p>
          <a:p>
            <a:pPr>
              <a:buNone/>
            </a:pPr>
            <a:r>
              <a:rPr lang="sr-Cyrl-RS" b="1" dirty="0" smtClean="0">
                <a:latin typeface="Calibri" pitchFamily="34" charset="0"/>
              </a:rPr>
              <a:t>Научили смо да и мали могу помоћи великима, </a:t>
            </a:r>
          </a:p>
          <a:p>
            <a:pPr>
              <a:buNone/>
            </a:pPr>
            <a:r>
              <a:rPr lang="ru-RU" b="1" dirty="0" smtClean="0">
                <a:latin typeface="Calibri" pitchFamily="34" charset="0"/>
              </a:rPr>
              <a:t>а</a:t>
            </a:r>
            <a:r>
              <a:rPr lang="sr-Cyrl-RS" b="1" dirty="0" smtClean="0">
                <a:latin typeface="Calibri" pitchFamily="34" charset="0"/>
              </a:rPr>
              <a:t>ко су паметни, храбри и сналажљиви. </a:t>
            </a:r>
          </a:p>
          <a:p>
            <a:pPr>
              <a:buNone/>
            </a:pPr>
            <a:r>
              <a:rPr lang="sr-Cyrl-RS" b="1" dirty="0" smtClean="0">
                <a:latin typeface="Calibri" pitchFamily="34" charset="0"/>
              </a:rPr>
              <a:t>Научили смо да се прави пријатељи у невољи познају. </a:t>
            </a:r>
            <a:endParaRPr lang="en-US" b="1" dirty="0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3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8" dur="1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1" dur="10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4" dur="10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What the Lion and Mouse Have in Common – GINA SOLEI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0413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139" y="260648"/>
            <a:ext cx="10971372" cy="4525963"/>
          </a:xfrm>
        </p:spPr>
        <p:txBody>
          <a:bodyPr/>
          <a:lstStyle/>
          <a:p>
            <a:pPr>
              <a:buNone/>
            </a:pPr>
            <a:r>
              <a:rPr lang="sr-Cyrl-RS" sz="4400" b="1" dirty="0" smtClean="0"/>
              <a:t>ЗАДАТАК ЗА САМОСТАЛАН РАД</a:t>
            </a:r>
          </a:p>
          <a:p>
            <a:pPr>
              <a:buNone/>
            </a:pPr>
            <a:endParaRPr lang="sr-Cyrl-RS" b="1" dirty="0" smtClean="0"/>
          </a:p>
          <a:p>
            <a:pPr>
              <a:buNone/>
            </a:pPr>
            <a:r>
              <a:rPr lang="ru-RU" sz="3200" b="1" dirty="0" smtClean="0"/>
              <a:t>Напишите неколико реченица:</a:t>
            </a:r>
          </a:p>
          <a:p>
            <a:pPr>
              <a:buNone/>
            </a:pPr>
            <a:r>
              <a:rPr lang="ru-RU" sz="3200" b="1" dirty="0" smtClean="0"/>
              <a:t>Како могу помоћи другу или другарици?</a:t>
            </a:r>
            <a:r>
              <a:rPr lang="sr-Cyrl-RS" sz="3200" b="1" dirty="0" smtClean="0"/>
              <a:t> </a:t>
            </a:r>
            <a:endParaRPr lang="en-US" sz="32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125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125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27277204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459</TotalTime>
  <Words>324</Words>
  <Application>Microsoft Office PowerPoint</Application>
  <PresentationFormat>Custom</PresentationFormat>
  <Paragraphs>55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 Corporation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Corporate Edition</dc:creator>
  <cp:lastModifiedBy>Admin</cp:lastModifiedBy>
  <cp:revision>28</cp:revision>
  <dcterms:created xsi:type="dcterms:W3CDTF">2021-02-26T11:20:22Z</dcterms:created>
  <dcterms:modified xsi:type="dcterms:W3CDTF">2021-02-28T17:10:25Z</dcterms:modified>
</cp:coreProperties>
</file>