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1" r:id="rId4"/>
    <p:sldId id="302" r:id="rId5"/>
    <p:sldId id="285" r:id="rId6"/>
    <p:sldId id="287" r:id="rId7"/>
    <p:sldId id="290" r:id="rId8"/>
    <p:sldId id="292" r:id="rId9"/>
    <p:sldId id="284" r:id="rId10"/>
    <p:sldId id="294" r:id="rId11"/>
    <p:sldId id="303" r:id="rId12"/>
    <p:sldId id="297" r:id="rId13"/>
    <p:sldId id="263" r:id="rId14"/>
    <p:sldId id="261" r:id="rId15"/>
    <p:sldId id="278" r:id="rId16"/>
    <p:sldId id="277" r:id="rId17"/>
    <p:sldId id="289" r:id="rId18"/>
    <p:sldId id="281" r:id="rId19"/>
    <p:sldId id="288" r:id="rId20"/>
    <p:sldId id="293" r:id="rId21"/>
    <p:sldId id="304" r:id="rId22"/>
    <p:sldId id="295" r:id="rId23"/>
    <p:sldId id="273" r:id="rId24"/>
    <p:sldId id="27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1471-097D-4F9B-91F4-D57A47092A5C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AD1F-9C18-4DA6-BFE1-E22F101C7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3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1471-097D-4F9B-91F4-D57A47092A5C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AD1F-9C18-4DA6-BFE1-E22F101C7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4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1471-097D-4F9B-91F4-D57A47092A5C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AD1F-9C18-4DA6-BFE1-E22F101C7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40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1471-097D-4F9B-91F4-D57A47092A5C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AD1F-9C18-4DA6-BFE1-E22F101C7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2965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1471-097D-4F9B-91F4-D57A47092A5C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AD1F-9C18-4DA6-BFE1-E22F101C7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02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1471-097D-4F9B-91F4-D57A47092A5C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AD1F-9C18-4DA6-BFE1-E22F101C7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62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1471-097D-4F9B-91F4-D57A47092A5C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AD1F-9C18-4DA6-BFE1-E22F101C7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42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1471-097D-4F9B-91F4-D57A47092A5C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AD1F-9C18-4DA6-BFE1-E22F101C7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11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1471-097D-4F9B-91F4-D57A47092A5C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AD1F-9C18-4DA6-BFE1-E22F101C7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8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1471-097D-4F9B-91F4-D57A47092A5C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AD1F-9C18-4DA6-BFE1-E22F101C7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7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1471-097D-4F9B-91F4-D57A47092A5C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AD1F-9C18-4DA6-BFE1-E22F101C7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24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1471-097D-4F9B-91F4-D57A47092A5C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AD1F-9C18-4DA6-BFE1-E22F101C7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8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1471-097D-4F9B-91F4-D57A47092A5C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AD1F-9C18-4DA6-BFE1-E22F101C7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4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1471-097D-4F9B-91F4-D57A47092A5C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AD1F-9C18-4DA6-BFE1-E22F101C7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3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1471-097D-4F9B-91F4-D57A47092A5C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AD1F-9C18-4DA6-BFE1-E22F101C7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7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1471-097D-4F9B-91F4-D57A47092A5C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AD1F-9C18-4DA6-BFE1-E22F101C7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3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1471-097D-4F9B-91F4-D57A47092A5C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AD1F-9C18-4DA6-BFE1-E22F101C7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1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C751471-097D-4F9B-91F4-D57A47092A5C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DAD1F-9C18-4DA6-BFE1-E22F101C7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991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image" Target="../media/image230.png"/><Relationship Id="rId4" Type="http://schemas.openxmlformats.org/officeDocument/2006/relationships/image" Target="../media/image23.png"/><Relationship Id="rId9" Type="http://schemas.openxmlformats.org/officeDocument/2006/relationships/image" Target="../media/image2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31.png"/><Relationship Id="rId7" Type="http://schemas.openxmlformats.org/officeDocument/2006/relationships/image" Target="../media/image13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1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3" Type="http://schemas.openxmlformats.org/officeDocument/2006/relationships/image" Target="../media/image13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253" y="365760"/>
            <a:ext cx="2859976" cy="3088785"/>
          </a:xfrm>
        </p:spPr>
        <p:txBody>
          <a:bodyPr>
            <a:normAutofit/>
          </a:bodyPr>
          <a:lstStyle/>
          <a:p>
            <a:r>
              <a:rPr lang="bs-Cyrl-BA" sz="1200" dirty="0" smtClean="0"/>
              <a:t>НАСТАВНИК:Радосава Лакић</a:t>
            </a:r>
            <a:br>
              <a:rPr lang="bs-Cyrl-BA" sz="1200" dirty="0" smtClean="0"/>
            </a:br>
            <a:r>
              <a:rPr lang="bs-Cyrl-BA" sz="1200" dirty="0" smtClean="0"/>
              <a:t>ЈУ ОШ„Георгиос А Папандреу“ </a:t>
            </a:r>
            <a:br>
              <a:rPr lang="bs-Cyrl-BA" sz="1200" dirty="0" smtClean="0"/>
            </a:br>
            <a:r>
              <a:rPr lang="bs-Cyrl-BA" sz="1200" dirty="0" smtClean="0"/>
              <a:t>АЛЕКСАНДРОВАЦ</a:t>
            </a:r>
            <a:r>
              <a:rPr lang="sr-Latn-BA" sz="1200" dirty="0" smtClean="0"/>
              <a:t/>
            </a:r>
            <a:br>
              <a:rPr lang="sr-Latn-BA" sz="1200" dirty="0" smtClean="0"/>
            </a:br>
            <a:r>
              <a:rPr lang="sr-Latn-BA" sz="1200" dirty="0" smtClean="0"/>
              <a:t/>
            </a:r>
            <a:br>
              <a:rPr lang="sr-Latn-BA" sz="1200" dirty="0" smtClean="0"/>
            </a:br>
            <a:r>
              <a:rPr lang="sr-Latn-BA" sz="1200" dirty="0" smtClean="0"/>
              <a:t/>
            </a:r>
            <a:br>
              <a:rPr lang="sr-Latn-BA" sz="1200" dirty="0" smtClean="0"/>
            </a:br>
            <a:r>
              <a:rPr lang="sr-Latn-BA" sz="1200" dirty="0"/>
              <a:t/>
            </a:r>
            <a:br>
              <a:rPr lang="sr-Latn-BA" sz="1200" dirty="0"/>
            </a:br>
            <a:r>
              <a:rPr lang="sr-Latn-BA" sz="1200" dirty="0" smtClean="0"/>
              <a:t/>
            </a:r>
            <a:br>
              <a:rPr lang="sr-Latn-BA" sz="1200" dirty="0" smtClean="0"/>
            </a:br>
            <a:r>
              <a:rPr lang="sr-Latn-BA" sz="1200" dirty="0"/>
              <a:t/>
            </a:r>
            <a:br>
              <a:rPr lang="sr-Latn-BA" sz="1200" dirty="0"/>
            </a:br>
            <a:r>
              <a:rPr lang="sr-Latn-BA" sz="1200" dirty="0" smtClean="0"/>
              <a:t/>
            </a:r>
            <a:br>
              <a:rPr lang="sr-Latn-BA" sz="1200" dirty="0" smtClean="0"/>
            </a:br>
            <a:r>
              <a:rPr lang="sr-Latn-BA" sz="1200" dirty="0"/>
              <a:t/>
            </a:r>
            <a:br>
              <a:rPr lang="sr-Latn-BA" sz="1200" dirty="0"/>
            </a:br>
            <a:r>
              <a:rPr lang="sr-Latn-BA" sz="1200" dirty="0" smtClean="0"/>
              <a:t/>
            </a:r>
            <a:br>
              <a:rPr lang="sr-Latn-BA" sz="1200" dirty="0" smtClean="0"/>
            </a:br>
            <a:r>
              <a:rPr lang="sr-Latn-BA" sz="1200" dirty="0"/>
              <a:t/>
            </a:r>
            <a:br>
              <a:rPr lang="sr-Latn-BA" sz="1200" dirty="0"/>
            </a:br>
            <a:r>
              <a:rPr lang="sr-Latn-BA" sz="1200" dirty="0" smtClean="0"/>
              <a:t/>
            </a:r>
            <a:br>
              <a:rPr lang="sr-Latn-BA" sz="1200" dirty="0" smtClean="0"/>
            </a:br>
            <a:r>
              <a:rPr lang="sr-Latn-BA" sz="1200" dirty="0"/>
              <a:t/>
            </a:r>
            <a:br>
              <a:rPr lang="sr-Latn-BA" sz="1200" dirty="0"/>
            </a:br>
            <a:endParaRPr lang="en-US" sz="1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14255"/>
            <a:ext cx="9144000" cy="2078181"/>
          </a:xfrm>
        </p:spPr>
        <p:txBody>
          <a:bodyPr>
            <a:normAutofit/>
          </a:bodyPr>
          <a:lstStyle/>
          <a:p>
            <a:r>
              <a:rPr lang="bs-Cyrl-BA" sz="6000" dirty="0"/>
              <a:t> </a:t>
            </a:r>
            <a:r>
              <a:rPr lang="bs-Cyrl-BA" sz="6000" dirty="0" smtClean="0"/>
              <a:t>         РАЗЛОМЦИ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91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65" y="511397"/>
            <a:ext cx="9404723" cy="14005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992" y="966077"/>
            <a:ext cx="10515600" cy="5511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Cyrl-BA" sz="4000" dirty="0" smtClean="0">
                <a:solidFill>
                  <a:schemeClr val="tx2"/>
                </a:solidFill>
              </a:rPr>
              <a:t>ПИСАЊЕ РАЗЛОМКА: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13" y="2207323"/>
            <a:ext cx="1996159" cy="2427333"/>
          </a:xfrm>
          <a:prstGeom prst="rect">
            <a:avLst/>
          </a:prstGeom>
        </p:spPr>
      </p:pic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4913" y="2411295"/>
            <a:ext cx="5494117" cy="182094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63638" y="2441647"/>
            <a:ext cx="12085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4000" dirty="0"/>
              <a:t>ДИЈЕЛИМО НА ОСАМ ДИЈЕЛОВА</a:t>
            </a:r>
          </a:p>
          <a:p>
            <a:r>
              <a:rPr lang="bs-Cyrl-BA" sz="4000" dirty="0"/>
              <a:t> (ОСМИНЕ),</a:t>
            </a:r>
          </a:p>
          <a:p>
            <a:r>
              <a:rPr lang="bs-Cyrl-BA" sz="4000" dirty="0"/>
              <a:t>СЕДАМ УЗИМАМО.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581338" y="4723696"/>
            <a:ext cx="50776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s-Cyrl-BA" sz="4400" dirty="0"/>
              <a:t>СЕДАМ ОСМИНА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035633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531" y="2181497"/>
            <a:ext cx="1959429" cy="1518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467" y="2181497"/>
            <a:ext cx="2049509" cy="1518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138" y="2272939"/>
            <a:ext cx="2140540" cy="14267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42341" y="3943919"/>
                <a:ext cx="1700337" cy="1364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s-Cyrl-BA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s-Cyrl-BA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bs-Cyrl-BA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bs-Cyrl-BA" sz="4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341" y="3943919"/>
                <a:ext cx="1700337" cy="13644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60040" y="4258491"/>
                <a:ext cx="1476101" cy="1049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s-Cyrl-BA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bs-Cyrl-BA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bs-Cyrl-BA" sz="4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bs-Cyrl-BA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040" y="4258491"/>
                <a:ext cx="1476101" cy="1049839"/>
              </a:xfrm>
              <a:prstGeom prst="rect">
                <a:avLst/>
              </a:prstGeom>
              <a:blipFill>
                <a:blip r:embed="rId6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01098" y="4094312"/>
                <a:ext cx="652743" cy="1378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s-Cyrl-BA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s-Cyrl-BA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bs-Cyrl-BA" sz="4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098" y="4094312"/>
                <a:ext cx="652743" cy="13781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 flipV="1">
            <a:off x="7302138" y="2181497"/>
            <a:ext cx="0" cy="326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83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1024" y="294685"/>
            <a:ext cx="2619375" cy="1095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655" y="365125"/>
            <a:ext cx="2600325" cy="1123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7287" y="294322"/>
            <a:ext cx="2562225" cy="1085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511" y="3632049"/>
            <a:ext cx="2590800" cy="1038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5506" y="3664570"/>
            <a:ext cx="2600325" cy="1047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8712" y="3666763"/>
            <a:ext cx="2590800" cy="1057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48757" y="1514460"/>
                <a:ext cx="629222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s-Cyrl-BA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s-Cyrl-BA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bs-Cyrl-BA" sz="4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757" y="1514460"/>
                <a:ext cx="629222" cy="12488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64906" y="1456656"/>
                <a:ext cx="625492" cy="1364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s-Cyrl-BA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s-Cyrl-BA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bs-Cyrl-BA" sz="44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906" y="1456656"/>
                <a:ext cx="625492" cy="13644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977325" y="1322182"/>
                <a:ext cx="418011" cy="1378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s-Cyrl-BA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s-Cyrl-BA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bs-Cyrl-BA" sz="44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7325" y="1322182"/>
                <a:ext cx="418011" cy="13781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27656" y="4710169"/>
                <a:ext cx="1437858" cy="965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s-Cyrl-BA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bs-Cyrl-BA" sz="4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bs-Cyrl-BA" sz="4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bs-Cyrl-BA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656" y="4710169"/>
                <a:ext cx="1437858" cy="965714"/>
              </a:xfrm>
              <a:prstGeom prst="rect">
                <a:avLst/>
              </a:prstGeom>
              <a:blipFill>
                <a:blip r:embed="rId11"/>
                <a:stretch>
                  <a:fillRect t="-633" b="-10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669280" y="4710169"/>
                <a:ext cx="1632284" cy="1248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s-Cyrl-BA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s-Cyrl-BA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bs-Cyrl-BA" sz="40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bs-Cyrl-BA" sz="4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bs-Cyrl-BA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s-Cyrl-BA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bs-Cyrl-BA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80" y="4710169"/>
                <a:ext cx="1632284" cy="124880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101032" y="4986971"/>
                <a:ext cx="1752586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s-Cyrl-BA" sz="4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bs-Cyrl-BA" sz="4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bs-Cyrl-BA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bs-Cyrl-BA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s-Cyrl-BA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bs-Cyrl-BA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1032" y="4986971"/>
                <a:ext cx="1752586" cy="136441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93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233" y="274320"/>
            <a:ext cx="11554344" cy="1313390"/>
          </a:xfrm>
        </p:spPr>
        <p:txBody>
          <a:bodyPr/>
          <a:lstStyle/>
          <a:p>
            <a:r>
              <a:rPr lang="bs-Cyrl-BA" dirty="0" smtClean="0"/>
              <a:t>НАВЕСТ ЋЕМО НЕКОЛИКО ПРИМЈЕРА</a:t>
            </a:r>
            <a:r>
              <a:rPr lang="bs-Cyrl-BA" dirty="0"/>
              <a:t>	</a:t>
            </a:r>
            <a:r>
              <a:rPr lang="bs-Cyrl-BA" dirty="0" smtClean="0"/>
              <a:t>ЗАПИШИ РАЗЛОМКОМ ОБОЈЕНИ ДИО							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435" y="1902937"/>
            <a:ext cx="2195746" cy="22263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808" y="1862973"/>
            <a:ext cx="1954513" cy="22663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44" y="1862973"/>
            <a:ext cx="2632363" cy="22663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4720" y="1889082"/>
            <a:ext cx="2394461" cy="22401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23164" y="4303962"/>
                <a:ext cx="625492" cy="1359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s-Cyrl-BA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s-Cyrl-BA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bs-Cyrl-BA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164" y="4303962"/>
                <a:ext cx="625492" cy="1359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71116" y="4193747"/>
                <a:ext cx="625492" cy="1364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s-Cyrl-BA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s-Cyrl-BA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bs-Cyrl-BA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116" y="4193747"/>
                <a:ext cx="625492" cy="13644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030182" y="4129276"/>
                <a:ext cx="583814" cy="1244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s-Cyrl-BA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bs-Cyrl-BA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182" y="4129276"/>
                <a:ext cx="583814" cy="12448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190533" y="4003023"/>
                <a:ext cx="583814" cy="1248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s-Cyrl-BA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s-Cyrl-BA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bs-Cyrl-BA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0533" y="4003023"/>
                <a:ext cx="583814" cy="12488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5733885" y="3271058"/>
            <a:ext cx="5290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bs-Cyrl-BA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90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  <p:bldP spid="20" grpId="0" build="p" animBg="1"/>
      <p:bldP spid="21" grpId="0" build="p" animBg="1"/>
      <p:bldP spid="2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727" y="1138665"/>
            <a:ext cx="2020536" cy="2409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492" y="1138666"/>
            <a:ext cx="2270495" cy="2427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1566" y="1152983"/>
            <a:ext cx="2339785" cy="24130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372" y="1138666"/>
            <a:ext cx="2492883" cy="24093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80656" y="3948544"/>
                <a:ext cx="812210" cy="135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s-Cyrl-BA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s-Cyrl-BA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bs-Cyrl-BA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656" y="3948544"/>
                <a:ext cx="812210" cy="1359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315438" y="3973935"/>
                <a:ext cx="1359241" cy="1269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s-Cyrl-BA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bs-Cyrl-BA" sz="5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bs-Cyrl-BA" sz="5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bs-Cyrl-BA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38" y="3973935"/>
                <a:ext cx="1359241" cy="1269707"/>
              </a:xfrm>
              <a:prstGeom prst="rect">
                <a:avLst/>
              </a:prstGeom>
              <a:blipFill>
                <a:blip r:embed="rId7"/>
                <a:stretch>
                  <a:fillRect l="-3139" t="-1923" b="-12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16353" y="3978359"/>
                <a:ext cx="625492" cy="1359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s-Cyrl-BA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s-Cyrl-BA" sz="4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bs-Cyrl-BA" sz="4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353" y="3978359"/>
                <a:ext cx="625492" cy="13599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9117873" y="3973935"/>
                <a:ext cx="2483477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s-Cyrl-BA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bs-Cyrl-BA" sz="44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bs-Cyrl-BA" sz="4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bs-Cyrl-BA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s-Cyrl-BA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bs-Cyrl-BA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873" y="3973935"/>
                <a:ext cx="2483477" cy="13644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5733885" y="3271058"/>
            <a:ext cx="5290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bs-Cyrl-BA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28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  <p:bldP spid="24" grpId="0" build="p" animBg="1"/>
      <p:bldP spid="25" grpId="0" build="p" animBg="1"/>
      <p:bldP spid="2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0"/>
            <a:ext cx="9921740" cy="1453049"/>
          </a:xfrm>
        </p:spPr>
        <p:txBody>
          <a:bodyPr/>
          <a:lstStyle/>
          <a:p>
            <a:r>
              <a:rPr lang="bs-Cyrl-BA" dirty="0" smtClean="0"/>
              <a:t>Обоји  дио фигуре који је изражен разломком</a:t>
            </a:r>
            <a:br>
              <a:rPr lang="bs-Cyrl-BA" dirty="0" smtClean="0"/>
            </a:b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3049"/>
            <a:ext cx="12192000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layer.slideplayer.rs/102/17477069/slides/slide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47" y="0"/>
            <a:ext cx="1046057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34836" y="13438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75008" y="901521"/>
            <a:ext cx="2859110" cy="7469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390919" y="965915"/>
            <a:ext cx="2627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600" b="1" dirty="0" smtClean="0">
                <a:solidFill>
                  <a:schemeClr val="bg1"/>
                </a:solidFill>
              </a:rPr>
              <a:t>РЈЕШЕЊЕ: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4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905272"/>
          </a:xfrm>
        </p:spPr>
        <p:txBody>
          <a:bodyPr/>
          <a:lstStyle/>
          <a:p>
            <a:r>
              <a:rPr lang="bs-Cyrl-BA" dirty="0" smtClean="0"/>
              <a:t>РАЗЛОМАК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>
              <a:latin typeface="Cambria Math" panose="02040503050406030204" pitchFamily="18" charset="0"/>
            </a:endParaRPr>
          </a:p>
          <a:p>
            <a:endParaRPr lang="en-US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1985554" y="3040565"/>
                <a:ext cx="1473531" cy="20357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54" y="3040565"/>
                <a:ext cx="1473531" cy="203573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668091" y="2052919"/>
            <a:ext cx="3999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4400" dirty="0"/>
              <a:t>Б</a:t>
            </a:r>
            <a:r>
              <a:rPr lang="bs-Cyrl-BA" sz="4400" dirty="0" smtClean="0"/>
              <a:t>ројилац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4271554" y="4845585"/>
            <a:ext cx="3095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4000" dirty="0"/>
              <a:t>И</a:t>
            </a:r>
            <a:r>
              <a:rPr lang="bs-Cyrl-BA" sz="4000" dirty="0" smtClean="0"/>
              <a:t>менилац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4153968" y="3381217"/>
            <a:ext cx="5139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4400" dirty="0" smtClean="0"/>
              <a:t>Разломачка црта</a:t>
            </a:r>
            <a:endParaRPr lang="en-US" sz="44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435531" y="2730137"/>
            <a:ext cx="470263" cy="651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70503" y="4669375"/>
            <a:ext cx="836023" cy="353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056709" y="3879670"/>
            <a:ext cx="1097259" cy="270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056709" y="4058434"/>
            <a:ext cx="402376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b="1" dirty="0" smtClean="0"/>
              <a:t>РАЗЛОМАК:</a:t>
            </a:r>
            <a:r>
              <a:rPr lang="bs-Cyrl-BA" b="1" dirty="0"/>
              <a:t/>
            </a:r>
            <a:br>
              <a:rPr lang="bs-Cyrl-BA" b="1" dirty="0"/>
            </a:b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4293" y="1334461"/>
                <a:ext cx="8946541" cy="4195481"/>
              </a:xfrm>
            </p:spPr>
            <p:txBody>
              <a:bodyPr>
                <a:normAutofit fontScale="77500" lnSpcReduction="20000"/>
              </a:bodyPr>
              <a:lstStyle/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3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38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sr-Latn-BA" sz="3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bs-Cyrl-BA" sz="3800" dirty="0" smtClean="0"/>
                  <a:t> ЈЕ ИСТО КАО</a:t>
                </a:r>
                <a:r>
                  <a:rPr lang="sr-Latn-BA" sz="3800" dirty="0" smtClean="0"/>
                  <a:t> </a:t>
                </a:r>
                <a:r>
                  <a:rPr lang="sr-Latn-BA" sz="3800" b="1" dirty="0" smtClean="0"/>
                  <a:t>m:n</a:t>
                </a:r>
                <a:r>
                  <a:rPr lang="en-US" sz="3800" b="1" dirty="0" smtClean="0"/>
                  <a:t>,</a:t>
                </a:r>
                <a:r>
                  <a:rPr lang="sr-Latn-BA" sz="3800" b="1" dirty="0" smtClean="0"/>
                  <a:t> </a:t>
                </a:r>
                <a:r>
                  <a:rPr lang="bs-Cyrl-BA" sz="3800" dirty="0" smtClean="0"/>
                  <a:t>ЗНАЧИ:</a:t>
                </a:r>
              </a:p>
              <a:p>
                <a:pPr lvl="1"/>
                <a:r>
                  <a:rPr lang="bs-Cyrl-BA" sz="3800" b="1" i="1" dirty="0" smtClean="0"/>
                  <a:t>РАЗЛОМАЧКА ЦРТА </a:t>
                </a:r>
                <a:r>
                  <a:rPr lang="bs-Cyrl-BA" sz="3800" dirty="0" smtClean="0"/>
                  <a:t>ПРЕДСТАВЉА РАЧУНСКУ ОПЕРАЦИЈУ </a:t>
                </a:r>
                <a:r>
                  <a:rPr lang="bs-Cyrl-BA" sz="3800" b="1" i="1" dirty="0" smtClean="0"/>
                  <a:t>ДИЈЕЉЕЊА</a:t>
                </a:r>
                <a:r>
                  <a:rPr lang="sr-Latn-BA" sz="3800" dirty="0" smtClean="0"/>
                  <a:t>.</a:t>
                </a:r>
                <a:endParaRPr lang="bs-Cyrl-BA" sz="3800" dirty="0" smtClean="0"/>
              </a:p>
              <a:p>
                <a:pPr lvl="1"/>
                <a:endParaRPr lang="en-US" sz="3800" dirty="0" smtClean="0"/>
              </a:p>
              <a:p>
                <a:r>
                  <a:rPr lang="bs-Cyrl-BA" sz="4000" dirty="0" smtClean="0"/>
                  <a:t>РАЗЛОМАЧКА ЦРТА СЕ ПИШЕ као да полови слова,тј у висини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bs-Cyrl-BA" sz="4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bs-Cyrl-BA" sz="4000" dirty="0" smtClean="0"/>
                  <a:t>  слова.</a:t>
                </a:r>
              </a:p>
              <a:p>
                <a:pPr marL="0" indent="0">
                  <a:buNone/>
                </a:pPr>
                <a:r>
                  <a:rPr lang="bs-Cyrl-BA" sz="4000" dirty="0" smtClean="0"/>
                  <a:t>Нпр:</a:t>
                </a:r>
                <a:r>
                  <a:rPr lang="bs-Cyrl-BA" sz="4000" b="1" dirty="0" smtClean="0"/>
                  <a:t>=</a:t>
                </a:r>
                <a:r>
                  <a:rPr lang="bs-Cyrl-BA" sz="4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0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bs-Cyrl-BA" sz="40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bs-Cyrl-BA" sz="4000" b="1" dirty="0" smtClean="0"/>
                  <a:t> </a:t>
                </a:r>
              </a:p>
              <a:p>
                <a:pPr marL="0" indent="0">
                  <a:buNone/>
                </a:pPr>
                <a:r>
                  <a:rPr lang="bs-Cyrl-BA" sz="4000" dirty="0" smtClean="0"/>
                  <a:t>                     разломачка црта  </a:t>
                </a:r>
              </a:p>
              <a:p>
                <a:pPr marL="0" indent="0">
                  <a:buNone/>
                </a:pPr>
                <a:endParaRPr lang="bs-Cyrl-BA" sz="4000" dirty="0" smtClean="0"/>
              </a:p>
              <a:p>
                <a:pPr marL="0" indent="0">
                  <a:buNone/>
                </a:pPr>
                <a:endParaRPr lang="bs-Cyrl-BA" sz="4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293" y="1334461"/>
                <a:ext cx="8946541" cy="4195481"/>
              </a:xfrm>
              <a:blipFill>
                <a:blip r:embed="rId2"/>
                <a:stretch>
                  <a:fillRect l="-1635" t="-2762" b="-2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2769326" y="4611189"/>
            <a:ext cx="836023" cy="195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348472" y="4010297"/>
            <a:ext cx="1149532" cy="796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58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-41813"/>
            <a:ext cx="9404723" cy="1400530"/>
          </a:xfrm>
        </p:spPr>
        <p:txBody>
          <a:bodyPr/>
          <a:lstStyle/>
          <a:p>
            <a:r>
              <a:rPr lang="bs-Cyrl-BA" dirty="0" smtClean="0"/>
              <a:t>ПРИМЈЕРИ: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5130" y="-41813"/>
                <a:ext cx="11975645" cy="5534840"/>
              </a:xfrm>
            </p:spPr>
            <p:txBody>
              <a:bodyPr>
                <a:noAutofit/>
              </a:bodyPr>
              <a:lstStyle/>
              <a:p>
                <a:endParaRPr lang="bs-Cyrl-BA" sz="4400" dirty="0"/>
              </a:p>
              <a:p>
                <a:r>
                  <a:rPr lang="bs-Cyrl-BA" sz="4400" dirty="0" smtClean="0"/>
                  <a:t>1</a:t>
                </a:r>
                <a:r>
                  <a:rPr lang="sr-Latn-BA" sz="4400" dirty="0" smtClean="0"/>
                  <a:t>dm=</a:t>
                </a:r>
                <a:r>
                  <a:rPr lang="bs-Cyrl-BA" sz="4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bs-Cyrl-BA" sz="4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bs-Cyrl-BA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r-Latn-BA" sz="44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sr-Latn-BA" sz="4400" b="0" i="0" dirty="0" smtClean="0">
                    <a:latin typeface="Cambria Math" panose="02040503050406030204" pitchFamily="18" charset="0"/>
                  </a:rPr>
                  <a:t>    </a:t>
                </a:r>
                <a:endParaRPr lang="bs-Cyrl-BA" sz="4400" b="0" i="0" dirty="0" smtClean="0">
                  <a:latin typeface="Cambria Math" panose="02040503050406030204" pitchFamily="18" charset="0"/>
                </a:endParaRPr>
              </a:p>
              <a:p>
                <a:r>
                  <a:rPr lang="sr-Latn-BA" sz="4400" dirty="0" smtClean="0"/>
                  <a:t>20min=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Latn-BA" sz="4400" b="0" i="1" smtClean="0">
                            <a:latin typeface="Cambria Math" panose="02040503050406030204" pitchFamily="18" charset="0"/>
                          </a:rPr>
                          <m:t>3 </m:t>
                        </m:r>
                      </m:den>
                    </m:f>
                    <m:r>
                      <a:rPr lang="sr-Latn-BA" sz="4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bs-Cyrl-BA" sz="4400" b="0" dirty="0" smtClean="0"/>
                  <a:t>    </a:t>
                </a:r>
                <a:r>
                  <a:rPr lang="sr-Latn-BA" sz="4400" b="0" dirty="0" smtClean="0"/>
                  <a:t>   </a:t>
                </a:r>
                <a:r>
                  <a:rPr lang="bs-Cyrl-BA" sz="4400" b="0" dirty="0" smtClean="0"/>
                  <a:t> </a:t>
                </a:r>
                <a:endParaRPr lang="bs-Cyrl-BA" sz="4400" dirty="0" smtClean="0"/>
              </a:p>
              <a:p>
                <a:pPr marL="0" indent="0">
                  <a:buNone/>
                </a:pPr>
                <a:r>
                  <a:rPr lang="bs-Cyrl-BA" sz="4400" b="0" dirty="0" smtClean="0"/>
                  <a:t>25</a:t>
                </a:r>
                <a:r>
                  <a:rPr lang="sr-Latn-BA" sz="4400" b="0" dirty="0" smtClean="0"/>
                  <a:t>cm=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Latn-BA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sr-Latn-BA" sz="44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sr-Latn-BA" sz="4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sr-Latn-BA" sz="4400" b="0" dirty="0" smtClean="0"/>
              </a:p>
              <a:p>
                <a:pPr marL="0" indent="0">
                  <a:buNone/>
                </a:pPr>
                <a:r>
                  <a:rPr lang="sr-Latn-BA" sz="4400" dirty="0" smtClean="0"/>
                  <a:t>45min=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r-Latn-BA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sr-Latn-BA" sz="44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sr-Latn-BA" sz="44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sr-Latn-BA" sz="4400" dirty="0" smtClean="0"/>
                  <a:t>           </a:t>
                </a:r>
              </a:p>
              <a:p>
                <a:endParaRPr lang="sr-Latn-BA" sz="4400" dirty="0"/>
              </a:p>
              <a:p>
                <a:pPr marL="0" indent="0">
                  <a:buNone/>
                </a:pPr>
                <a:endParaRPr lang="en-US" sz="4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5130" y="-41813"/>
                <a:ext cx="11975645" cy="5534840"/>
              </a:xfrm>
              <a:blipFill>
                <a:blip r:embed="rId2"/>
                <a:stretch>
                  <a:fillRect l="-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13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201" y="452718"/>
            <a:ext cx="9175633" cy="7110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579418"/>
            <a:ext cx="8946541" cy="4932218"/>
          </a:xfrm>
        </p:spPr>
        <p:txBody>
          <a:bodyPr>
            <a:normAutofit fontScale="70000" lnSpcReduction="20000"/>
          </a:bodyPr>
          <a:lstStyle/>
          <a:p>
            <a:r>
              <a:rPr lang="bs-Cyrl-BA" sz="5900" dirty="0" smtClean="0"/>
              <a:t>Појам разломка познат вам је из претходних разреда.</a:t>
            </a:r>
          </a:p>
          <a:p>
            <a:pPr marL="0" indent="0">
              <a:buNone/>
            </a:pPr>
            <a:endParaRPr lang="sr-Latn-BA" dirty="0" smtClean="0"/>
          </a:p>
          <a:p>
            <a:r>
              <a:rPr lang="bs-Cyrl-BA" sz="5900" dirty="0" smtClean="0"/>
              <a:t>У давна времена разломке нису чак ни сматрали бројевима. Питагорини ученици сматрали да је јединица недјељивља.</a:t>
            </a:r>
          </a:p>
          <a:p>
            <a:endParaRPr lang="bs-Cyrl-BA" sz="5900" dirty="0" smtClean="0"/>
          </a:p>
          <a:p>
            <a:pPr marL="0" indent="0">
              <a:buNone/>
            </a:pPr>
            <a:endParaRPr lang="bs-Cyrl-BA" sz="5900" dirty="0" smtClean="0"/>
          </a:p>
          <a:p>
            <a:endParaRPr lang="bs-Cyrl-BA" sz="5900" dirty="0" smtClean="0"/>
          </a:p>
          <a:p>
            <a:pPr marL="0" indent="0">
              <a:buNone/>
            </a:pPr>
            <a:endParaRPr lang="bs-Cyrl-BA" sz="5900" dirty="0" smtClean="0"/>
          </a:p>
          <a:p>
            <a:endParaRPr lang="bs-Cyrl-BA" sz="5900" dirty="0" smtClean="0"/>
          </a:p>
          <a:p>
            <a:endParaRPr lang="en-US" sz="5900" dirty="0"/>
          </a:p>
        </p:txBody>
      </p:sp>
    </p:spTree>
    <p:extLst>
      <p:ext uri="{BB962C8B-B14F-4D97-AF65-F5344CB8AC3E}">
        <p14:creationId xmlns:p14="http://schemas.microsoft.com/office/powerpoint/2010/main" val="374209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-41813"/>
            <a:ext cx="9404723" cy="1400530"/>
          </a:xfrm>
        </p:spPr>
        <p:txBody>
          <a:bodyPr/>
          <a:lstStyle/>
          <a:p>
            <a:r>
              <a:rPr lang="bs-Cyrl-BA" dirty="0" smtClean="0"/>
              <a:t>Примјери: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358718"/>
                <a:ext cx="8946541" cy="4889682"/>
              </a:xfrm>
            </p:spPr>
            <p:txBody>
              <a:bodyPr>
                <a:noAutofit/>
              </a:bodyPr>
              <a:lstStyle/>
              <a:p>
                <a:r>
                  <a:rPr lang="sr-Latn-BA" sz="4400" b="0" i="0" dirty="0" smtClean="0">
                    <a:latin typeface="Cambria Math" panose="02040503050406030204" pitchFamily="18" charset="0"/>
                  </a:rPr>
                  <a:t>1</a:t>
                </a:r>
                <a:r>
                  <a:rPr lang="bs-Cyrl-BA" sz="4400" b="0" i="0" dirty="0" smtClean="0">
                    <a:latin typeface="Cambria Math" panose="02040503050406030204" pitchFamily="18" charset="0"/>
                  </a:rPr>
                  <a:t>мјесец=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bs-Cyrl-BA" sz="44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sr-Latn-BA" sz="44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bs-Cyrl-BA" sz="4400" i="1">
                        <a:latin typeface="Cambria Math" panose="02040503050406030204" pitchFamily="18" charset="0"/>
                      </a:rPr>
                      <m:t>године</m:t>
                    </m:r>
                  </m:oMath>
                </a14:m>
                <a:endParaRPr lang="sr-Latn-BA" sz="4400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bs-Cyrl-BA" sz="4400" b="0" dirty="0" smtClean="0"/>
                  <a:t>  </a:t>
                </a:r>
              </a:p>
              <a:p>
                <a:r>
                  <a:rPr lang="bs-Cyrl-BA" sz="4400" b="0" dirty="0" smtClean="0"/>
                  <a:t>20</a:t>
                </a:r>
                <a:r>
                  <a:rPr lang="sr-Latn-BA" sz="4400" b="0" dirty="0" smtClean="0"/>
                  <a:t>cm=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bs-Cyrl-BA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sr-Latn-BA" sz="44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sr-Latn-BA" sz="4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sr-Latn-BA" sz="4400" b="0" dirty="0" smtClean="0"/>
              </a:p>
              <a:p>
                <a:pPr marL="0" indent="0">
                  <a:buNone/>
                </a:pPr>
                <a:endParaRPr lang="sr-Latn-BA" sz="4400" dirty="0" smtClean="0"/>
              </a:p>
              <a:p>
                <a:r>
                  <a:rPr lang="sr-Latn-BA" sz="4400" dirty="0" smtClean="0"/>
                  <a:t>15min=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Latn-BA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sr-Latn-BA" sz="44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sr-Latn-BA" sz="44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sr-Latn-BA" sz="4400" dirty="0" smtClean="0"/>
              </a:p>
              <a:p>
                <a:endParaRPr lang="sr-Latn-BA" sz="4400" dirty="0"/>
              </a:p>
              <a:p>
                <a:pPr marL="0" indent="0">
                  <a:buNone/>
                </a:pPr>
                <a:endParaRPr lang="en-US" sz="4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358718"/>
                <a:ext cx="8946541" cy="4889682"/>
              </a:xfrm>
              <a:blipFill>
                <a:blip r:embed="rId2"/>
                <a:stretch>
                  <a:fillRect l="-1839" t="-125" b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85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452718"/>
            <a:ext cx="10927579" cy="5795681"/>
          </a:xfrm>
        </p:spPr>
        <p:txBody>
          <a:bodyPr>
            <a:noAutofit/>
          </a:bodyPr>
          <a:lstStyle/>
          <a:p>
            <a:r>
              <a:rPr lang="bs-Cyrl-BA" sz="4400" dirty="0" smtClean="0"/>
              <a:t>ДА ПОНОВИМО ШТА СМО ДАНАС НАУЧИЛИ:</a:t>
            </a:r>
          </a:p>
          <a:p>
            <a:pPr marL="0" indent="0">
              <a:buNone/>
            </a:pPr>
            <a:r>
              <a:rPr lang="bs-Cyrl-BA" sz="4400" dirty="0" smtClean="0"/>
              <a:t>РАЗЛОМАК СЕ САСТОЈИ ОД РАЗЛОМАЧКЕ  ЦРТЕ,БРОЈИОЦА И ИМЕНИОЦА.</a:t>
            </a:r>
          </a:p>
          <a:p>
            <a:r>
              <a:rPr lang="bs-Cyrl-BA" sz="4400" dirty="0" smtClean="0"/>
              <a:t>ИМЕНИЛАЦ КАЖЕ НА КОЛИКО ДИЈЕЛОВА ДИЈЕЛИМО,БРОЈИЛАЦ КОЛИКО ТИХ ДИЈЕЛОВА УЗИМАМО.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438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452718"/>
            <a:ext cx="8946541" cy="57956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Cyrl-BA" sz="3600" dirty="0" smtClean="0"/>
          </a:p>
          <a:p>
            <a:pPr marL="0" indent="0">
              <a:buNone/>
            </a:pPr>
            <a:r>
              <a:rPr lang="bs-Cyrl-BA" sz="3600" dirty="0" smtClean="0"/>
              <a:t>СВОЈЕ ЗНАЊЕ МОЖЕТЕ ПРОВЈЕРИТИ НА СЉЕДЕЋИМ ЛИНКОВИМА: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734388" y="3230480"/>
            <a:ext cx="469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https://wordwall.net/hr/resource/192586</a:t>
            </a:r>
          </a:p>
        </p:txBody>
      </p:sp>
      <p:sp>
        <p:nvSpPr>
          <p:cNvPr id="5" name="Rectangle 4"/>
          <p:cNvSpPr/>
          <p:nvPr/>
        </p:nvSpPr>
        <p:spPr>
          <a:xfrm>
            <a:off x="3282736" y="400129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https://www.google.com/url?sa=i&amp;url=https%3A%2F%2Fwordwall.net%2Fsr%2Fresource%2F2281186%2Frazlomci&amp;psig=AOvVaw0zyyYSkg4fuc2hTQEUW_je&amp;ust=1611937324940000&amp;source=images&amp;cd=vfe&amp;ved=0CAIQjRxqFwoTCMj_o9CEv-4CFQAAAAAdAAAAABB9</a:t>
            </a:r>
          </a:p>
        </p:txBody>
      </p:sp>
    </p:spTree>
    <p:extLst>
      <p:ext uri="{BB962C8B-B14F-4D97-AF65-F5344CB8AC3E}">
        <p14:creationId xmlns:p14="http://schemas.microsoft.com/office/powerpoint/2010/main" val="382145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b="1" i="1" dirty="0" smtClean="0"/>
              <a:t>Задаћа: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20181" cy="4455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44709" y="2112135"/>
            <a:ext cx="81394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600" dirty="0" smtClean="0"/>
              <a:t>Уџбеник, стр. 76,</a:t>
            </a:r>
          </a:p>
          <a:p>
            <a:r>
              <a:rPr lang="sr-Cyrl-CS" sz="3600" dirty="0" smtClean="0"/>
              <a:t> 1.задатак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8852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6623" y="296526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22131" y="2967335"/>
            <a:ext cx="6947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Cyrl-B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ХВАЛА НА ПАЖЊИ.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228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452718"/>
                <a:ext cx="8946541" cy="5795681"/>
              </a:xfrm>
            </p:spPr>
            <p:txBody>
              <a:bodyPr>
                <a:normAutofit/>
              </a:bodyPr>
              <a:lstStyle/>
              <a:p>
                <a:r>
                  <a:rPr lang="bs-Cyrl-BA" sz="4400" dirty="0" smtClean="0"/>
                  <a:t>КИНЕЗИ СУ РАЗЛОМКЕ   НАЗИВАЛИ:</a:t>
                </a:r>
                <a:endParaRPr lang="en-US" sz="4400" b="1" dirty="0"/>
              </a:p>
              <a:p>
                <a:r>
                  <a:rPr lang="bs-Cyrl-BA" sz="4400" i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bs-Cyrl-BA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bs-Cyrl-BA" sz="4400" i="1" dirty="0" smtClean="0"/>
                  <a:t>  ПОЛОВИНА,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bs-Cyrl-BA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bs-Cyrl-BA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bs-Cyrl-BA" sz="4400" i="1" dirty="0" smtClean="0"/>
                  <a:t> МАЛА ПОЛОВИНА  И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bs-Cyrl-BA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bs-Cyrl-BA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bs-Cyrl-BA" sz="4400" i="1" dirty="0" smtClean="0"/>
                  <a:t>  ВЕЛИКА ПОЛОВИНА.</a:t>
                </a:r>
                <a:endParaRPr lang="en-US" sz="4400" i="1" dirty="0"/>
              </a:p>
              <a:p>
                <a:endParaRPr lang="en-US" sz="4400" dirty="0"/>
              </a:p>
              <a:p>
                <a:endParaRPr lang="en-US" sz="4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452718"/>
                <a:ext cx="8946541" cy="5795681"/>
              </a:xfrm>
              <a:blipFill>
                <a:blip r:embed="rId2"/>
                <a:stretch>
                  <a:fillRect l="-1839" t="-2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93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9818"/>
            <a:ext cx="8946541" cy="6078582"/>
          </a:xfrm>
        </p:spPr>
        <p:txBody>
          <a:bodyPr>
            <a:noAutofit/>
          </a:bodyPr>
          <a:lstStyle/>
          <a:p>
            <a:r>
              <a:rPr lang="bs-Cyrl-BA" sz="3600" dirty="0" smtClean="0"/>
              <a:t>ОЗНАЧАВАЊЕ РАЗЛОМАКА ТАКОЂЕ ЈЕ БИЛО СПЕЦИФИЧНО У РАЗНИМ ДИЈЕЛОВИМА СВИЈЕТА И У РАЗЛИЧИТИМ РАЗДОБЉИМА.</a:t>
            </a:r>
          </a:p>
          <a:p>
            <a:r>
              <a:rPr lang="bs-Cyrl-BA" sz="3600" i="1" smtClean="0"/>
              <a:t>ИНДИЈСКИ</a:t>
            </a:r>
            <a:r>
              <a:rPr lang="bs-Cyrl-BA" sz="3600" smtClean="0"/>
              <a:t> </a:t>
            </a:r>
            <a:r>
              <a:rPr lang="bs-Cyrl-BA" sz="3600" dirty="0" smtClean="0"/>
              <a:t>МАТЕМАТИЧАРИ СУ ПРИЈЕ  СКОРО </a:t>
            </a:r>
            <a:r>
              <a:rPr lang="bs-Cyrl-BA" sz="3600" i="1" dirty="0" smtClean="0"/>
              <a:t>1500</a:t>
            </a:r>
            <a:r>
              <a:rPr lang="bs-Cyrl-BA" sz="3600" dirty="0" smtClean="0"/>
              <a:t> ГОДИНА ПИСАЛИ РАЗЛОМКЕ</a:t>
            </a:r>
            <a:r>
              <a:rPr lang="en-US" sz="3600" dirty="0" smtClean="0"/>
              <a:t>,</a:t>
            </a:r>
            <a:r>
              <a:rPr lang="bs-Cyrl-BA" sz="3600" dirty="0" smtClean="0"/>
              <a:t> АЛИ БЕЗ РАЗЛОМАЧКЕ ЦРТЕ.</a:t>
            </a:r>
          </a:p>
          <a:p>
            <a:r>
              <a:rPr lang="bs-Cyrl-BA" sz="3600" dirty="0" smtClean="0"/>
              <a:t>ДАНАШЊИ НАЧИН ПИСАЊА У ЕВРОПУ ЈЕ ОД АРАПА ПРЕНИО </a:t>
            </a:r>
            <a:r>
              <a:rPr lang="bs-Cyrl-BA" sz="3600" b="1" i="1" dirty="0" smtClean="0"/>
              <a:t>ФИБОНАЧИ.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374639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 smtClean="0"/>
              <a:t>РАЗЛОМАК КАО ДИО ЦЈЕЛИНЕ СУСРЕЋЕМО СВАКОДНЕВНО.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Cyrl-BA" sz="4000" dirty="0" smtClean="0"/>
              <a:t>РАЗЛОМАК ОПИСУЈЕ ДИО НЕЧЕГА, НА ПРИМЈЕР:</a:t>
            </a:r>
          </a:p>
          <a:p>
            <a:r>
              <a:rPr lang="bs-Cyrl-BA" sz="4000" dirty="0" smtClean="0"/>
              <a:t>Колики дио пице је поједен.</a:t>
            </a:r>
          </a:p>
          <a:p>
            <a:r>
              <a:rPr lang="bs-Cyrl-BA" sz="4000" dirty="0" smtClean="0"/>
              <a:t>Који дио године је један мјесец.</a:t>
            </a:r>
          </a:p>
          <a:p>
            <a:r>
              <a:rPr lang="bs-Cyrl-BA" sz="4000" dirty="0" smtClean="0"/>
              <a:t>Који дио сата је један минут.</a:t>
            </a:r>
          </a:p>
          <a:p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092" y="2205445"/>
            <a:ext cx="14763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809898"/>
                <a:ext cx="8946541" cy="5438502"/>
              </a:xfrm>
            </p:spPr>
            <p:txBody>
              <a:bodyPr>
                <a:noAutofit/>
              </a:bodyPr>
              <a:lstStyle/>
              <a:p>
                <a:r>
                  <a:rPr lang="bs-Cyrl-BA" sz="3200" dirty="0" smtClean="0"/>
                  <a:t>Торта је подијељена на четири дијела</a:t>
                </a:r>
              </a:p>
              <a:p>
                <a:pPr marL="0" indent="0">
                  <a:buNone/>
                </a:pPr>
                <a:r>
                  <a:rPr lang="bs-Cyrl-BA" sz="3200" dirty="0" smtClean="0"/>
                  <a:t>ЗАПИСАЋЕМО:</a:t>
                </a:r>
              </a:p>
              <a:p>
                <a:r>
                  <a:rPr lang="bs-Cyrl-BA" sz="3200" dirty="0" smtClean="0"/>
                  <a:t>Дио торте који је поједен:</a:t>
                </a:r>
              </a:p>
              <a:p>
                <a:pPr marL="0" indent="0">
                  <a:buNone/>
                </a:pPr>
                <a:r>
                  <a:rPr lang="bs-Cyrl-BA" sz="3200" dirty="0" smtClean="0"/>
                  <a:t>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bs-Cyrl-BA" sz="32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bs-Cyrl-BA" sz="3200" b="1" dirty="0" smtClean="0"/>
                  <a:t>  (једна четвртина)</a:t>
                </a:r>
              </a:p>
              <a:p>
                <a:endParaRPr lang="bs-Cyrl-BA" sz="3200" dirty="0"/>
              </a:p>
              <a:p>
                <a:r>
                  <a:rPr lang="bs-Cyrl-BA" sz="3200" dirty="0" smtClean="0"/>
                  <a:t>Дио торте који је остао:</a:t>
                </a:r>
              </a:p>
              <a:p>
                <a:pPr marL="0" indent="0">
                  <a:buNone/>
                </a:pPr>
                <a:r>
                  <a:rPr lang="bs-Cyrl-BA" sz="3200" b="1" dirty="0" smtClean="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bs-Cyrl-BA" sz="32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bs-Cyrl-BA" sz="3200" b="1" dirty="0" smtClean="0"/>
                  <a:t>(три четвртине)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809898"/>
                <a:ext cx="8946541" cy="5438502"/>
              </a:xfrm>
              <a:blipFill>
                <a:blip r:embed="rId2"/>
                <a:stretch>
                  <a:fillRect l="-1771" t="-1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042" y="2653809"/>
            <a:ext cx="2462849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6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313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39" y="1017431"/>
            <a:ext cx="10769081" cy="5512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4545" y="1825625"/>
            <a:ext cx="308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836727" y="2854036"/>
            <a:ext cx="154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22772" y="5074276"/>
            <a:ext cx="142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318197" y="1674253"/>
            <a:ext cx="24985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b="1" dirty="0" smtClean="0">
                <a:solidFill>
                  <a:schemeClr val="bg1"/>
                </a:solidFill>
              </a:rPr>
              <a:t>Мики како да</a:t>
            </a:r>
          </a:p>
          <a:p>
            <a:r>
              <a:rPr lang="bs-Cyrl-BA" b="1" dirty="0" smtClean="0">
                <a:solidFill>
                  <a:schemeClr val="bg1"/>
                </a:solidFill>
              </a:rPr>
              <a:t> подијелим </a:t>
            </a:r>
          </a:p>
          <a:p>
            <a:r>
              <a:rPr lang="bs-Cyrl-BA" b="1" dirty="0" smtClean="0">
                <a:solidFill>
                  <a:schemeClr val="bg1"/>
                </a:solidFill>
              </a:rPr>
              <a:t>Чоколаду на три дијела?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250028" y="3438659"/>
            <a:ext cx="226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964478" y="2689916"/>
            <a:ext cx="1184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b="1" dirty="0" smtClean="0">
                <a:solidFill>
                  <a:schemeClr val="bg1"/>
                </a:solidFill>
              </a:rPr>
              <a:t>ЛАКО ЈЕ!!!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931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66" y="1886097"/>
            <a:ext cx="8759686" cy="4750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528" y="344827"/>
            <a:ext cx="166672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4400" dirty="0" smtClean="0"/>
              <a:t>ЧОКОЛАДУ СМО ПОДИЈЕЛИЛИ НА ТРИ</a:t>
            </a:r>
            <a:endParaRPr lang="en-US" sz="4400" dirty="0" smtClean="0"/>
          </a:p>
          <a:p>
            <a:r>
              <a:rPr lang="bs-Cyrl-BA" sz="4400" dirty="0" smtClean="0"/>
              <a:t> ДИЈЕЛА</a:t>
            </a:r>
            <a:r>
              <a:rPr lang="en-US" sz="4400" dirty="0" smtClean="0"/>
              <a:t>  </a:t>
            </a:r>
            <a:r>
              <a:rPr lang="bs-Cyrl-BA" sz="4400" dirty="0" smtClean="0"/>
              <a:t>ПО ДВИЈЕ ШТАНГЛЕ!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379304" y="2504661"/>
            <a:ext cx="1855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b="1" dirty="0" smtClean="0">
                <a:solidFill>
                  <a:schemeClr val="bg1"/>
                </a:solidFill>
              </a:rPr>
              <a:t>ЕВО И КАКО!!!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90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297" y="365760"/>
            <a:ext cx="7448278" cy="2782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297" y="3461656"/>
            <a:ext cx="7448278" cy="236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3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869</TotalTime>
  <Words>261</Words>
  <Application>Microsoft Office PowerPoint</Application>
  <PresentationFormat>Widescreen</PresentationFormat>
  <Paragraphs>99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Cambria Math</vt:lpstr>
      <vt:lpstr>Century Gothic</vt:lpstr>
      <vt:lpstr>Wingdings 3</vt:lpstr>
      <vt:lpstr>Ion</vt:lpstr>
      <vt:lpstr>НАСТАВНИК:Радосава Лакић ЈУ ОШ„Георгиос А Папандреу“  АЛЕКСАНДРОВАЦ            </vt:lpstr>
      <vt:lpstr>PowerPoint Presentation</vt:lpstr>
      <vt:lpstr>PowerPoint Presentation</vt:lpstr>
      <vt:lpstr>PowerPoint Presentation</vt:lpstr>
      <vt:lpstr>РАЗЛОМАК КАО ДИО ЦЈЕЛИНЕ СУСРЕЋЕМО СВАКОДНЕВНО.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НАВЕСТ ЋЕМО НЕКОЛИКО ПРИМЈЕРА ЗАПИШИ РАЗЛОМКОМ ОБОЈЕНИ ДИО       </vt:lpstr>
      <vt:lpstr>PowerPoint Presentation</vt:lpstr>
      <vt:lpstr>Обоји  дио фигуре који је изражен разломком .</vt:lpstr>
      <vt:lpstr>PowerPoint Presentation</vt:lpstr>
      <vt:lpstr>РАЗЛОМАК</vt:lpstr>
      <vt:lpstr>РАЗЛОМАК: </vt:lpstr>
      <vt:lpstr>ПРИМЈЕРИ:</vt:lpstr>
      <vt:lpstr>Примјери:</vt:lpstr>
      <vt:lpstr>PowerPoint Presentation</vt:lpstr>
      <vt:lpstr>PowerPoint Presentation</vt:lpstr>
      <vt:lpstr>Задаћа: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NASTAVNIK:RADOSAVA LAKIĆ</dc:title>
  <dc:creator>hp</dc:creator>
  <cp:lastModifiedBy>hp</cp:lastModifiedBy>
  <cp:revision>88</cp:revision>
  <dcterms:created xsi:type="dcterms:W3CDTF">2021-01-28T13:55:00Z</dcterms:created>
  <dcterms:modified xsi:type="dcterms:W3CDTF">2021-02-01T20:21:13Z</dcterms:modified>
</cp:coreProperties>
</file>