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80" r:id="rId3"/>
    <p:sldId id="277" r:id="rId4"/>
    <p:sldId id="278" r:id="rId5"/>
    <p:sldId id="269" r:id="rId6"/>
    <p:sldId id="270" r:id="rId7"/>
    <p:sldId id="262" r:id="rId8"/>
    <p:sldId id="275" r:id="rId9"/>
    <p:sldId id="28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15F8-A90F-4438-AF71-C9559855E8FA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15F8-A90F-4438-AF71-C9559855E8FA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15F8-A90F-4438-AF71-C9559855E8FA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15F8-A90F-4438-AF71-C9559855E8FA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15F8-A90F-4438-AF71-C9559855E8FA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E6C15F8-A90F-4438-AF71-C9559855E8FA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15F8-A90F-4438-AF71-C9559855E8FA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15F8-A90F-4438-AF71-C9559855E8FA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15F8-A90F-4438-AF71-C9559855E8FA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15F8-A90F-4438-AF71-C9559855E8FA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E6C15F8-A90F-4438-AF71-C9559855E8FA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E6C15F8-A90F-4438-AF71-C9559855E8FA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852936"/>
            <a:ext cx="7772400" cy="2525319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Одузимање једноцифреног</a:t>
            </a:r>
            <a:endParaRPr lang="sr-Latn-R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 </a:t>
            </a:r>
            <a:r>
              <a:rPr lang="sr-Cyrl-RS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двоцифреног</a:t>
            </a:r>
            <a:r>
              <a:rPr lang="sr-Cyrl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броја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428759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R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- 2. разред</a:t>
            </a:r>
            <a:endParaRPr lang="en-US" sz="40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лика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0" y="4077072"/>
            <a:ext cx="1512168" cy="2168712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Одузимамо</a:t>
            </a:r>
            <a:r>
              <a:rPr lang="sr-Cyrl-RS" dirty="0" smtClean="0"/>
              <a:t> </a:t>
            </a:r>
            <a:endParaRPr lang="sr-Latn-RS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/>
              <a:t>                      </a:t>
            </a:r>
          </a:p>
          <a:p>
            <a:pPr marL="0" indent="0">
              <a:buNone/>
            </a:pPr>
            <a:r>
              <a:rPr lang="sr-Cyrl-RS" dirty="0" smtClean="0"/>
              <a:t>                        </a:t>
            </a:r>
            <a:r>
              <a:rPr lang="sr-Cyrl-RS" sz="4800" dirty="0" smtClean="0"/>
              <a:t>=</a:t>
            </a:r>
            <a:endParaRPr lang="sr-Latn-RS" sz="4800" dirty="0"/>
          </a:p>
        </p:txBody>
      </p:sp>
      <p:grpSp>
        <p:nvGrpSpPr>
          <p:cNvPr id="4" name="Група 3"/>
          <p:cNvGrpSpPr/>
          <p:nvPr/>
        </p:nvGrpSpPr>
        <p:grpSpPr>
          <a:xfrm>
            <a:off x="683568" y="1916832"/>
            <a:ext cx="1455707" cy="899801"/>
            <a:chOff x="611560" y="1700808"/>
            <a:chExt cx="1455707" cy="899801"/>
          </a:xfrm>
        </p:grpSpPr>
        <p:sp>
          <p:nvSpPr>
            <p:cNvPr id="5" name="Oval 3"/>
            <p:cNvSpPr/>
            <p:nvPr/>
          </p:nvSpPr>
          <p:spPr>
            <a:xfrm>
              <a:off x="611560" y="1700808"/>
              <a:ext cx="360040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  <p:sp>
          <p:nvSpPr>
            <p:cNvPr id="6" name="Oval 4"/>
            <p:cNvSpPr/>
            <p:nvPr/>
          </p:nvSpPr>
          <p:spPr>
            <a:xfrm>
              <a:off x="971600" y="1713709"/>
              <a:ext cx="360040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  <p:sp>
          <p:nvSpPr>
            <p:cNvPr id="7" name="Oval 5"/>
            <p:cNvSpPr/>
            <p:nvPr/>
          </p:nvSpPr>
          <p:spPr>
            <a:xfrm>
              <a:off x="611560" y="2168561"/>
              <a:ext cx="360040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  <p:sp>
          <p:nvSpPr>
            <p:cNvPr id="8" name="Oval 6"/>
            <p:cNvSpPr/>
            <p:nvPr/>
          </p:nvSpPr>
          <p:spPr>
            <a:xfrm>
              <a:off x="987147" y="2168561"/>
              <a:ext cx="360040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  <p:sp>
          <p:nvSpPr>
            <p:cNvPr id="9" name="Oval 7"/>
            <p:cNvSpPr/>
            <p:nvPr/>
          </p:nvSpPr>
          <p:spPr>
            <a:xfrm>
              <a:off x="1331640" y="1736513"/>
              <a:ext cx="360040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  <p:sp>
          <p:nvSpPr>
            <p:cNvPr id="10" name="Oval 8"/>
            <p:cNvSpPr/>
            <p:nvPr/>
          </p:nvSpPr>
          <p:spPr>
            <a:xfrm>
              <a:off x="1347187" y="2168561"/>
              <a:ext cx="360040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  <p:sp>
          <p:nvSpPr>
            <p:cNvPr id="11" name="Oval 9"/>
            <p:cNvSpPr/>
            <p:nvPr/>
          </p:nvSpPr>
          <p:spPr>
            <a:xfrm>
              <a:off x="1707227" y="1741418"/>
              <a:ext cx="360040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</p:grpSp>
      <p:cxnSp>
        <p:nvCxnSpPr>
          <p:cNvPr id="13" name="Права линија спајања 12"/>
          <p:cNvCxnSpPr/>
          <p:nvPr/>
        </p:nvCxnSpPr>
        <p:spPr>
          <a:xfrm>
            <a:off x="1419195" y="1929733"/>
            <a:ext cx="360040" cy="4548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ава линија спајања 13"/>
          <p:cNvCxnSpPr/>
          <p:nvPr/>
        </p:nvCxnSpPr>
        <p:spPr>
          <a:xfrm>
            <a:off x="1779235" y="1916832"/>
            <a:ext cx="360040" cy="4548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ава линија спајања 14"/>
          <p:cNvCxnSpPr/>
          <p:nvPr/>
        </p:nvCxnSpPr>
        <p:spPr>
          <a:xfrm>
            <a:off x="1474536" y="2370731"/>
            <a:ext cx="360040" cy="4548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ава линија спајања 15"/>
          <p:cNvCxnSpPr/>
          <p:nvPr/>
        </p:nvCxnSpPr>
        <p:spPr>
          <a:xfrm>
            <a:off x="1086826" y="2387839"/>
            <a:ext cx="360040" cy="4548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ава линија спајања 16"/>
          <p:cNvCxnSpPr/>
          <p:nvPr/>
        </p:nvCxnSpPr>
        <p:spPr>
          <a:xfrm>
            <a:off x="1035835" y="1881127"/>
            <a:ext cx="360040" cy="4548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" name="Слика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1916832"/>
            <a:ext cx="371888" cy="871804"/>
          </a:xfrm>
          <a:prstGeom prst="rect">
            <a:avLst/>
          </a:prstGeom>
        </p:spPr>
      </p:pic>
      <p:pic>
        <p:nvPicPr>
          <p:cNvPr id="19" name="Слика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729" y="2924944"/>
            <a:ext cx="3353091" cy="1066892"/>
          </a:xfrm>
          <a:prstGeom prst="rect">
            <a:avLst/>
          </a:prstGeom>
        </p:spPr>
      </p:pic>
      <p:pic>
        <p:nvPicPr>
          <p:cNvPr id="20" name="Слика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4193209"/>
            <a:ext cx="3346994" cy="914479"/>
          </a:xfrm>
          <a:prstGeom prst="rect">
            <a:avLst/>
          </a:prstGeom>
        </p:spPr>
      </p:pic>
      <p:cxnSp>
        <p:nvCxnSpPr>
          <p:cNvPr id="23" name="Права линија спајања 22"/>
          <p:cNvCxnSpPr/>
          <p:nvPr/>
        </p:nvCxnSpPr>
        <p:spPr>
          <a:xfrm>
            <a:off x="3670522" y="4193209"/>
            <a:ext cx="360040" cy="4548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ава линија спајања 23"/>
          <p:cNvCxnSpPr/>
          <p:nvPr/>
        </p:nvCxnSpPr>
        <p:spPr>
          <a:xfrm>
            <a:off x="2917924" y="4191512"/>
            <a:ext cx="360040" cy="4548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ава линија спајања 24"/>
          <p:cNvCxnSpPr/>
          <p:nvPr/>
        </p:nvCxnSpPr>
        <p:spPr>
          <a:xfrm>
            <a:off x="3277964" y="4197333"/>
            <a:ext cx="360040" cy="4548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ава линија спајања 25"/>
          <p:cNvCxnSpPr/>
          <p:nvPr/>
        </p:nvCxnSpPr>
        <p:spPr>
          <a:xfrm>
            <a:off x="2896333" y="4652836"/>
            <a:ext cx="360040" cy="4548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ава линија спајања 26"/>
          <p:cNvCxnSpPr/>
          <p:nvPr/>
        </p:nvCxnSpPr>
        <p:spPr>
          <a:xfrm>
            <a:off x="3310482" y="4664630"/>
            <a:ext cx="360040" cy="4548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9" name="Слика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8338" y="3600809"/>
            <a:ext cx="1737511" cy="2091109"/>
          </a:xfrm>
          <a:prstGeom prst="rect">
            <a:avLst/>
          </a:prstGeom>
        </p:spPr>
      </p:pic>
      <p:pic>
        <p:nvPicPr>
          <p:cNvPr id="30" name="Слика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06157" y="4211099"/>
            <a:ext cx="2182557" cy="908383"/>
          </a:xfrm>
          <a:prstGeom prst="rect">
            <a:avLst/>
          </a:prstGeom>
        </p:spPr>
      </p:pic>
      <p:sp>
        <p:nvSpPr>
          <p:cNvPr id="34" name="Правоугаоник 33"/>
          <p:cNvSpPr/>
          <p:nvPr/>
        </p:nvSpPr>
        <p:spPr>
          <a:xfrm>
            <a:off x="1300502" y="5524539"/>
            <a:ext cx="59025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R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sr-Cyrl-RS" sz="4000" dirty="0">
                <a:latin typeface="Times New Roman" pitchFamily="18" charset="0"/>
                <a:cs typeface="Times New Roman" pitchFamily="18" charset="0"/>
              </a:rPr>
              <a:t>     -    </a:t>
            </a:r>
            <a:r>
              <a:rPr lang="sr-Cyrl-R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Cyrl-RS" sz="4000" dirty="0">
                <a:latin typeface="Times New Roman" pitchFamily="18" charset="0"/>
                <a:cs typeface="Times New Roman" pitchFamily="18" charset="0"/>
              </a:rPr>
              <a:t>         =           </a:t>
            </a:r>
            <a:r>
              <a:rPr lang="sr-Cyrl-R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R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RS" sz="40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sr-Latn-R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06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58126"/>
            <a:ext cx="8776016" cy="1162177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жици је 15 птица, 4 су одлетјеле. Колико птица је остало на жици?</a:t>
            </a:r>
            <a:r>
              <a:rPr lang="sr-Latn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sr-Latn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1076" y="4440769"/>
            <a:ext cx="5112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RS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Cyrl-RS" sz="4800" dirty="0" smtClean="0">
                <a:latin typeface="Times New Roman" pitchFamily="18" charset="0"/>
                <a:cs typeface="Times New Roman" pitchFamily="18" charset="0"/>
              </a:rPr>
              <a:t>    -   </a:t>
            </a:r>
            <a:r>
              <a:rPr lang="sr-Cyrl-RS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Cyrl-RS" sz="4800" dirty="0" smtClean="0">
                <a:latin typeface="Times New Roman" pitchFamily="18" charset="0"/>
                <a:cs typeface="Times New Roman" pitchFamily="18" charset="0"/>
              </a:rPr>
              <a:t>    =   </a:t>
            </a:r>
            <a:r>
              <a:rPr lang="sr-Cyrl-R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RS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sr-Latn-RS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/>
          </a:p>
        </p:txBody>
      </p:sp>
      <p:pic>
        <p:nvPicPr>
          <p:cNvPr id="1027" name="Picture 3" descr="C:\Users\Biljana\Downloads\5874cfc042e4d628738559e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47" y="2052998"/>
            <a:ext cx="1152128" cy="126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C:\Users\Biljana\Downloads\5874cfc042e4d628738559e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965108"/>
            <a:ext cx="1152128" cy="126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Biljana\Downloads\5874cfc042e4d628738559e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296" y="1965107"/>
            <a:ext cx="1152128" cy="126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Biljana\Downloads\5874cfc042e4d628738559e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773" y="1935945"/>
            <a:ext cx="1152128" cy="126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Biljana\Downloads\5874cfc042e4d628738559e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901" y="1906783"/>
            <a:ext cx="1152128" cy="126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Biljana\Downloads\5874cfc042e4d628738559e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965106"/>
            <a:ext cx="1152128" cy="126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 descr="C:\Users\Biljana\Downloads\5874cfc042e4d628738559e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475" y="1965108"/>
            <a:ext cx="1152128" cy="126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C:\Users\Biljana\Downloads\5874cfc042e4d628738559e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029" y="1965105"/>
            <a:ext cx="1152128" cy="126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" descr="C:\Users\Biljana\Downloads\5874cfc042e4d628738559e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18" y="3196392"/>
            <a:ext cx="1152128" cy="126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" descr="C:\Users\Biljana\Downloads\5874cfc042e4d628738559e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546" y="3204817"/>
            <a:ext cx="1152128" cy="126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" descr="C:\Users\Biljana\Downloads\5874cfc042e4d628738559e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674" y="3068960"/>
            <a:ext cx="1152128" cy="126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" descr="C:\Users\Biljana\Downloads\5874cfc042e4d628738559e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860" y="3081358"/>
            <a:ext cx="1152128" cy="126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" descr="C:\Users\Biljana\Downloads\5874cfc042e4d628738559e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988" y="3081358"/>
            <a:ext cx="1152128" cy="126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3" descr="C:\Users\Biljana\Downloads\5874cfc042e4d628738559e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580" y="3098441"/>
            <a:ext cx="1152128" cy="126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" descr="C:\Users\Biljana\Downloads\5874cfc042e4d628738559e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170449"/>
            <a:ext cx="1152128" cy="126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71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69" y="116632"/>
            <a:ext cx="8783019" cy="122413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Марко је имао 18 лизала,</a:t>
            </a:r>
            <a:r>
              <a:rPr lang="sr-Latn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сестри је дао 5. </a:t>
            </a: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олико лизала му је остало?</a:t>
            </a:r>
            <a:endParaRPr lang="sr-Latn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sr-Latn-RS" dirty="0"/>
          </a:p>
        </p:txBody>
      </p:sp>
      <p:grpSp>
        <p:nvGrpSpPr>
          <p:cNvPr id="3" name="Група 2"/>
          <p:cNvGrpSpPr/>
          <p:nvPr/>
        </p:nvGrpSpPr>
        <p:grpSpPr>
          <a:xfrm>
            <a:off x="1309261" y="1765979"/>
            <a:ext cx="4805309" cy="2907579"/>
            <a:chOff x="181470" y="1772816"/>
            <a:chExt cx="4805309" cy="2907579"/>
          </a:xfrm>
        </p:grpSpPr>
        <p:pic>
          <p:nvPicPr>
            <p:cNvPr id="2059" name="Picture 11" descr="C:\Users\Biljana\Downloads\580b57fcd9996e24bc43c38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1772816"/>
              <a:ext cx="536641" cy="1283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11" descr="C:\Users\Biljana\Downloads\580b57fcd9996e24bc43c38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0063" y="1772816"/>
              <a:ext cx="536641" cy="1283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11" descr="C:\Users\Biljana\Downloads\580b57fcd9996e24bc43c38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200" y="1772816"/>
              <a:ext cx="536641" cy="1283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11" descr="C:\Users\Biljana\Downloads\580b57fcd9996e24bc43c38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5776" y="1788484"/>
              <a:ext cx="536641" cy="1283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11" descr="C:\Users\Biljana\Downloads\580b57fcd9996e24bc43c38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0882" y="1820920"/>
              <a:ext cx="536641" cy="1283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11" descr="C:\Users\Biljana\Downloads\580b57fcd9996e24bc43c38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3591" y="1825647"/>
              <a:ext cx="536641" cy="1283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11" descr="C:\Users\Biljana\Downloads\580b57fcd9996e24bc43c38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138" y="1838758"/>
              <a:ext cx="536641" cy="1283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11" descr="C:\Users\Biljana\Downloads\580b57fcd9996e24bc43c38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470" y="3338767"/>
              <a:ext cx="536641" cy="1283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11" descr="C:\Users\Biljana\Downloads\580b57fcd9996e24bc43c38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9851" y="3340046"/>
              <a:ext cx="536641" cy="1283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11" descr="C:\Users\Biljana\Downloads\580b57fcd9996e24bc43c38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7635" y="3396565"/>
              <a:ext cx="536641" cy="1283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11" descr="C:\Users\Biljana\Downloads\580b57fcd9996e24bc43c38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6845" y="3396565"/>
              <a:ext cx="536641" cy="1283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11" descr="C:\Users\Biljana\Downloads\580b57fcd9996e24bc43c38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3321" y="3396565"/>
              <a:ext cx="536641" cy="1283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11" descr="C:\Users\Biljana\Downloads\580b57fcd9996e24bc43c38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2362" y="3396565"/>
              <a:ext cx="536641" cy="1283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5467950" y="1825647"/>
            <a:ext cx="2024553" cy="2864232"/>
            <a:chOff x="4380232" y="1825647"/>
            <a:chExt cx="2024553" cy="2864232"/>
          </a:xfrm>
        </p:grpSpPr>
        <p:pic>
          <p:nvPicPr>
            <p:cNvPr id="47" name="Picture 11" descr="C:\Users\Biljana\Downloads\580b57fcd9996e24bc43c38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5192" y="1825647"/>
              <a:ext cx="536641" cy="1283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11" descr="C:\Users\Biljana\Downloads\580b57fcd9996e24bc43c38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8144" y="1838758"/>
              <a:ext cx="536641" cy="1283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11" descr="C:\Users\Biljana\Downloads\580b57fcd9996e24bc43c38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0232" y="3406049"/>
              <a:ext cx="536641" cy="1283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11" descr="C:\Users\Biljana\Downloads\580b57fcd9996e24bc43c38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6852" y="3396565"/>
              <a:ext cx="536641" cy="1283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11" descr="C:\Users\Biljana\Downloads\580b57fcd9996e24bc43c38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1833" y="3406049"/>
              <a:ext cx="536641" cy="1283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9" name="TextBox 58"/>
          <p:cNvSpPr txBox="1"/>
          <p:nvPr/>
        </p:nvSpPr>
        <p:spPr>
          <a:xfrm>
            <a:off x="1823187" y="5022512"/>
            <a:ext cx="5112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RS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sr-Cyrl-RS" sz="4800" dirty="0" smtClean="0">
                <a:latin typeface="Times New Roman" pitchFamily="18" charset="0"/>
                <a:cs typeface="Times New Roman" pitchFamily="18" charset="0"/>
              </a:rPr>
              <a:t>    -   </a:t>
            </a:r>
            <a:r>
              <a:rPr lang="sr-Cyrl-RS" sz="4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Cyrl-RS" sz="4800" dirty="0" smtClean="0">
                <a:latin typeface="Times New Roman" pitchFamily="18" charset="0"/>
                <a:cs typeface="Times New Roman" pitchFamily="18" charset="0"/>
              </a:rPr>
              <a:t>    =   </a:t>
            </a:r>
            <a:r>
              <a:rPr lang="sr-Cyrl-R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RS" sz="4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sr-Latn-RS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43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59567"/>
            <a:ext cx="8784976" cy="1287431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 anchorCtr="0">
            <a:normAutofit/>
          </a:bodyPr>
          <a:lstStyle/>
          <a:p>
            <a:pPr algn="just"/>
            <a:r>
              <a:rPr lang="sr-Latn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Latn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Израчунај разлику бројева.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7814" y="1464425"/>
            <a:ext cx="8503920" cy="4572000"/>
          </a:xfrm>
        </p:spPr>
        <p:txBody>
          <a:bodyPr/>
          <a:lstStyle/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2060848"/>
            <a:ext cx="324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sr-Cyrl-R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R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Cyrl-R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R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61458" y="3396482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6573" y="3396482"/>
            <a:ext cx="324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sr-Cyrl-R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 </a:t>
            </a:r>
            <a:r>
              <a:rPr lang="sr-Cyrl-R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C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8601" y="4653136"/>
            <a:ext cx="324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R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R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Cyrl-R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R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44807" y="2091625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R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35896" y="4683913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35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9" grpId="0"/>
      <p:bldP spid="13" grpId="0"/>
      <p:bldP spid="15" grpId="0"/>
      <p:bldP spid="16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48681"/>
            <a:ext cx="8833500" cy="1310665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 anchorCtr="0">
            <a:noAutofit/>
          </a:bodyPr>
          <a:lstStyle/>
          <a:p>
            <a:pPr algn="just"/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sr-Latn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Упиши бројеве у празне квадратиће.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 txBox="1">
            <a:spLocks noGrp="1"/>
          </p:cNvSpPr>
          <p:nvPr>
            <p:ph sz="quarter" idx="1"/>
          </p:nvPr>
        </p:nvSpPr>
        <p:spPr>
          <a:xfrm>
            <a:off x="301752" y="1427298"/>
            <a:ext cx="8503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sr-Cyrl-R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r-Cyrl-R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sr-Cyrl-R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= </a:t>
            </a:r>
            <a:r>
              <a:rPr lang="sr-Cyrl-R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8006" y="1484784"/>
            <a:ext cx="864096" cy="6923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02997" y="3068960"/>
            <a:ext cx="8503920" cy="76944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sr-Cyrl-R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- 4    = </a:t>
            </a:r>
            <a:r>
              <a:rPr lang="sr-Cyrl-R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395536" y="4752275"/>
            <a:ext cx="8503920" cy="76944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sr-Cyrl-R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 -  0      =                     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 rot="10800000" flipV="1">
            <a:off x="3275856" y="4752274"/>
            <a:ext cx="864096" cy="7694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RS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0336" y="3203439"/>
            <a:ext cx="960428" cy="67583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R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21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  <p:bldP spid="5" grpId="0" animBg="1"/>
      <p:bldP spid="6" grpId="0"/>
      <p:bldP spid="11" grpId="0"/>
      <p:bldP spid="13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808837"/>
            <a:ext cx="75009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Cyrl-RS" dirty="0">
              <a:latin typeface="Arial" pitchFamily="34" charset="0"/>
              <a:cs typeface="Arial" pitchFamily="34" charset="0"/>
            </a:endParaRPr>
          </a:p>
          <a:p>
            <a:pPr algn="ctr"/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Cyrl-RS" dirty="0">
              <a:latin typeface="Arial" pitchFamily="34" charset="0"/>
              <a:cs typeface="Arial" pitchFamily="34" charset="0"/>
            </a:endParaRPr>
          </a:p>
          <a:p>
            <a:pPr algn="ctr"/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Cyrl-RS" dirty="0">
              <a:latin typeface="Arial" pitchFamily="34" charset="0"/>
              <a:cs typeface="Arial" pitchFamily="34" charset="0"/>
            </a:endParaRPr>
          </a:p>
          <a:p>
            <a:pPr algn="ctr"/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196769"/>
            <a:ext cx="8784976" cy="122413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Теодора има 13 година, а Лука 2 године мање. Колико година има Лука?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1805202"/>
            <a:ext cx="7272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Рачун:</a:t>
            </a:r>
            <a:r>
              <a:rPr lang="sr-Cyrl-R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– 2 = </a:t>
            </a:r>
            <a:r>
              <a:rPr lang="sr-Cyrl-R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Одговор: Лука има 11 година. </a:t>
            </a:r>
            <a:endParaRPr lang="sr-Cyrl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Birthday clipart, Picture #187121 birthday clipa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32" r="2525"/>
          <a:stretch/>
        </p:blipFill>
        <p:spPr bwMode="auto">
          <a:xfrm>
            <a:off x="5940152" y="4797152"/>
            <a:ext cx="2513374" cy="159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1" y="116632"/>
            <a:ext cx="8784977" cy="1296144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 anchorCtr="0">
            <a:normAutofit/>
          </a:bodyPr>
          <a:lstStyle/>
          <a:p>
            <a:pPr algn="l"/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</a:t>
            </a:r>
            <a:r>
              <a:rPr lang="sr-Cyrl-BA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самосталан 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779606"/>
            <a:ext cx="5221506" cy="3731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7"/>
          <p:cNvSpPr txBox="1">
            <a:spLocks/>
          </p:cNvSpPr>
          <p:nvPr/>
        </p:nvSpPr>
        <p:spPr>
          <a:xfrm>
            <a:off x="5652120" y="764704"/>
            <a:ext cx="3369832" cy="2090197"/>
          </a:xfrm>
          <a:prstGeom prst="wedgeRoundRectCallout">
            <a:avLst>
              <a:gd name="adj1" fmla="val -41747"/>
              <a:gd name="adj2" fmla="val 6141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основу израза 19-4 осмисли текст задатка и израчунај га.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2346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1" y="116632"/>
            <a:ext cx="8784977" cy="1296144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 anchorCtr="0">
            <a:normAutofit/>
          </a:bodyPr>
          <a:lstStyle/>
          <a:p>
            <a:pPr algn="l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779606"/>
            <a:ext cx="5221506" cy="3731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24807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737</TotalTime>
  <Words>155</Words>
  <Application>Microsoft Office PowerPoint</Application>
  <PresentationFormat>Пројекција на екрану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Коришћени фонтови</vt:lpstr>
      </vt:variant>
      <vt:variant>
        <vt:i4>5</vt:i4>
      </vt:variant>
      <vt:variant>
        <vt:lpstr>Тема</vt:lpstr>
      </vt:variant>
      <vt:variant>
        <vt:i4>1</vt:i4>
      </vt:variant>
      <vt:variant>
        <vt:lpstr>Наслови слајдова</vt:lpstr>
      </vt:variant>
      <vt:variant>
        <vt:i4>9</vt:i4>
      </vt:variant>
    </vt:vector>
  </HeadingPairs>
  <TitlesOfParts>
    <vt:vector size="15" baseType="lpstr">
      <vt:lpstr>Arial</vt:lpstr>
      <vt:lpstr>Georgia</vt:lpstr>
      <vt:lpstr>Times New Roman</vt:lpstr>
      <vt:lpstr>Wingdings</vt:lpstr>
      <vt:lpstr>Wingdings 2</vt:lpstr>
      <vt:lpstr>Civic</vt:lpstr>
      <vt:lpstr>Математика - 2. разред</vt:lpstr>
      <vt:lpstr>Одузимамо </vt:lpstr>
      <vt:lpstr>На жици је 15 птица, 4 су одлетјеле. Колико птица је остало на жици?    </vt:lpstr>
      <vt:lpstr>Марко је имао 18 лизала, сестри је дао 5. Колико лизала му је остало?</vt:lpstr>
      <vt:lpstr>1. Израчунај разлику бројева.</vt:lpstr>
      <vt:lpstr>2. Упиши бројеве у празне квадратиће.</vt:lpstr>
      <vt:lpstr>3. Теодора има 13 година, а Лука 2 године мање. Колико година има Лука?</vt:lpstr>
      <vt:lpstr>Задатак за самосталан рад</vt:lpstr>
      <vt:lpstr>PowerPoint презентација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MIRJANA</dc:creator>
  <cp:lastModifiedBy>Vedrana Balaban</cp:lastModifiedBy>
  <cp:revision>105</cp:revision>
  <dcterms:created xsi:type="dcterms:W3CDTF">2020-03-22T17:14:45Z</dcterms:created>
  <dcterms:modified xsi:type="dcterms:W3CDTF">2021-01-29T11:13:14Z</dcterms:modified>
</cp:coreProperties>
</file>