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74" r:id="rId6"/>
    <p:sldId id="272" r:id="rId7"/>
    <p:sldId id="275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448"/>
    <a:srgbClr val="5A2880"/>
    <a:srgbClr val="291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E76C-94FB-48D9-84CF-CA5E004CBCFA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lovna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828800"/>
            <a:ext cx="72390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ЈЕДНАЧИНА ПРАВЕ</a:t>
            </a:r>
            <a:endParaRPr lang="sr-Cyrl-BA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sr-Cyrl-B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вјежба-</a:t>
            </a:r>
            <a:endParaRPr lang="en-US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A288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BA" sz="2400" b="1" dirty="0" smtClean="0">
                <a:solidFill>
                  <a:srgbClr val="5A2880"/>
                </a:solidFill>
              </a:rPr>
              <a:t>Наставник: Данијела Пилиповић</a:t>
            </a:r>
          </a:p>
          <a:p>
            <a:r>
              <a:rPr lang="sr-Cyrl-BA" sz="2400" b="1" dirty="0" smtClean="0">
                <a:solidFill>
                  <a:srgbClr val="5A2880"/>
                </a:solidFill>
              </a:rPr>
              <a:t>ОШ </a:t>
            </a:r>
            <a:r>
              <a:rPr lang="en-US" sz="2400" b="1" dirty="0" smtClean="0">
                <a:solidFill>
                  <a:srgbClr val="5A2880"/>
                </a:solidFill>
              </a:rPr>
              <a:t>,,</a:t>
            </a:r>
            <a:r>
              <a:rPr lang="sr-Cyrl-BA" sz="2400" b="1" dirty="0" smtClean="0">
                <a:solidFill>
                  <a:srgbClr val="5A2880"/>
                </a:solidFill>
              </a:rPr>
              <a:t>Доситеј Обрадовић</a:t>
            </a:r>
            <a:r>
              <a:rPr lang="en-US" sz="2400" b="1" dirty="0" smtClean="0">
                <a:solidFill>
                  <a:srgbClr val="5A2880"/>
                </a:solidFill>
              </a:rPr>
              <a:t>’’</a:t>
            </a:r>
            <a:endParaRPr lang="sr-Cyrl-BA" sz="2400" b="1" dirty="0" smtClean="0">
              <a:solidFill>
                <a:srgbClr val="5A2880"/>
              </a:solidFill>
            </a:endParaRPr>
          </a:p>
          <a:p>
            <a:r>
              <a:rPr lang="sr-Cyrl-BA" sz="2400" b="1" dirty="0" smtClean="0">
                <a:solidFill>
                  <a:srgbClr val="5A2880"/>
                </a:solidFill>
              </a:rPr>
              <a:t>Приједор</a:t>
            </a:r>
            <a:endParaRPr lang="en-US" sz="2400" b="1" dirty="0" smtClean="0">
              <a:solidFill>
                <a:srgbClr val="5A28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/>
              <a:t>Задатак 1:</a:t>
            </a:r>
          </a:p>
          <a:p>
            <a:endParaRPr lang="sr-Cyrl-BA" sz="2400" b="1" dirty="0" smtClean="0"/>
          </a:p>
          <a:p>
            <a:r>
              <a:rPr lang="sr-Cyrl-BA" sz="2400" dirty="0" smtClean="0"/>
              <a:t>Одреди </a:t>
            </a:r>
            <a:r>
              <a:rPr lang="en-US" sz="2400" dirty="0" smtClean="0"/>
              <a:t>m </a:t>
            </a:r>
            <a:r>
              <a:rPr lang="sr-Cyrl-BA" sz="2400" dirty="0" smtClean="0"/>
              <a:t>у формули</a:t>
            </a:r>
            <a:r>
              <a:rPr lang="en-US" sz="2400" dirty="0" smtClean="0"/>
              <a:t> </a:t>
            </a:r>
            <a:r>
              <a:rPr lang="sr-Cyrl-BA" sz="2400" dirty="0" smtClean="0"/>
              <a:t>   (</a:t>
            </a:r>
            <a:r>
              <a:rPr lang="en-US" sz="2400" dirty="0" smtClean="0"/>
              <a:t>m+1)x + (3 – m)y + 2 = 0</a:t>
            </a:r>
          </a:p>
          <a:p>
            <a:r>
              <a:rPr lang="sr-Cyrl-BA" sz="2400" dirty="0" smtClean="0"/>
              <a:t>тако да добијена права буде:   1)  хоризонтална</a:t>
            </a:r>
          </a:p>
          <a:p>
            <a:pPr marL="457200" indent="-457200"/>
            <a:r>
              <a:rPr lang="sr-Cyrl-BA" sz="2400" dirty="0" smtClean="0"/>
              <a:t>                                                          2)  вертикална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</a:t>
            </a:r>
            <a:r>
              <a:rPr lang="sr-Cyrl-BA" sz="2400" dirty="0" smtClean="0"/>
              <a:t>Права је хоризонтална ако је </a:t>
            </a:r>
            <a:r>
              <a:rPr lang="en-US" sz="2400" dirty="0" smtClean="0"/>
              <a:t>a</a:t>
            </a:r>
            <a:r>
              <a:rPr lang="sr-Cyrl-BA" sz="2400" dirty="0" smtClean="0"/>
              <a:t>=0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m </a:t>
            </a:r>
            <a:r>
              <a:rPr lang="sr-Cyrl-BA" sz="2400" dirty="0" smtClean="0"/>
              <a:t>+</a:t>
            </a:r>
            <a:r>
              <a:rPr lang="en-US" sz="2400" dirty="0" smtClean="0"/>
              <a:t> 1= 0 </a:t>
            </a:r>
          </a:p>
          <a:p>
            <a:r>
              <a:rPr lang="en-US" sz="2400" dirty="0" smtClean="0"/>
              <a:t>     m = -1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2) </a:t>
            </a:r>
            <a:r>
              <a:rPr lang="sr-Cyrl-BA" sz="2400" dirty="0" smtClean="0"/>
              <a:t>Права је вертикална ако је </a:t>
            </a:r>
            <a:r>
              <a:rPr lang="en-US" sz="2400" dirty="0" smtClean="0"/>
              <a:t>b</a:t>
            </a:r>
            <a:r>
              <a:rPr lang="sr-Cyrl-BA" sz="2400" dirty="0" smtClean="0"/>
              <a:t>=0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3 - m = 0 </a:t>
            </a:r>
          </a:p>
          <a:p>
            <a:r>
              <a:rPr lang="en-US" sz="2400" dirty="0" smtClean="0"/>
              <a:t>     m = 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Добијена права је  4</a:t>
            </a:r>
            <a:r>
              <a:rPr lang="en-US" sz="2400" dirty="0" smtClean="0"/>
              <a:t>y + 2 = 0. </a:t>
            </a:r>
            <a:r>
              <a:rPr lang="sr-Cyrl-BA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Добијена права је  4</a:t>
            </a:r>
            <a:r>
              <a:rPr lang="en-US" sz="2400" dirty="0" smtClean="0"/>
              <a:t>x + 2 = 0</a:t>
            </a:r>
            <a:r>
              <a:rPr lang="sr-Cyrl-BA" sz="2400" dirty="0" smtClean="0"/>
              <a:t> </a:t>
            </a:r>
            <a:endParaRPr lang="en-US" sz="2400" dirty="0"/>
          </a:p>
        </p:txBody>
      </p:sp>
      <p:sp>
        <p:nvSpPr>
          <p:cNvPr id="9" name="Cloud Callout 8"/>
          <p:cNvSpPr/>
          <p:nvPr/>
        </p:nvSpPr>
        <p:spPr>
          <a:xfrm>
            <a:off x="5257800" y="3429000"/>
            <a:ext cx="3733800" cy="1981200"/>
          </a:xfrm>
          <a:prstGeom prst="cloudCallout">
            <a:avLst>
              <a:gd name="adj1" fmla="val -66045"/>
              <a:gd name="adj2" fmla="val 887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solidFill>
                  <a:schemeClr val="tx1"/>
                </a:solidFill>
              </a:rPr>
              <a:t>За вјежбу нацртати добијене праве</a:t>
            </a:r>
            <a:r>
              <a:rPr lang="sr-Cyrl-B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6" grpId="0" build="allAtOnce"/>
      <p:bldP spid="5" grpId="0" build="p"/>
      <p:bldP spid="7" grpId="0" build="allAtOnce"/>
      <p:bldP spid="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/>
              <a:t>Задатак 2:</a:t>
            </a:r>
          </a:p>
          <a:p>
            <a:endParaRPr lang="sr-Cyrl-BA" sz="2400" b="1" dirty="0" smtClean="0"/>
          </a:p>
          <a:p>
            <a:r>
              <a:rPr lang="sr-Cyrl-BA" sz="2400" dirty="0" smtClean="0"/>
              <a:t>Која линеарна функција пролази кроз тачку</a:t>
            </a:r>
            <a:r>
              <a:rPr lang="en-US" sz="2400" dirty="0" smtClean="0"/>
              <a:t> A(-1, 1) </a:t>
            </a:r>
            <a:r>
              <a:rPr lang="sr-Cyrl-BA" sz="2400" dirty="0" smtClean="0"/>
              <a:t>и паралелна је графику функције 2</a:t>
            </a:r>
            <a:r>
              <a:rPr lang="en-US" sz="2400" dirty="0" smtClean="0"/>
              <a:t>x – 3y + 1 = 0?</a:t>
            </a:r>
            <a:endParaRPr lang="sr-Cyrl-BA" sz="2400" dirty="0" smtClean="0"/>
          </a:p>
          <a:p>
            <a:endParaRPr lang="en-US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График непознате функције је паралелан графику функције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733800"/>
            <a:ext cx="768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и због паралелности</a:t>
            </a:r>
            <a:r>
              <a:rPr lang="en-US" sz="2400" dirty="0" smtClean="0"/>
              <a:t> </a:t>
            </a:r>
            <a:r>
              <a:rPr lang="sr-Cyrl-BA" sz="2400" dirty="0" smtClean="0"/>
              <a:t>функције имају исте коефицијенте .</a:t>
            </a:r>
            <a:endParaRPr lang="en-US" sz="24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352800"/>
            <a:ext cx="2095500" cy="4095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800600"/>
            <a:ext cx="1571625" cy="40957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0"/>
            <a:ext cx="1447800" cy="7429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38400" y="5638800"/>
            <a:ext cx="990600" cy="76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257800"/>
            <a:ext cx="723900" cy="742950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20955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" grpId="0" build="allAtOnce"/>
      <p:bldP spid="15" grpId="0" build="allAtOnce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Непозната функција пролази кроз тачку </a:t>
            </a:r>
            <a:r>
              <a:rPr lang="en-US" sz="2400" dirty="0" smtClean="0"/>
              <a:t>A(-1, 1)</a:t>
            </a:r>
            <a:r>
              <a:rPr lang="sr-Cyrl-BA" sz="2400" dirty="0" smtClean="0"/>
              <a:t> 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845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Експлицитни облик непознате функције сада изгледа овако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143000"/>
            <a:ext cx="1476375" cy="742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514600"/>
            <a:ext cx="2143125" cy="7429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276600"/>
            <a:ext cx="1266825" cy="7429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114800"/>
            <a:ext cx="1266825" cy="7429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14800"/>
            <a:ext cx="733425" cy="7524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724400" y="4419600"/>
            <a:ext cx="762000" cy="1524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" y="5638800"/>
            <a:ext cx="292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Тражена функција је </a:t>
            </a:r>
            <a:endParaRPr lang="en-US" sz="2400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486400"/>
            <a:ext cx="1476375" cy="75247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0" grpId="0" animBg="1"/>
      <p:bldP spid="22" grpId="0" build="p"/>
      <p:bldP spid="1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/>
              <a:t>Задатак 3:</a:t>
            </a:r>
          </a:p>
          <a:p>
            <a:endParaRPr lang="sr-Cyrl-BA" sz="2400" b="1" dirty="0" smtClean="0"/>
          </a:p>
          <a:p>
            <a:r>
              <a:rPr lang="sr-Cyrl-BA" sz="2400" dirty="0" smtClean="0"/>
              <a:t>Израчунај површину правоуглог  троугла чија је хипотенуза</a:t>
            </a:r>
          </a:p>
          <a:p>
            <a:r>
              <a:rPr lang="sr-Cyrl-BA" sz="2400" dirty="0" smtClean="0"/>
              <a:t>одсјечак дате праве, одређен координатним осама.</a:t>
            </a:r>
            <a:endParaRPr lang="en-US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90800"/>
            <a:ext cx="2200275" cy="40957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2495550" cy="409575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3810000"/>
            <a:ext cx="3505200" cy="990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048000"/>
            <a:ext cx="1914525" cy="742950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3048000" y="2514600"/>
            <a:ext cx="457200" cy="1371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81400" y="2971800"/>
            <a:ext cx="248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за домаћу задаћу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3" grpId="0" animBg="1"/>
      <p:bldP spid="17" grpId="0" animBg="1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Одредимо пресјек са </a:t>
            </a:r>
            <a:r>
              <a:rPr lang="en-US" sz="2400" dirty="0" smtClean="0"/>
              <a:t>y </a:t>
            </a:r>
            <a:r>
              <a:rPr lang="sr-Cyrl-BA" sz="2400" dirty="0" smtClean="0"/>
              <a:t>осом.</a:t>
            </a:r>
            <a:endParaRPr lang="en-US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90600"/>
            <a:ext cx="2457450" cy="40957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447800"/>
            <a:ext cx="1790700" cy="40957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81200"/>
            <a:ext cx="1028700" cy="4095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981200"/>
            <a:ext cx="923925" cy="40957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9600"/>
            <a:ext cx="1847850" cy="409575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81400"/>
            <a:ext cx="397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Одредимо пресјек са </a:t>
            </a:r>
            <a:r>
              <a:rPr lang="en-US" sz="2400" dirty="0" smtClean="0"/>
              <a:t>x </a:t>
            </a:r>
            <a:r>
              <a:rPr lang="sr-Cyrl-BA" sz="2400" dirty="0" smtClean="0"/>
              <a:t>осом.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438400"/>
            <a:ext cx="443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Пресјек са </a:t>
            </a:r>
            <a:r>
              <a:rPr lang="en-US" sz="2400" dirty="0" smtClean="0"/>
              <a:t>y </a:t>
            </a:r>
            <a:r>
              <a:rPr lang="sr-Cyrl-BA" sz="2400" dirty="0" smtClean="0"/>
              <a:t>осом је тачка </a:t>
            </a:r>
            <a:r>
              <a:rPr lang="en-US" sz="2400" dirty="0" smtClean="0"/>
              <a:t>N(0,3)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581400"/>
            <a:ext cx="1847850" cy="409575"/>
          </a:xfrm>
          <a:prstGeom prst="rect">
            <a:avLst/>
          </a:prstGeom>
          <a:noFill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2457450" cy="409575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648200"/>
            <a:ext cx="1628775" cy="409575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181600"/>
            <a:ext cx="1257300" cy="409575"/>
          </a:xfrm>
          <a:prstGeom prst="rect">
            <a:avLst/>
          </a:prstGeom>
          <a:noFill/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181600"/>
            <a:ext cx="1085850" cy="409575"/>
          </a:xfrm>
          <a:prstGeom prst="rect">
            <a:avLst/>
          </a:prstGeom>
          <a:noFill/>
        </p:spPr>
      </p:pic>
      <p:sp>
        <p:nvSpPr>
          <p:cNvPr id="35" name="Right Arrow 34"/>
          <p:cNvSpPr/>
          <p:nvPr/>
        </p:nvSpPr>
        <p:spPr>
          <a:xfrm>
            <a:off x="1905000" y="2209800"/>
            <a:ext cx="457200" cy="76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7200" y="5638800"/>
            <a:ext cx="459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Пресјек са </a:t>
            </a:r>
            <a:r>
              <a:rPr lang="en-US" sz="2400" dirty="0" smtClean="0"/>
              <a:t>x </a:t>
            </a:r>
            <a:r>
              <a:rPr lang="sr-Cyrl-BA" sz="2400" dirty="0" smtClean="0"/>
              <a:t>осом је тачка М</a:t>
            </a:r>
            <a:r>
              <a:rPr lang="en-US" sz="2400" dirty="0" smtClean="0"/>
              <a:t>(</a:t>
            </a:r>
            <a:r>
              <a:rPr lang="sr-Cyrl-BA" sz="2400" dirty="0" smtClean="0"/>
              <a:t>-2</a:t>
            </a:r>
            <a:r>
              <a:rPr lang="en-US" sz="2400" dirty="0" smtClean="0"/>
              <a:t>,</a:t>
            </a:r>
            <a:r>
              <a:rPr lang="sr-Cyrl-BA" sz="2400" dirty="0" smtClean="0"/>
              <a:t>0</a:t>
            </a:r>
            <a:r>
              <a:rPr lang="en-US" sz="2400" dirty="0" smtClean="0"/>
              <a:t>)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2133600" y="5334000"/>
            <a:ext cx="457200" cy="76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 build="p"/>
      <p:bldP spid="20" grpId="0" build="p"/>
      <p:bldP spid="35" grpId="0" animBg="1"/>
      <p:bldP spid="37" grpId="0" build="allAtOnce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РОУГАО ПРАВОУГЛ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035040" cy="54864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3733800" y="2209800"/>
            <a:ext cx="457200" cy="83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3048000" y="3352800"/>
            <a:ext cx="381000" cy="685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79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a=3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88620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b=2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429000"/>
            <a:ext cx="1171575" cy="74295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419600"/>
            <a:ext cx="1133475" cy="74295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flipV="1">
            <a:off x="8077200" y="4343400"/>
            <a:ext cx="428625" cy="314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72400" y="4800600"/>
            <a:ext cx="428625" cy="314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410200"/>
            <a:ext cx="876300" cy="40957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tabe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81000"/>
            <a:ext cx="2172003" cy="16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Домаћа задаћа: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47</a:t>
            </a:r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sr-Cyrl-BA" sz="2400" dirty="0" smtClean="0">
                <a:solidFill>
                  <a:schemeClr val="bg1"/>
                </a:solidFill>
              </a:rPr>
              <a:t>. задатак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</a:rPr>
              <a:t>под а) и б) ,  страна 8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sr-Cyrl-BA" sz="2400" dirty="0" smtClean="0">
                <a:solidFill>
                  <a:schemeClr val="bg1"/>
                </a:solidFill>
              </a:rPr>
              <a:t>. (збирка)</a:t>
            </a:r>
          </a:p>
        </p:txBody>
      </p:sp>
      <p:pic>
        <p:nvPicPr>
          <p:cNvPr id="3" name="Picture 2" descr="задаћ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624" y="2266309"/>
            <a:ext cx="5020376" cy="459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mijan nasta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8695"/>
            <a:ext cx="2810309" cy="413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594201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bg1"/>
                </a:solidFill>
              </a:rPr>
              <a:t>Хвала на пажњи 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259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Данијела Пилиповић</dc:creator>
  <cp:lastModifiedBy>Windows User</cp:lastModifiedBy>
  <cp:revision>97</cp:revision>
  <dcterms:created xsi:type="dcterms:W3CDTF">2021-01-24T12:05:48Z</dcterms:created>
  <dcterms:modified xsi:type="dcterms:W3CDTF">2021-01-26T23:41:06Z</dcterms:modified>
</cp:coreProperties>
</file>